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804" r:id="rId3"/>
  </p:sldMasterIdLst>
  <p:notesMasterIdLst>
    <p:notesMasterId r:id="rId112"/>
  </p:notesMasterIdLst>
  <p:sldIdLst>
    <p:sldId id="325" r:id="rId4"/>
    <p:sldId id="346" r:id="rId5"/>
    <p:sldId id="335" r:id="rId6"/>
    <p:sldId id="336" r:id="rId7"/>
    <p:sldId id="337" r:id="rId8"/>
    <p:sldId id="331" r:id="rId9"/>
    <p:sldId id="339" r:id="rId10"/>
    <p:sldId id="340" r:id="rId11"/>
    <p:sldId id="333" r:id="rId12"/>
    <p:sldId id="354" r:id="rId13"/>
    <p:sldId id="349" r:id="rId14"/>
    <p:sldId id="350" r:id="rId15"/>
    <p:sldId id="351" r:id="rId16"/>
    <p:sldId id="352" r:id="rId17"/>
    <p:sldId id="343" r:id="rId18"/>
    <p:sldId id="344" r:id="rId19"/>
    <p:sldId id="355" r:id="rId20"/>
    <p:sldId id="356" r:id="rId21"/>
    <p:sldId id="270" r:id="rId22"/>
    <p:sldId id="357" r:id="rId23"/>
    <p:sldId id="274" r:id="rId24"/>
    <p:sldId id="359" r:id="rId25"/>
    <p:sldId id="262" r:id="rId26"/>
    <p:sldId id="261" r:id="rId27"/>
    <p:sldId id="263" r:id="rId28"/>
    <p:sldId id="264" r:id="rId29"/>
    <p:sldId id="265" r:id="rId30"/>
    <p:sldId id="360" r:id="rId31"/>
    <p:sldId id="312" r:id="rId32"/>
    <p:sldId id="313" r:id="rId33"/>
    <p:sldId id="382" r:id="rId34"/>
    <p:sldId id="361" r:id="rId35"/>
    <p:sldId id="315" r:id="rId36"/>
    <p:sldId id="316" r:id="rId37"/>
    <p:sldId id="317" r:id="rId38"/>
    <p:sldId id="362" r:id="rId39"/>
    <p:sldId id="298" r:id="rId40"/>
    <p:sldId id="299" r:id="rId41"/>
    <p:sldId id="300" r:id="rId42"/>
    <p:sldId id="301" r:id="rId43"/>
    <p:sldId id="302" r:id="rId44"/>
    <p:sldId id="303" r:id="rId45"/>
    <p:sldId id="304" r:id="rId46"/>
    <p:sldId id="305" r:id="rId47"/>
    <p:sldId id="363" r:id="rId48"/>
    <p:sldId id="383" r:id="rId49"/>
    <p:sldId id="384" r:id="rId50"/>
    <p:sldId id="385" r:id="rId51"/>
    <p:sldId id="386" r:id="rId52"/>
    <p:sldId id="387" r:id="rId53"/>
    <p:sldId id="364" r:id="rId54"/>
    <p:sldId id="388" r:id="rId55"/>
    <p:sldId id="319" r:id="rId56"/>
    <p:sldId id="390" r:id="rId57"/>
    <p:sldId id="365" r:id="rId58"/>
    <p:sldId id="366" r:id="rId59"/>
    <p:sldId id="367" r:id="rId60"/>
    <p:sldId id="266" r:id="rId61"/>
    <p:sldId id="268" r:id="rId62"/>
    <p:sldId id="368" r:id="rId63"/>
    <p:sldId id="271" r:id="rId64"/>
    <p:sldId id="272" r:id="rId65"/>
    <p:sldId id="391" r:id="rId66"/>
    <p:sldId id="392" r:id="rId67"/>
    <p:sldId id="394" r:id="rId68"/>
    <p:sldId id="393" r:id="rId69"/>
    <p:sldId id="369" r:id="rId70"/>
    <p:sldId id="273" r:id="rId71"/>
    <p:sldId id="370" r:id="rId72"/>
    <p:sldId id="403" r:id="rId73"/>
    <p:sldId id="278" r:id="rId74"/>
    <p:sldId id="395" r:id="rId75"/>
    <p:sldId id="396" r:id="rId76"/>
    <p:sldId id="397" r:id="rId77"/>
    <p:sldId id="347" r:id="rId78"/>
    <p:sldId id="348" r:id="rId79"/>
    <p:sldId id="398" r:id="rId80"/>
    <p:sldId id="399" r:id="rId81"/>
    <p:sldId id="400" r:id="rId82"/>
    <p:sldId id="401" r:id="rId83"/>
    <p:sldId id="353" r:id="rId84"/>
    <p:sldId id="402" r:id="rId85"/>
    <p:sldId id="371" r:id="rId86"/>
    <p:sldId id="281" r:id="rId87"/>
    <p:sldId id="276" r:id="rId88"/>
    <p:sldId id="372" r:id="rId89"/>
    <p:sldId id="373" r:id="rId90"/>
    <p:sldId id="374" r:id="rId91"/>
    <p:sldId id="375" r:id="rId92"/>
    <p:sldId id="376" r:id="rId93"/>
    <p:sldId id="377" r:id="rId94"/>
    <p:sldId id="378" r:id="rId95"/>
    <p:sldId id="404" r:id="rId96"/>
    <p:sldId id="379" r:id="rId97"/>
    <p:sldId id="405" r:id="rId98"/>
    <p:sldId id="406" r:id="rId99"/>
    <p:sldId id="380" r:id="rId100"/>
    <p:sldId id="321" r:id="rId101"/>
    <p:sldId id="407" r:id="rId102"/>
    <p:sldId id="332" r:id="rId103"/>
    <p:sldId id="408" r:id="rId104"/>
    <p:sldId id="381" r:id="rId105"/>
    <p:sldId id="409" r:id="rId106"/>
    <p:sldId id="410" r:id="rId107"/>
    <p:sldId id="411" r:id="rId108"/>
    <p:sldId id="414" r:id="rId109"/>
    <p:sldId id="413" r:id="rId110"/>
    <p:sldId id="415" r:id="rId111"/>
  </p:sldIdLst>
  <p:sldSz cx="18288000" cy="10287000"/>
  <p:notesSz cx="6858000" cy="9144000"/>
  <p:embeddedFontLst>
    <p:embeddedFont>
      <p:font typeface="Avenir Next LT Pro" panose="020B0504020202020204" pitchFamily="34" charset="0"/>
      <p:regular r:id="rId113"/>
      <p:bold r:id="rId114"/>
      <p:italic r:id="rId115"/>
      <p:boldItalic r:id="rId116"/>
    </p:embeddedFont>
    <p:embeddedFont>
      <p:font typeface="Open Sans" panose="020B0606030504020204" pitchFamily="34" charset="0"/>
      <p:regular r:id="rId117"/>
      <p:bold r:id="rId118"/>
      <p:italic r:id="rId119"/>
      <p:boldItalic r:id="rId120"/>
    </p:embeddedFont>
    <p:embeddedFont>
      <p:font typeface="Open Sans Bold" panose="020B0806030504020204" charset="0"/>
      <p:regular r:id="rId121"/>
    </p:embeddedFont>
    <p:embeddedFont>
      <p:font typeface="Open Sans Ultra-Bold" panose="020B0604020202020204" charset="0"/>
      <p:regular r:id="rId122"/>
    </p:embeddedFont>
    <p:embeddedFont>
      <p:font typeface="Open Sauce" panose="020B0604020202020204" charset="0"/>
      <p:regular r:id="rId123"/>
    </p:embeddedFont>
    <p:embeddedFont>
      <p:font typeface="Tw Cen MT" panose="020B0602020104020603" pitchFamily="34" charset="0"/>
      <p:regular r:id="rId124"/>
      <p:bold r:id="rId125"/>
      <p:italic r:id="rId126"/>
      <p:boldItalic r:id="rId127"/>
    </p:embeddedFont>
    <p:embeddedFont>
      <p:font typeface="Verdana" panose="020B0604030504040204" pitchFamily="34" charset="0"/>
      <p:regular r:id="rId128"/>
      <p:bold r:id="rId129"/>
      <p:italic r:id="rId130"/>
      <p:boldItalic r:id="rId131"/>
    </p:embeddedFont>
  </p:embeddedFont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270" autoAdjust="0"/>
    <p:restoredTop sz="86467" autoAdjust="0"/>
  </p:normalViewPr>
  <p:slideViewPr>
    <p:cSldViewPr>
      <p:cViewPr varScale="1">
        <p:scale>
          <a:sx n="64" d="100"/>
          <a:sy n="64" d="100"/>
        </p:scale>
        <p:origin x="16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5.fntdata"/><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font" Target="fonts/font11.fntdata"/><Relationship Id="rId128" Type="http://schemas.openxmlformats.org/officeDocument/2006/relationships/font" Target="fonts/font16.fntdata"/><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font" Target="fonts/font1.fntdata"/><Relationship Id="rId118" Type="http://schemas.openxmlformats.org/officeDocument/2006/relationships/font" Target="fonts/font6.fntdata"/><Relationship Id="rId134" Type="http://schemas.openxmlformats.org/officeDocument/2006/relationships/theme" Target="theme/theme1.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font" Target="fonts/font12.fntdata"/><Relationship Id="rId129" Type="http://schemas.openxmlformats.org/officeDocument/2006/relationships/font" Target="fonts/font17.fntdata"/><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font" Target="fonts/font2.fntdata"/><Relationship Id="rId119" Type="http://schemas.openxmlformats.org/officeDocument/2006/relationships/font" Target="fonts/font7.fntdata"/><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font" Target="fonts/font18.fntdata"/><Relationship Id="rId135" Type="http://schemas.openxmlformats.org/officeDocument/2006/relationships/tableStyles" Target="tableStyle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font" Target="fonts/font8.fntdata"/><Relationship Id="rId125" Type="http://schemas.openxmlformats.org/officeDocument/2006/relationships/font" Target="fonts/font13.fntdata"/><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font" Target="fonts/font3.fntdata"/><Relationship Id="rId131" Type="http://schemas.openxmlformats.org/officeDocument/2006/relationships/font" Target="fonts/font19.fntdata"/><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font" Target="fonts/font14.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font" Target="fonts/font9.fntdata"/><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font" Target="fonts/font4.fntdata"/><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presProps" Target="presProps.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font" Target="fonts/font15.fntdata"/><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font" Target="fonts/font10.fntdata"/><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notesMaster" Target="notesMasters/notesMaster1.xml"/><Relationship Id="rId13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7C69D0-2033-4876-914F-3DAEC3D2E131}" type="doc">
      <dgm:prSet loTypeId="urn:microsoft.com/office/officeart/2005/8/layout/vList2" loCatId="list" qsTypeId="urn:microsoft.com/office/officeart/2005/8/quickstyle/simple1#3" qsCatId="simple" csTypeId="urn:microsoft.com/office/officeart/2005/8/colors/accent1_2#3" csCatId="accent1" phldr="1"/>
      <dgm:spPr/>
      <dgm:t>
        <a:bodyPr/>
        <a:lstStyle/>
        <a:p>
          <a:endParaRPr lang="en-US"/>
        </a:p>
      </dgm:t>
    </dgm:pt>
    <dgm:pt modelId="{6CD01089-FE3D-4FCF-8A1F-578A3E6A0ECB}">
      <dgm:prSet custT="1"/>
      <dgm:spPr/>
      <dgm:t>
        <a:bodyPr/>
        <a:lstStyle/>
        <a:p>
          <a:r>
            <a:rPr lang="en-US" sz="3200" dirty="0"/>
            <a:t>A fired clay disc discovered in the early 1900s in the Minoan palace of Phaistos in Crete. </a:t>
          </a:r>
        </a:p>
      </dgm:t>
    </dgm:pt>
    <dgm:pt modelId="{28CB4676-E20A-4C91-8EF3-06360E188576}" type="parTrans" cxnId="{E0E2C860-9935-4823-AC94-BF67361F57E3}">
      <dgm:prSet/>
      <dgm:spPr/>
      <dgm:t>
        <a:bodyPr/>
        <a:lstStyle/>
        <a:p>
          <a:endParaRPr lang="en-US"/>
        </a:p>
      </dgm:t>
    </dgm:pt>
    <dgm:pt modelId="{82B56ADA-EFD7-47A6-AFEA-8D1CCE5C4D84}" type="sibTrans" cxnId="{E0E2C860-9935-4823-AC94-BF67361F57E3}">
      <dgm:prSet/>
      <dgm:spPr/>
      <dgm:t>
        <a:bodyPr/>
        <a:lstStyle/>
        <a:p>
          <a:endParaRPr lang="en-US"/>
        </a:p>
      </dgm:t>
    </dgm:pt>
    <dgm:pt modelId="{6756EB4D-F12F-4B9F-8558-964BE55B6ED2}">
      <dgm:prSet custT="1"/>
      <dgm:spPr/>
      <dgm:t>
        <a:bodyPr/>
        <a:lstStyle/>
        <a:p>
          <a:r>
            <a:rPr lang="en-US" sz="3200" dirty="0"/>
            <a:t>It could date as far back as 1850 BC! </a:t>
          </a:r>
        </a:p>
      </dgm:t>
    </dgm:pt>
    <dgm:pt modelId="{0FAF715D-56EF-43C4-928F-3B3DB24355BE}" type="parTrans" cxnId="{6AD6480B-C4E3-4832-932C-42BA5DA395A7}">
      <dgm:prSet/>
      <dgm:spPr/>
      <dgm:t>
        <a:bodyPr/>
        <a:lstStyle/>
        <a:p>
          <a:endParaRPr lang="en-US"/>
        </a:p>
      </dgm:t>
    </dgm:pt>
    <dgm:pt modelId="{C812BEAC-D0B1-42EE-9F06-857F7DA99763}" type="sibTrans" cxnId="{6AD6480B-C4E3-4832-932C-42BA5DA395A7}">
      <dgm:prSet/>
      <dgm:spPr/>
      <dgm:t>
        <a:bodyPr/>
        <a:lstStyle/>
        <a:p>
          <a:endParaRPr lang="en-US"/>
        </a:p>
      </dgm:t>
    </dgm:pt>
    <dgm:pt modelId="{41DE4FA0-3DBE-4FCB-A6D6-712428F7D645}">
      <dgm:prSet custT="1"/>
      <dgm:spPr/>
      <dgm:t>
        <a:bodyPr/>
        <a:lstStyle/>
        <a:p>
          <a:r>
            <a:rPr lang="en-US" sz="3200" dirty="0"/>
            <a:t>Covered in </a:t>
          </a:r>
          <a:r>
            <a:rPr lang="en-US" sz="3200" b="1" dirty="0"/>
            <a:t>c. 242 symbols in a spiral pattern</a:t>
          </a:r>
          <a:r>
            <a:rPr lang="en-US" sz="3200" dirty="0"/>
            <a:t> on both sides, stamped into the clay before it was fired. </a:t>
          </a:r>
        </a:p>
      </dgm:t>
    </dgm:pt>
    <dgm:pt modelId="{210ED5BA-E9AE-4A4E-9328-E1BFADAD10AB}" type="parTrans" cxnId="{30D6789E-F1F4-4138-962F-7604AB9FCA5D}">
      <dgm:prSet/>
      <dgm:spPr/>
      <dgm:t>
        <a:bodyPr/>
        <a:lstStyle/>
        <a:p>
          <a:endParaRPr lang="en-US"/>
        </a:p>
      </dgm:t>
    </dgm:pt>
    <dgm:pt modelId="{19AFDA88-E76C-4220-850E-5EE1E69536FD}" type="sibTrans" cxnId="{30D6789E-F1F4-4138-962F-7604AB9FCA5D}">
      <dgm:prSet/>
      <dgm:spPr/>
      <dgm:t>
        <a:bodyPr/>
        <a:lstStyle/>
        <a:p>
          <a:endParaRPr lang="en-US"/>
        </a:p>
      </dgm:t>
    </dgm:pt>
    <dgm:pt modelId="{35144C58-4B73-445B-B72B-F3A1350CBE2D}">
      <dgm:prSet custT="1"/>
      <dgm:spPr/>
      <dgm:t>
        <a:bodyPr/>
        <a:lstStyle/>
        <a:p>
          <a:r>
            <a:rPr lang="en-US" sz="3200" dirty="0"/>
            <a:t>In total, there are 45 individual symbols, and, despite many attempts, the disk remains undeciphered!</a:t>
          </a:r>
        </a:p>
      </dgm:t>
    </dgm:pt>
    <dgm:pt modelId="{5C7E499C-FAF0-4568-A541-BFBA2CDE6399}" type="parTrans" cxnId="{CDA14B3C-A8E8-4ED8-84AB-01168EBF4DEC}">
      <dgm:prSet/>
      <dgm:spPr/>
      <dgm:t>
        <a:bodyPr/>
        <a:lstStyle/>
        <a:p>
          <a:endParaRPr lang="en-US"/>
        </a:p>
      </dgm:t>
    </dgm:pt>
    <dgm:pt modelId="{F6A0C6D6-9634-446B-8009-83CC2AAE8759}" type="sibTrans" cxnId="{CDA14B3C-A8E8-4ED8-84AB-01168EBF4DEC}">
      <dgm:prSet/>
      <dgm:spPr/>
      <dgm:t>
        <a:bodyPr/>
        <a:lstStyle/>
        <a:p>
          <a:endParaRPr lang="en-US"/>
        </a:p>
      </dgm:t>
    </dgm:pt>
    <dgm:pt modelId="{2A4DF22B-635C-4CA5-B9C3-4869317CDB71}" type="pres">
      <dgm:prSet presAssocID="{9A7C69D0-2033-4876-914F-3DAEC3D2E131}" presName="linear" presStyleCnt="0">
        <dgm:presLayoutVars>
          <dgm:animLvl val="lvl"/>
          <dgm:resizeHandles val="exact"/>
        </dgm:presLayoutVars>
      </dgm:prSet>
      <dgm:spPr/>
    </dgm:pt>
    <dgm:pt modelId="{7B58B88C-22BB-4C43-8988-6CE1002D2E90}" type="pres">
      <dgm:prSet presAssocID="{6CD01089-FE3D-4FCF-8A1F-578A3E6A0ECB}" presName="parentText" presStyleLbl="node1" presStyleIdx="0" presStyleCnt="4">
        <dgm:presLayoutVars>
          <dgm:chMax val="0"/>
          <dgm:bulletEnabled val="1"/>
        </dgm:presLayoutVars>
      </dgm:prSet>
      <dgm:spPr/>
    </dgm:pt>
    <dgm:pt modelId="{A9372819-5BCE-4BC3-ACF9-A4DB81E06FD6}" type="pres">
      <dgm:prSet presAssocID="{82B56ADA-EFD7-47A6-AFEA-8D1CCE5C4D84}" presName="spacer" presStyleCnt="0"/>
      <dgm:spPr/>
    </dgm:pt>
    <dgm:pt modelId="{9276D1B2-ADE7-40E9-BEDE-1B26CB0E3478}" type="pres">
      <dgm:prSet presAssocID="{6756EB4D-F12F-4B9F-8558-964BE55B6ED2}" presName="parentText" presStyleLbl="node1" presStyleIdx="1" presStyleCnt="4">
        <dgm:presLayoutVars>
          <dgm:chMax val="0"/>
          <dgm:bulletEnabled val="1"/>
        </dgm:presLayoutVars>
      </dgm:prSet>
      <dgm:spPr/>
    </dgm:pt>
    <dgm:pt modelId="{CD3AF191-DE4A-42EC-B972-AABAC851FFCF}" type="pres">
      <dgm:prSet presAssocID="{C812BEAC-D0B1-42EE-9F06-857F7DA99763}" presName="spacer" presStyleCnt="0"/>
      <dgm:spPr/>
    </dgm:pt>
    <dgm:pt modelId="{1BC27586-C13D-483A-9E56-551C01FC8207}" type="pres">
      <dgm:prSet presAssocID="{41DE4FA0-3DBE-4FCB-A6D6-712428F7D645}" presName="parentText" presStyleLbl="node1" presStyleIdx="2" presStyleCnt="4">
        <dgm:presLayoutVars>
          <dgm:chMax val="0"/>
          <dgm:bulletEnabled val="1"/>
        </dgm:presLayoutVars>
      </dgm:prSet>
      <dgm:spPr/>
    </dgm:pt>
    <dgm:pt modelId="{9D54C65E-0834-44F0-9654-1441734FB9E5}" type="pres">
      <dgm:prSet presAssocID="{19AFDA88-E76C-4220-850E-5EE1E69536FD}" presName="spacer" presStyleCnt="0"/>
      <dgm:spPr/>
    </dgm:pt>
    <dgm:pt modelId="{82E22A26-5E5D-493D-A86E-83765F344A00}" type="pres">
      <dgm:prSet presAssocID="{35144C58-4B73-445B-B72B-F3A1350CBE2D}" presName="parentText" presStyleLbl="node1" presStyleIdx="3" presStyleCnt="4">
        <dgm:presLayoutVars>
          <dgm:chMax val="0"/>
          <dgm:bulletEnabled val="1"/>
        </dgm:presLayoutVars>
      </dgm:prSet>
      <dgm:spPr/>
    </dgm:pt>
  </dgm:ptLst>
  <dgm:cxnLst>
    <dgm:cxn modelId="{6AD6480B-C4E3-4832-932C-42BA5DA395A7}" srcId="{9A7C69D0-2033-4876-914F-3DAEC3D2E131}" destId="{6756EB4D-F12F-4B9F-8558-964BE55B6ED2}" srcOrd="1" destOrd="0" parTransId="{0FAF715D-56EF-43C4-928F-3B3DB24355BE}" sibTransId="{C812BEAC-D0B1-42EE-9F06-857F7DA99763}"/>
    <dgm:cxn modelId="{60650D0E-9323-4211-AE91-39B8910ABC52}" type="presOf" srcId="{41DE4FA0-3DBE-4FCB-A6D6-712428F7D645}" destId="{1BC27586-C13D-483A-9E56-551C01FC8207}" srcOrd="0" destOrd="0" presId="urn:microsoft.com/office/officeart/2005/8/layout/vList2"/>
    <dgm:cxn modelId="{E5DEA810-6055-4BC0-A3F4-D42CA8FCF2A5}" type="presOf" srcId="{6CD01089-FE3D-4FCF-8A1F-578A3E6A0ECB}" destId="{7B58B88C-22BB-4C43-8988-6CE1002D2E90}" srcOrd="0" destOrd="0" presId="urn:microsoft.com/office/officeart/2005/8/layout/vList2"/>
    <dgm:cxn modelId="{53B36B1C-B693-40C3-9CC4-B64E59780F8F}" type="presOf" srcId="{9A7C69D0-2033-4876-914F-3DAEC3D2E131}" destId="{2A4DF22B-635C-4CA5-B9C3-4869317CDB71}" srcOrd="0" destOrd="0" presId="urn:microsoft.com/office/officeart/2005/8/layout/vList2"/>
    <dgm:cxn modelId="{CDA14B3C-A8E8-4ED8-84AB-01168EBF4DEC}" srcId="{9A7C69D0-2033-4876-914F-3DAEC3D2E131}" destId="{35144C58-4B73-445B-B72B-F3A1350CBE2D}" srcOrd="3" destOrd="0" parTransId="{5C7E499C-FAF0-4568-A541-BFBA2CDE6399}" sibTransId="{F6A0C6D6-9634-446B-8009-83CC2AAE8759}"/>
    <dgm:cxn modelId="{E0E2C860-9935-4823-AC94-BF67361F57E3}" srcId="{9A7C69D0-2033-4876-914F-3DAEC3D2E131}" destId="{6CD01089-FE3D-4FCF-8A1F-578A3E6A0ECB}" srcOrd="0" destOrd="0" parTransId="{28CB4676-E20A-4C91-8EF3-06360E188576}" sibTransId="{82B56ADA-EFD7-47A6-AFEA-8D1CCE5C4D84}"/>
    <dgm:cxn modelId="{30D6789E-F1F4-4138-962F-7604AB9FCA5D}" srcId="{9A7C69D0-2033-4876-914F-3DAEC3D2E131}" destId="{41DE4FA0-3DBE-4FCB-A6D6-712428F7D645}" srcOrd="2" destOrd="0" parTransId="{210ED5BA-E9AE-4A4E-9328-E1BFADAD10AB}" sibTransId="{19AFDA88-E76C-4220-850E-5EE1E69536FD}"/>
    <dgm:cxn modelId="{1705A6CF-4013-41B9-92EF-7D68BD0B678A}" type="presOf" srcId="{35144C58-4B73-445B-B72B-F3A1350CBE2D}" destId="{82E22A26-5E5D-493D-A86E-83765F344A00}" srcOrd="0" destOrd="0" presId="urn:microsoft.com/office/officeart/2005/8/layout/vList2"/>
    <dgm:cxn modelId="{896D38F4-28B9-4421-91A3-BBA3C138843A}" type="presOf" srcId="{6756EB4D-F12F-4B9F-8558-964BE55B6ED2}" destId="{9276D1B2-ADE7-40E9-BEDE-1B26CB0E3478}" srcOrd="0" destOrd="0" presId="urn:microsoft.com/office/officeart/2005/8/layout/vList2"/>
    <dgm:cxn modelId="{A55A72D0-1699-4450-9808-341880F82A6C}" type="presParOf" srcId="{2A4DF22B-635C-4CA5-B9C3-4869317CDB71}" destId="{7B58B88C-22BB-4C43-8988-6CE1002D2E90}" srcOrd="0" destOrd="0" presId="urn:microsoft.com/office/officeart/2005/8/layout/vList2"/>
    <dgm:cxn modelId="{DCED0935-5338-4488-8EA0-D4FC08FFC8D6}" type="presParOf" srcId="{2A4DF22B-635C-4CA5-B9C3-4869317CDB71}" destId="{A9372819-5BCE-4BC3-ACF9-A4DB81E06FD6}" srcOrd="1" destOrd="0" presId="urn:microsoft.com/office/officeart/2005/8/layout/vList2"/>
    <dgm:cxn modelId="{C5F36139-B0ED-450F-9716-7EB4953586A5}" type="presParOf" srcId="{2A4DF22B-635C-4CA5-B9C3-4869317CDB71}" destId="{9276D1B2-ADE7-40E9-BEDE-1B26CB0E3478}" srcOrd="2" destOrd="0" presId="urn:microsoft.com/office/officeart/2005/8/layout/vList2"/>
    <dgm:cxn modelId="{EA6AD4A3-823B-4432-B134-97F4940F4F6A}" type="presParOf" srcId="{2A4DF22B-635C-4CA5-B9C3-4869317CDB71}" destId="{CD3AF191-DE4A-42EC-B972-AABAC851FFCF}" srcOrd="3" destOrd="0" presId="urn:microsoft.com/office/officeart/2005/8/layout/vList2"/>
    <dgm:cxn modelId="{3E80F119-B27B-4AB5-A3DF-E05C1C97890D}" type="presParOf" srcId="{2A4DF22B-635C-4CA5-B9C3-4869317CDB71}" destId="{1BC27586-C13D-483A-9E56-551C01FC8207}" srcOrd="4" destOrd="0" presId="urn:microsoft.com/office/officeart/2005/8/layout/vList2"/>
    <dgm:cxn modelId="{6DBFF4AD-A365-4B80-A4E4-801BDEBF8FBE}" type="presParOf" srcId="{2A4DF22B-635C-4CA5-B9C3-4869317CDB71}" destId="{9D54C65E-0834-44F0-9654-1441734FB9E5}" srcOrd="5" destOrd="0" presId="urn:microsoft.com/office/officeart/2005/8/layout/vList2"/>
    <dgm:cxn modelId="{95A2C0CA-07B3-4765-81ED-E9B98D5A7AC4}" type="presParOf" srcId="{2A4DF22B-635C-4CA5-B9C3-4869317CDB71}" destId="{82E22A26-5E5D-493D-A86E-83765F344A00}"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A545D4-2AEC-410A-A09A-C4C5E4070D4A}" type="doc">
      <dgm:prSet loTypeId="urn:microsoft.com/office/officeart/2005/8/layout/vList2" loCatId="list" qsTypeId="urn:microsoft.com/office/officeart/2005/8/quickstyle/simple1#8" qsCatId="simple" csTypeId="urn:microsoft.com/office/officeart/2005/8/colors/accent1_2#7" csCatId="accent1" phldr="1"/>
      <dgm:spPr/>
      <dgm:t>
        <a:bodyPr/>
        <a:lstStyle/>
        <a:p>
          <a:endParaRPr lang="en-US"/>
        </a:p>
      </dgm:t>
    </dgm:pt>
    <dgm:pt modelId="{0CD910A2-69D8-41D8-8907-7D3CFCBCA3E0}">
      <dgm:prSet custT="1"/>
      <dgm:spPr/>
      <dgm:t>
        <a:bodyPr/>
        <a:lstStyle/>
        <a:p>
          <a:r>
            <a:rPr lang="en-US" sz="3200" dirty="0"/>
            <a:t>A decree carved into stone in the 2nd century BC in three different languages: </a:t>
          </a:r>
          <a:r>
            <a:rPr lang="en-US" sz="3200" b="1" dirty="0"/>
            <a:t>hieroglyphics</a:t>
          </a:r>
          <a:r>
            <a:rPr lang="en-US" sz="3200" dirty="0"/>
            <a:t>, </a:t>
          </a:r>
          <a:r>
            <a:rPr lang="en-US" sz="3200" b="1" dirty="0"/>
            <a:t>Demotic</a:t>
          </a:r>
          <a:r>
            <a:rPr lang="en-US" sz="3200" dirty="0"/>
            <a:t> (Egyptian) and </a:t>
          </a:r>
          <a:r>
            <a:rPr lang="en-US" sz="3200" b="1" dirty="0"/>
            <a:t>ancient Greek</a:t>
          </a:r>
          <a:r>
            <a:rPr lang="en-US" sz="3200" dirty="0"/>
            <a:t>. </a:t>
          </a:r>
        </a:p>
      </dgm:t>
    </dgm:pt>
    <dgm:pt modelId="{A310E2A2-6870-4EA0-BE8F-0C56D961048C}" type="parTrans" cxnId="{08078EAC-4CF6-4F77-B458-80CA300EF1BD}">
      <dgm:prSet/>
      <dgm:spPr/>
      <dgm:t>
        <a:bodyPr/>
        <a:lstStyle/>
        <a:p>
          <a:endParaRPr lang="en-US"/>
        </a:p>
      </dgm:t>
    </dgm:pt>
    <dgm:pt modelId="{1F7B74F1-9856-4D25-982A-C94A385A612A}" type="sibTrans" cxnId="{08078EAC-4CF6-4F77-B458-80CA300EF1BD}">
      <dgm:prSet/>
      <dgm:spPr/>
      <dgm:t>
        <a:bodyPr/>
        <a:lstStyle/>
        <a:p>
          <a:endParaRPr lang="en-US"/>
        </a:p>
      </dgm:t>
    </dgm:pt>
    <dgm:pt modelId="{5815EE1C-309A-446A-BA24-D8751B0DBA77}">
      <dgm:prSet custT="1"/>
      <dgm:spPr/>
      <dgm:t>
        <a:bodyPr/>
        <a:lstStyle/>
        <a:p>
          <a:r>
            <a:rPr lang="en-US" sz="3200" dirty="0"/>
            <a:t>As Demotic and Ancient Greek could be read and understood, this provided a key for deciphering Egyptian hieroglyphics!</a:t>
          </a:r>
        </a:p>
      </dgm:t>
    </dgm:pt>
    <dgm:pt modelId="{C84CB787-C28F-4EAA-87BD-3487BEDF7D70}" type="parTrans" cxnId="{38FBF8B9-72FF-4EC2-B4E3-94AEA6194980}">
      <dgm:prSet/>
      <dgm:spPr/>
      <dgm:t>
        <a:bodyPr/>
        <a:lstStyle/>
        <a:p>
          <a:endParaRPr lang="en-US"/>
        </a:p>
      </dgm:t>
    </dgm:pt>
    <dgm:pt modelId="{337D01F7-F2E9-4C87-B779-4E4521141DED}" type="sibTrans" cxnId="{38FBF8B9-72FF-4EC2-B4E3-94AEA6194980}">
      <dgm:prSet/>
      <dgm:spPr/>
      <dgm:t>
        <a:bodyPr/>
        <a:lstStyle/>
        <a:p>
          <a:endParaRPr lang="en-US"/>
        </a:p>
      </dgm:t>
    </dgm:pt>
    <dgm:pt modelId="{53B87E06-F3BB-4425-B046-B987BB36470F}">
      <dgm:prSet custT="1"/>
      <dgm:spPr/>
      <dgm:t>
        <a:bodyPr/>
        <a:lstStyle/>
        <a:p>
          <a:r>
            <a:rPr lang="en-US" sz="3200" dirty="0"/>
            <a:t>Found in 1799 by Napoleonic troops in Egypt and was taken by the British when the French in Egypt surrendered to the British not long after this. </a:t>
          </a:r>
        </a:p>
      </dgm:t>
    </dgm:pt>
    <dgm:pt modelId="{3904F4CF-3FC6-4BCA-B4A6-039D3AFC7426}" type="parTrans" cxnId="{3DBFE797-09B0-41C0-BAE5-CDC216A87FC9}">
      <dgm:prSet/>
      <dgm:spPr/>
      <dgm:t>
        <a:bodyPr/>
        <a:lstStyle/>
        <a:p>
          <a:endParaRPr lang="en-US"/>
        </a:p>
      </dgm:t>
    </dgm:pt>
    <dgm:pt modelId="{C2F8D63A-715E-4982-9BD5-78C814DF5386}" type="sibTrans" cxnId="{3DBFE797-09B0-41C0-BAE5-CDC216A87FC9}">
      <dgm:prSet/>
      <dgm:spPr/>
      <dgm:t>
        <a:bodyPr/>
        <a:lstStyle/>
        <a:p>
          <a:endParaRPr lang="en-US"/>
        </a:p>
      </dgm:t>
    </dgm:pt>
    <dgm:pt modelId="{BD4B4633-9F44-41A7-A0AD-2AE3EF3F3BEE}">
      <dgm:prSet custT="1"/>
      <dgm:spPr/>
      <dgm:t>
        <a:bodyPr/>
        <a:lstStyle/>
        <a:p>
          <a:r>
            <a:rPr lang="en-US" sz="3200"/>
            <a:t>Today, it resides in the British Museum, in London, where it is visited by thousands of people every year!</a:t>
          </a:r>
        </a:p>
      </dgm:t>
    </dgm:pt>
    <dgm:pt modelId="{6A95CFDB-94EB-4C53-AD6A-E8424BAE050B}" type="parTrans" cxnId="{A451122C-3B84-4558-84C4-5761DB8755CC}">
      <dgm:prSet/>
      <dgm:spPr/>
      <dgm:t>
        <a:bodyPr/>
        <a:lstStyle/>
        <a:p>
          <a:endParaRPr lang="en-US"/>
        </a:p>
      </dgm:t>
    </dgm:pt>
    <dgm:pt modelId="{717E0712-1766-4011-95C2-CBF9D4864C24}" type="sibTrans" cxnId="{A451122C-3B84-4558-84C4-5761DB8755CC}">
      <dgm:prSet/>
      <dgm:spPr/>
      <dgm:t>
        <a:bodyPr/>
        <a:lstStyle/>
        <a:p>
          <a:endParaRPr lang="en-US"/>
        </a:p>
      </dgm:t>
    </dgm:pt>
    <dgm:pt modelId="{C4FD1E4F-DB94-4F6A-A229-57B3D8ACCA70}" type="pres">
      <dgm:prSet presAssocID="{8BA545D4-2AEC-410A-A09A-C4C5E4070D4A}" presName="linear" presStyleCnt="0">
        <dgm:presLayoutVars>
          <dgm:animLvl val="lvl"/>
          <dgm:resizeHandles val="exact"/>
        </dgm:presLayoutVars>
      </dgm:prSet>
      <dgm:spPr/>
    </dgm:pt>
    <dgm:pt modelId="{F88E13EB-3562-4DD6-B6B5-5203C0F69493}" type="pres">
      <dgm:prSet presAssocID="{0CD910A2-69D8-41D8-8907-7D3CFCBCA3E0}" presName="parentText" presStyleLbl="node1" presStyleIdx="0" presStyleCnt="4">
        <dgm:presLayoutVars>
          <dgm:chMax val="0"/>
          <dgm:bulletEnabled val="1"/>
        </dgm:presLayoutVars>
      </dgm:prSet>
      <dgm:spPr/>
    </dgm:pt>
    <dgm:pt modelId="{AB04D101-49AC-4DAF-AF8F-FF8FA267F8C9}" type="pres">
      <dgm:prSet presAssocID="{1F7B74F1-9856-4D25-982A-C94A385A612A}" presName="spacer" presStyleCnt="0"/>
      <dgm:spPr/>
    </dgm:pt>
    <dgm:pt modelId="{B4C70241-4FF1-42ED-9B29-473ED9A837B2}" type="pres">
      <dgm:prSet presAssocID="{5815EE1C-309A-446A-BA24-D8751B0DBA77}" presName="parentText" presStyleLbl="node1" presStyleIdx="1" presStyleCnt="4">
        <dgm:presLayoutVars>
          <dgm:chMax val="0"/>
          <dgm:bulletEnabled val="1"/>
        </dgm:presLayoutVars>
      </dgm:prSet>
      <dgm:spPr/>
    </dgm:pt>
    <dgm:pt modelId="{32A1D6D9-0ABA-48CF-9887-F17294516918}" type="pres">
      <dgm:prSet presAssocID="{337D01F7-F2E9-4C87-B779-4E4521141DED}" presName="spacer" presStyleCnt="0"/>
      <dgm:spPr/>
    </dgm:pt>
    <dgm:pt modelId="{80D7DA25-1159-4548-B639-D68CBA9302A4}" type="pres">
      <dgm:prSet presAssocID="{53B87E06-F3BB-4425-B046-B987BB36470F}" presName="parentText" presStyleLbl="node1" presStyleIdx="2" presStyleCnt="4">
        <dgm:presLayoutVars>
          <dgm:chMax val="0"/>
          <dgm:bulletEnabled val="1"/>
        </dgm:presLayoutVars>
      </dgm:prSet>
      <dgm:spPr/>
    </dgm:pt>
    <dgm:pt modelId="{DE0DD2CB-4600-4B4C-B131-444FBB4EC679}" type="pres">
      <dgm:prSet presAssocID="{C2F8D63A-715E-4982-9BD5-78C814DF5386}" presName="spacer" presStyleCnt="0"/>
      <dgm:spPr/>
    </dgm:pt>
    <dgm:pt modelId="{8116773D-5783-4B59-9226-9D9153211D21}" type="pres">
      <dgm:prSet presAssocID="{BD4B4633-9F44-41A7-A0AD-2AE3EF3F3BEE}" presName="parentText" presStyleLbl="node1" presStyleIdx="3" presStyleCnt="4">
        <dgm:presLayoutVars>
          <dgm:chMax val="0"/>
          <dgm:bulletEnabled val="1"/>
        </dgm:presLayoutVars>
      </dgm:prSet>
      <dgm:spPr/>
    </dgm:pt>
  </dgm:ptLst>
  <dgm:cxnLst>
    <dgm:cxn modelId="{A451122C-3B84-4558-84C4-5761DB8755CC}" srcId="{8BA545D4-2AEC-410A-A09A-C4C5E4070D4A}" destId="{BD4B4633-9F44-41A7-A0AD-2AE3EF3F3BEE}" srcOrd="3" destOrd="0" parTransId="{6A95CFDB-94EB-4C53-AD6A-E8424BAE050B}" sibTransId="{717E0712-1766-4011-95C2-CBF9D4864C24}"/>
    <dgm:cxn modelId="{3DBFE797-09B0-41C0-BAE5-CDC216A87FC9}" srcId="{8BA545D4-2AEC-410A-A09A-C4C5E4070D4A}" destId="{53B87E06-F3BB-4425-B046-B987BB36470F}" srcOrd="2" destOrd="0" parTransId="{3904F4CF-3FC6-4BCA-B4A6-039D3AFC7426}" sibTransId="{C2F8D63A-715E-4982-9BD5-78C814DF5386}"/>
    <dgm:cxn modelId="{08078EAC-4CF6-4F77-B458-80CA300EF1BD}" srcId="{8BA545D4-2AEC-410A-A09A-C4C5E4070D4A}" destId="{0CD910A2-69D8-41D8-8907-7D3CFCBCA3E0}" srcOrd="0" destOrd="0" parTransId="{A310E2A2-6870-4EA0-BE8F-0C56D961048C}" sibTransId="{1F7B74F1-9856-4D25-982A-C94A385A612A}"/>
    <dgm:cxn modelId="{38FBF8B9-72FF-4EC2-B4E3-94AEA6194980}" srcId="{8BA545D4-2AEC-410A-A09A-C4C5E4070D4A}" destId="{5815EE1C-309A-446A-BA24-D8751B0DBA77}" srcOrd="1" destOrd="0" parTransId="{C84CB787-C28F-4EAA-87BD-3487BEDF7D70}" sibTransId="{337D01F7-F2E9-4C87-B779-4E4521141DED}"/>
    <dgm:cxn modelId="{7966AEBA-F28F-4601-BB95-846C76D6E756}" type="presOf" srcId="{53B87E06-F3BB-4425-B046-B987BB36470F}" destId="{80D7DA25-1159-4548-B639-D68CBA9302A4}" srcOrd="0" destOrd="0" presId="urn:microsoft.com/office/officeart/2005/8/layout/vList2"/>
    <dgm:cxn modelId="{F47C08BE-EEC8-453F-9313-AE2143CAF38A}" type="presOf" srcId="{0CD910A2-69D8-41D8-8907-7D3CFCBCA3E0}" destId="{F88E13EB-3562-4DD6-B6B5-5203C0F69493}" srcOrd="0" destOrd="0" presId="urn:microsoft.com/office/officeart/2005/8/layout/vList2"/>
    <dgm:cxn modelId="{FE5092DE-EB90-40B3-AD52-089090467CE9}" type="presOf" srcId="{5815EE1C-309A-446A-BA24-D8751B0DBA77}" destId="{B4C70241-4FF1-42ED-9B29-473ED9A837B2}" srcOrd="0" destOrd="0" presId="urn:microsoft.com/office/officeart/2005/8/layout/vList2"/>
    <dgm:cxn modelId="{AA10A8E6-9041-4F0D-972A-CCB80E8461EC}" type="presOf" srcId="{BD4B4633-9F44-41A7-A0AD-2AE3EF3F3BEE}" destId="{8116773D-5783-4B59-9226-9D9153211D21}" srcOrd="0" destOrd="0" presId="urn:microsoft.com/office/officeart/2005/8/layout/vList2"/>
    <dgm:cxn modelId="{F036A3F3-CA3C-4E72-A941-719875AC2F6A}" type="presOf" srcId="{8BA545D4-2AEC-410A-A09A-C4C5E4070D4A}" destId="{C4FD1E4F-DB94-4F6A-A229-57B3D8ACCA70}" srcOrd="0" destOrd="0" presId="urn:microsoft.com/office/officeart/2005/8/layout/vList2"/>
    <dgm:cxn modelId="{524BB5D3-C56A-44FF-9C33-F0066E0F7C47}" type="presParOf" srcId="{C4FD1E4F-DB94-4F6A-A229-57B3D8ACCA70}" destId="{F88E13EB-3562-4DD6-B6B5-5203C0F69493}" srcOrd="0" destOrd="0" presId="urn:microsoft.com/office/officeart/2005/8/layout/vList2"/>
    <dgm:cxn modelId="{10392B3C-AFCE-45CE-9F63-CA9196E52788}" type="presParOf" srcId="{C4FD1E4F-DB94-4F6A-A229-57B3D8ACCA70}" destId="{AB04D101-49AC-4DAF-AF8F-FF8FA267F8C9}" srcOrd="1" destOrd="0" presId="urn:microsoft.com/office/officeart/2005/8/layout/vList2"/>
    <dgm:cxn modelId="{F712D807-3F22-466F-8BDA-E17AE5876C3B}" type="presParOf" srcId="{C4FD1E4F-DB94-4F6A-A229-57B3D8ACCA70}" destId="{B4C70241-4FF1-42ED-9B29-473ED9A837B2}" srcOrd="2" destOrd="0" presId="urn:microsoft.com/office/officeart/2005/8/layout/vList2"/>
    <dgm:cxn modelId="{37A4A824-9B4C-4301-8617-E1CC52EDA937}" type="presParOf" srcId="{C4FD1E4F-DB94-4F6A-A229-57B3D8ACCA70}" destId="{32A1D6D9-0ABA-48CF-9887-F17294516918}" srcOrd="3" destOrd="0" presId="urn:microsoft.com/office/officeart/2005/8/layout/vList2"/>
    <dgm:cxn modelId="{AA9306B1-1FCB-4010-B0C5-D33D5F200A6D}" type="presParOf" srcId="{C4FD1E4F-DB94-4F6A-A229-57B3D8ACCA70}" destId="{80D7DA25-1159-4548-B639-D68CBA9302A4}" srcOrd="4" destOrd="0" presId="urn:microsoft.com/office/officeart/2005/8/layout/vList2"/>
    <dgm:cxn modelId="{188B99AB-925C-4C16-8BB5-05DD86F00F61}" type="presParOf" srcId="{C4FD1E4F-DB94-4F6A-A229-57B3D8ACCA70}" destId="{DE0DD2CB-4600-4B4C-B131-444FBB4EC679}" srcOrd="5" destOrd="0" presId="urn:microsoft.com/office/officeart/2005/8/layout/vList2"/>
    <dgm:cxn modelId="{B6581B37-656C-49EB-9ED2-0109C31667D2}" type="presParOf" srcId="{C4FD1E4F-DB94-4F6A-A229-57B3D8ACCA70}" destId="{8116773D-5783-4B59-9226-9D9153211D2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BFE8F6-92A3-48EA-A957-1F302BF08B0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EC1FC31-4363-4349-8716-709379770165}">
      <dgm:prSet custT="1"/>
      <dgm:spPr/>
      <dgm:t>
        <a:bodyPr/>
        <a:lstStyle/>
        <a:p>
          <a:pPr algn="ctr"/>
          <a:r>
            <a:rPr lang="en-US" sz="3200" b="1" dirty="0"/>
            <a:t>Geometric pottery</a:t>
          </a:r>
        </a:p>
      </dgm:t>
    </dgm:pt>
    <dgm:pt modelId="{6952DDD2-A1E1-43F0-9783-FE2C3CD9DC60}" type="parTrans" cxnId="{DA3C290D-FCEB-4641-BB87-04B25A027940}">
      <dgm:prSet/>
      <dgm:spPr/>
      <dgm:t>
        <a:bodyPr/>
        <a:lstStyle/>
        <a:p>
          <a:endParaRPr lang="en-US"/>
        </a:p>
      </dgm:t>
    </dgm:pt>
    <dgm:pt modelId="{2DC8DCDB-E26A-42B8-847F-0DF1FD344801}" type="sibTrans" cxnId="{DA3C290D-FCEB-4641-BB87-04B25A027940}">
      <dgm:prSet/>
      <dgm:spPr/>
      <dgm:t>
        <a:bodyPr/>
        <a:lstStyle/>
        <a:p>
          <a:endParaRPr lang="en-US"/>
        </a:p>
      </dgm:t>
    </dgm:pt>
    <dgm:pt modelId="{A222DDDC-7463-4C6E-851D-1FDF67E015B5}">
      <dgm:prSet custT="1"/>
      <dgm:spPr/>
      <dgm:t>
        <a:bodyPr/>
        <a:lstStyle/>
        <a:p>
          <a:r>
            <a:rPr lang="en-US" sz="3200"/>
            <a:t>Dates to the 8th century BC in ancient Greece and is so called because of the lines and shapes used for decoration. </a:t>
          </a:r>
        </a:p>
      </dgm:t>
    </dgm:pt>
    <dgm:pt modelId="{F85E8545-F8C3-45D0-B2D1-22F2E1AE030F}" type="parTrans" cxnId="{9E897D31-E7F3-4121-8F10-90AA7C5A174A}">
      <dgm:prSet/>
      <dgm:spPr/>
      <dgm:t>
        <a:bodyPr/>
        <a:lstStyle/>
        <a:p>
          <a:endParaRPr lang="en-US"/>
        </a:p>
      </dgm:t>
    </dgm:pt>
    <dgm:pt modelId="{1522BD48-729F-42A4-AB0A-150DE16C1CD2}" type="sibTrans" cxnId="{9E897D31-E7F3-4121-8F10-90AA7C5A174A}">
      <dgm:prSet/>
      <dgm:spPr/>
      <dgm:t>
        <a:bodyPr/>
        <a:lstStyle/>
        <a:p>
          <a:endParaRPr lang="en-US"/>
        </a:p>
      </dgm:t>
    </dgm:pt>
    <dgm:pt modelId="{FC9DED31-FCCB-475F-9CED-E1F97171F607}">
      <dgm:prSet custT="1"/>
      <dgm:spPr/>
      <dgm:t>
        <a:bodyPr/>
        <a:lstStyle/>
        <a:p>
          <a:r>
            <a:rPr lang="en-US" sz="3200" dirty="0"/>
            <a:t>When humans and animals were depicted on such pottery, they were rendered in a largely unrealistic and simplified style. </a:t>
          </a:r>
        </a:p>
      </dgm:t>
    </dgm:pt>
    <dgm:pt modelId="{AA52936E-D1E3-4BD3-88CF-BB8518034258}" type="parTrans" cxnId="{09EFE5DB-2633-47C6-8E27-E11DFF4D476F}">
      <dgm:prSet/>
      <dgm:spPr/>
      <dgm:t>
        <a:bodyPr/>
        <a:lstStyle/>
        <a:p>
          <a:endParaRPr lang="en-US"/>
        </a:p>
      </dgm:t>
    </dgm:pt>
    <dgm:pt modelId="{4CEAD70C-ECA5-4E19-A82D-F6624D758F81}" type="sibTrans" cxnId="{09EFE5DB-2633-47C6-8E27-E11DFF4D476F}">
      <dgm:prSet/>
      <dgm:spPr/>
      <dgm:t>
        <a:bodyPr/>
        <a:lstStyle/>
        <a:p>
          <a:endParaRPr lang="en-US"/>
        </a:p>
      </dgm:t>
    </dgm:pt>
    <dgm:pt modelId="{2BD79759-3D8D-4F72-92C7-7EA0155AC050}">
      <dgm:prSet custT="1"/>
      <dgm:spPr/>
      <dgm:t>
        <a:bodyPr/>
        <a:lstStyle/>
        <a:p>
          <a:r>
            <a:rPr lang="en-US" sz="3200"/>
            <a:t>The most common themes for such images were funerals and battles. </a:t>
          </a:r>
        </a:p>
      </dgm:t>
    </dgm:pt>
    <dgm:pt modelId="{B0095F24-C934-4E55-AFA6-23347D9960E4}" type="parTrans" cxnId="{85CF9329-F49B-45DD-B221-9DBDC6529038}">
      <dgm:prSet/>
      <dgm:spPr/>
      <dgm:t>
        <a:bodyPr/>
        <a:lstStyle/>
        <a:p>
          <a:endParaRPr lang="en-US"/>
        </a:p>
      </dgm:t>
    </dgm:pt>
    <dgm:pt modelId="{85704F01-5AAE-4D49-AD3D-9AFF3C8906D1}" type="sibTrans" cxnId="{85CF9329-F49B-45DD-B221-9DBDC6529038}">
      <dgm:prSet/>
      <dgm:spPr/>
      <dgm:t>
        <a:bodyPr/>
        <a:lstStyle/>
        <a:p>
          <a:endParaRPr lang="en-US"/>
        </a:p>
      </dgm:t>
    </dgm:pt>
    <dgm:pt modelId="{105F830C-B187-473A-83E1-DCAD4E1317DC}">
      <dgm:prSet custT="1"/>
      <dgm:spPr/>
      <dgm:t>
        <a:bodyPr/>
        <a:lstStyle/>
        <a:p>
          <a:r>
            <a:rPr lang="en-US" sz="3200" dirty="0"/>
            <a:t>These remained popular in ancient Greek pottery as the painting styles developed. </a:t>
          </a:r>
        </a:p>
      </dgm:t>
    </dgm:pt>
    <dgm:pt modelId="{FF51DE10-C597-4969-8091-5D1C0C81B268}" type="parTrans" cxnId="{C6802E88-8AF7-4F9E-843E-BB98596100E4}">
      <dgm:prSet/>
      <dgm:spPr/>
      <dgm:t>
        <a:bodyPr/>
        <a:lstStyle/>
        <a:p>
          <a:endParaRPr lang="en-US"/>
        </a:p>
      </dgm:t>
    </dgm:pt>
    <dgm:pt modelId="{5E6BF640-148C-44CC-A156-50CEE00AE249}" type="sibTrans" cxnId="{C6802E88-8AF7-4F9E-843E-BB98596100E4}">
      <dgm:prSet/>
      <dgm:spPr/>
      <dgm:t>
        <a:bodyPr/>
        <a:lstStyle/>
        <a:p>
          <a:endParaRPr lang="en-US"/>
        </a:p>
      </dgm:t>
    </dgm:pt>
    <dgm:pt modelId="{A77E1D24-4BE5-4B0A-BA54-533C15F56131}" type="pres">
      <dgm:prSet presAssocID="{97BFE8F6-92A3-48EA-A957-1F302BF08B0F}" presName="linear" presStyleCnt="0">
        <dgm:presLayoutVars>
          <dgm:animLvl val="lvl"/>
          <dgm:resizeHandles val="exact"/>
        </dgm:presLayoutVars>
      </dgm:prSet>
      <dgm:spPr/>
    </dgm:pt>
    <dgm:pt modelId="{7B5D4609-898A-48C4-B49C-FC77464EC65B}" type="pres">
      <dgm:prSet presAssocID="{2EC1FC31-4363-4349-8716-709379770165}" presName="parentText" presStyleLbl="node1" presStyleIdx="0" presStyleCnt="5">
        <dgm:presLayoutVars>
          <dgm:chMax val="0"/>
          <dgm:bulletEnabled val="1"/>
        </dgm:presLayoutVars>
      </dgm:prSet>
      <dgm:spPr/>
    </dgm:pt>
    <dgm:pt modelId="{E80F7E2D-450E-4211-920F-D26FCC8DCB6C}" type="pres">
      <dgm:prSet presAssocID="{2DC8DCDB-E26A-42B8-847F-0DF1FD344801}" presName="spacer" presStyleCnt="0"/>
      <dgm:spPr/>
    </dgm:pt>
    <dgm:pt modelId="{EE553637-0BD0-4E5C-84BA-D1F9B0DA8D77}" type="pres">
      <dgm:prSet presAssocID="{A222DDDC-7463-4C6E-851D-1FDF67E015B5}" presName="parentText" presStyleLbl="node1" presStyleIdx="1" presStyleCnt="5">
        <dgm:presLayoutVars>
          <dgm:chMax val="0"/>
          <dgm:bulletEnabled val="1"/>
        </dgm:presLayoutVars>
      </dgm:prSet>
      <dgm:spPr/>
    </dgm:pt>
    <dgm:pt modelId="{5E1098D5-CA53-4D4A-B99A-21E9C3808EA5}" type="pres">
      <dgm:prSet presAssocID="{1522BD48-729F-42A4-AB0A-150DE16C1CD2}" presName="spacer" presStyleCnt="0"/>
      <dgm:spPr/>
    </dgm:pt>
    <dgm:pt modelId="{F84AB18D-7747-41FD-B044-AF8A551879DC}" type="pres">
      <dgm:prSet presAssocID="{FC9DED31-FCCB-475F-9CED-E1F97171F607}" presName="parentText" presStyleLbl="node1" presStyleIdx="2" presStyleCnt="5">
        <dgm:presLayoutVars>
          <dgm:chMax val="0"/>
          <dgm:bulletEnabled val="1"/>
        </dgm:presLayoutVars>
      </dgm:prSet>
      <dgm:spPr/>
    </dgm:pt>
    <dgm:pt modelId="{48CB55B1-5AD2-4B2A-B8F6-A96F6BBB4FEC}" type="pres">
      <dgm:prSet presAssocID="{4CEAD70C-ECA5-4E19-A82D-F6624D758F81}" presName="spacer" presStyleCnt="0"/>
      <dgm:spPr/>
    </dgm:pt>
    <dgm:pt modelId="{174EAEA3-A32A-4DB6-BBCD-BD4EC500FED5}" type="pres">
      <dgm:prSet presAssocID="{2BD79759-3D8D-4F72-92C7-7EA0155AC050}" presName="parentText" presStyleLbl="node1" presStyleIdx="3" presStyleCnt="5">
        <dgm:presLayoutVars>
          <dgm:chMax val="0"/>
          <dgm:bulletEnabled val="1"/>
        </dgm:presLayoutVars>
      </dgm:prSet>
      <dgm:spPr/>
    </dgm:pt>
    <dgm:pt modelId="{6316BEA4-AC16-48EA-B89A-A1DCDEE383D5}" type="pres">
      <dgm:prSet presAssocID="{85704F01-5AAE-4D49-AD3D-9AFF3C8906D1}" presName="spacer" presStyleCnt="0"/>
      <dgm:spPr/>
    </dgm:pt>
    <dgm:pt modelId="{A8F6B512-175C-48B9-9C89-1D9419BE0587}" type="pres">
      <dgm:prSet presAssocID="{105F830C-B187-473A-83E1-DCAD4E1317DC}" presName="parentText" presStyleLbl="node1" presStyleIdx="4" presStyleCnt="5">
        <dgm:presLayoutVars>
          <dgm:chMax val="0"/>
          <dgm:bulletEnabled val="1"/>
        </dgm:presLayoutVars>
      </dgm:prSet>
      <dgm:spPr/>
    </dgm:pt>
  </dgm:ptLst>
  <dgm:cxnLst>
    <dgm:cxn modelId="{DA3C290D-FCEB-4641-BB87-04B25A027940}" srcId="{97BFE8F6-92A3-48EA-A957-1F302BF08B0F}" destId="{2EC1FC31-4363-4349-8716-709379770165}" srcOrd="0" destOrd="0" parTransId="{6952DDD2-A1E1-43F0-9783-FE2C3CD9DC60}" sibTransId="{2DC8DCDB-E26A-42B8-847F-0DF1FD344801}"/>
    <dgm:cxn modelId="{85CF9329-F49B-45DD-B221-9DBDC6529038}" srcId="{97BFE8F6-92A3-48EA-A957-1F302BF08B0F}" destId="{2BD79759-3D8D-4F72-92C7-7EA0155AC050}" srcOrd="3" destOrd="0" parTransId="{B0095F24-C934-4E55-AFA6-23347D9960E4}" sibTransId="{85704F01-5AAE-4D49-AD3D-9AFF3C8906D1}"/>
    <dgm:cxn modelId="{9E897D31-E7F3-4121-8F10-90AA7C5A174A}" srcId="{97BFE8F6-92A3-48EA-A957-1F302BF08B0F}" destId="{A222DDDC-7463-4C6E-851D-1FDF67E015B5}" srcOrd="1" destOrd="0" parTransId="{F85E8545-F8C3-45D0-B2D1-22F2E1AE030F}" sibTransId="{1522BD48-729F-42A4-AB0A-150DE16C1CD2}"/>
    <dgm:cxn modelId="{82DFA658-8DA5-4276-B4F5-D00690C1E3E7}" type="presOf" srcId="{FC9DED31-FCCB-475F-9CED-E1F97171F607}" destId="{F84AB18D-7747-41FD-B044-AF8A551879DC}" srcOrd="0" destOrd="0" presId="urn:microsoft.com/office/officeart/2005/8/layout/vList2"/>
    <dgm:cxn modelId="{AA854382-FBC8-4BE9-ADC7-EC1A0DE3C2D9}" type="presOf" srcId="{105F830C-B187-473A-83E1-DCAD4E1317DC}" destId="{A8F6B512-175C-48B9-9C89-1D9419BE0587}" srcOrd="0" destOrd="0" presId="urn:microsoft.com/office/officeart/2005/8/layout/vList2"/>
    <dgm:cxn modelId="{C6802E88-8AF7-4F9E-843E-BB98596100E4}" srcId="{97BFE8F6-92A3-48EA-A957-1F302BF08B0F}" destId="{105F830C-B187-473A-83E1-DCAD4E1317DC}" srcOrd="4" destOrd="0" parTransId="{FF51DE10-C597-4969-8091-5D1C0C81B268}" sibTransId="{5E6BF640-148C-44CC-A156-50CEE00AE249}"/>
    <dgm:cxn modelId="{9B4A6FAE-2E27-4460-9B83-3B9D4934D89A}" type="presOf" srcId="{A222DDDC-7463-4C6E-851D-1FDF67E015B5}" destId="{EE553637-0BD0-4E5C-84BA-D1F9B0DA8D77}" srcOrd="0" destOrd="0" presId="urn:microsoft.com/office/officeart/2005/8/layout/vList2"/>
    <dgm:cxn modelId="{5D7455C5-3C77-47B8-A048-1E13EE790F9B}" type="presOf" srcId="{2BD79759-3D8D-4F72-92C7-7EA0155AC050}" destId="{174EAEA3-A32A-4DB6-BBCD-BD4EC500FED5}" srcOrd="0" destOrd="0" presId="urn:microsoft.com/office/officeart/2005/8/layout/vList2"/>
    <dgm:cxn modelId="{483031CB-FBE0-486F-8DD5-467472FD5802}" type="presOf" srcId="{2EC1FC31-4363-4349-8716-709379770165}" destId="{7B5D4609-898A-48C4-B49C-FC77464EC65B}" srcOrd="0" destOrd="0" presId="urn:microsoft.com/office/officeart/2005/8/layout/vList2"/>
    <dgm:cxn modelId="{6A4F48CD-957A-4324-9F42-3C1225A21838}" type="presOf" srcId="{97BFE8F6-92A3-48EA-A957-1F302BF08B0F}" destId="{A77E1D24-4BE5-4B0A-BA54-533C15F56131}" srcOrd="0" destOrd="0" presId="urn:microsoft.com/office/officeart/2005/8/layout/vList2"/>
    <dgm:cxn modelId="{09EFE5DB-2633-47C6-8E27-E11DFF4D476F}" srcId="{97BFE8F6-92A3-48EA-A957-1F302BF08B0F}" destId="{FC9DED31-FCCB-475F-9CED-E1F97171F607}" srcOrd="2" destOrd="0" parTransId="{AA52936E-D1E3-4BD3-88CF-BB8518034258}" sibTransId="{4CEAD70C-ECA5-4E19-A82D-F6624D758F81}"/>
    <dgm:cxn modelId="{625602E2-F9A2-4DAA-BAF9-2CE53084156E}" type="presParOf" srcId="{A77E1D24-4BE5-4B0A-BA54-533C15F56131}" destId="{7B5D4609-898A-48C4-B49C-FC77464EC65B}" srcOrd="0" destOrd="0" presId="urn:microsoft.com/office/officeart/2005/8/layout/vList2"/>
    <dgm:cxn modelId="{1C43705A-3496-46BD-9EDF-52044008295E}" type="presParOf" srcId="{A77E1D24-4BE5-4B0A-BA54-533C15F56131}" destId="{E80F7E2D-450E-4211-920F-D26FCC8DCB6C}" srcOrd="1" destOrd="0" presId="urn:microsoft.com/office/officeart/2005/8/layout/vList2"/>
    <dgm:cxn modelId="{C81F7C21-AB13-415A-AA24-DF56FED76A86}" type="presParOf" srcId="{A77E1D24-4BE5-4B0A-BA54-533C15F56131}" destId="{EE553637-0BD0-4E5C-84BA-D1F9B0DA8D77}" srcOrd="2" destOrd="0" presId="urn:microsoft.com/office/officeart/2005/8/layout/vList2"/>
    <dgm:cxn modelId="{A61B01C0-9A3B-4625-A59C-555BF5425494}" type="presParOf" srcId="{A77E1D24-4BE5-4B0A-BA54-533C15F56131}" destId="{5E1098D5-CA53-4D4A-B99A-21E9C3808EA5}" srcOrd="3" destOrd="0" presId="urn:microsoft.com/office/officeart/2005/8/layout/vList2"/>
    <dgm:cxn modelId="{318FE068-FA2A-4351-8619-CF4312EF4A43}" type="presParOf" srcId="{A77E1D24-4BE5-4B0A-BA54-533C15F56131}" destId="{F84AB18D-7747-41FD-B044-AF8A551879DC}" srcOrd="4" destOrd="0" presId="urn:microsoft.com/office/officeart/2005/8/layout/vList2"/>
    <dgm:cxn modelId="{99962F89-9D06-495C-B0EB-466AAE2A08D3}" type="presParOf" srcId="{A77E1D24-4BE5-4B0A-BA54-533C15F56131}" destId="{48CB55B1-5AD2-4B2A-B8F6-A96F6BBB4FEC}" srcOrd="5" destOrd="0" presId="urn:microsoft.com/office/officeart/2005/8/layout/vList2"/>
    <dgm:cxn modelId="{9F53BD8D-9E88-4283-AD50-F4494ABDDEE9}" type="presParOf" srcId="{A77E1D24-4BE5-4B0A-BA54-533C15F56131}" destId="{174EAEA3-A32A-4DB6-BBCD-BD4EC500FED5}" srcOrd="6" destOrd="0" presId="urn:microsoft.com/office/officeart/2005/8/layout/vList2"/>
    <dgm:cxn modelId="{3716F4B2-7159-4AD5-B46C-BEB9AEC389C7}" type="presParOf" srcId="{A77E1D24-4BE5-4B0A-BA54-533C15F56131}" destId="{6316BEA4-AC16-48EA-B89A-A1DCDEE383D5}" srcOrd="7" destOrd="0" presId="urn:microsoft.com/office/officeart/2005/8/layout/vList2"/>
    <dgm:cxn modelId="{176542EC-9D46-4F5C-9176-F8F9311EE22D}" type="presParOf" srcId="{A77E1D24-4BE5-4B0A-BA54-533C15F56131}" destId="{A8F6B512-175C-48B9-9C89-1D9419BE0587}"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8B88C-22BB-4C43-8988-6CE1002D2E90}">
      <dsp:nvSpPr>
        <dsp:cNvPr id="0" name=""/>
        <dsp:cNvSpPr/>
      </dsp:nvSpPr>
      <dsp:spPr>
        <a:xfrm>
          <a:off x="0" y="2577"/>
          <a:ext cx="6741597" cy="17608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A fired clay disc discovered in the early 1900s in the Minoan palace of Phaistos in Crete. </a:t>
          </a:r>
        </a:p>
      </dsp:txBody>
      <dsp:txXfrm>
        <a:off x="85958" y="88535"/>
        <a:ext cx="6569681" cy="1588934"/>
      </dsp:txXfrm>
    </dsp:sp>
    <dsp:sp modelId="{9276D1B2-ADE7-40E9-BEDE-1B26CB0E3478}">
      <dsp:nvSpPr>
        <dsp:cNvPr id="0" name=""/>
        <dsp:cNvSpPr/>
      </dsp:nvSpPr>
      <dsp:spPr>
        <a:xfrm>
          <a:off x="0" y="1887267"/>
          <a:ext cx="6741597" cy="17608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It could date as far back as 1850 BC! </a:t>
          </a:r>
        </a:p>
      </dsp:txBody>
      <dsp:txXfrm>
        <a:off x="85958" y="1973225"/>
        <a:ext cx="6569681" cy="1588934"/>
      </dsp:txXfrm>
    </dsp:sp>
    <dsp:sp modelId="{1BC27586-C13D-483A-9E56-551C01FC8207}">
      <dsp:nvSpPr>
        <dsp:cNvPr id="0" name=""/>
        <dsp:cNvSpPr/>
      </dsp:nvSpPr>
      <dsp:spPr>
        <a:xfrm>
          <a:off x="0" y="3771957"/>
          <a:ext cx="6741597" cy="17608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Covered in </a:t>
          </a:r>
          <a:r>
            <a:rPr lang="en-US" sz="3200" b="1" kern="1200" dirty="0"/>
            <a:t>c. 242 symbols in a spiral pattern</a:t>
          </a:r>
          <a:r>
            <a:rPr lang="en-US" sz="3200" kern="1200" dirty="0"/>
            <a:t> on both sides, stamped into the clay before it was fired. </a:t>
          </a:r>
        </a:p>
      </dsp:txBody>
      <dsp:txXfrm>
        <a:off x="85958" y="3857915"/>
        <a:ext cx="6569681" cy="1588934"/>
      </dsp:txXfrm>
    </dsp:sp>
    <dsp:sp modelId="{82E22A26-5E5D-493D-A86E-83765F344A00}">
      <dsp:nvSpPr>
        <dsp:cNvPr id="0" name=""/>
        <dsp:cNvSpPr/>
      </dsp:nvSpPr>
      <dsp:spPr>
        <a:xfrm>
          <a:off x="0" y="5656647"/>
          <a:ext cx="6741597" cy="17608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In total, there are 45 individual symbols, and, despite many attempts, the disk remains undeciphered!</a:t>
          </a:r>
        </a:p>
      </dsp:txBody>
      <dsp:txXfrm>
        <a:off x="85958" y="5742605"/>
        <a:ext cx="6569681" cy="15889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8E13EB-3562-4DD6-B6B5-5203C0F69493}">
      <dsp:nvSpPr>
        <dsp:cNvPr id="0" name=""/>
        <dsp:cNvSpPr/>
      </dsp:nvSpPr>
      <dsp:spPr>
        <a:xfrm>
          <a:off x="0" y="12198"/>
          <a:ext cx="9189139" cy="175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A decree carved into stone in the 2nd century BC in three different languages: </a:t>
          </a:r>
          <a:r>
            <a:rPr lang="en-US" sz="3200" b="1" kern="1200" dirty="0"/>
            <a:t>hieroglyphics</a:t>
          </a:r>
          <a:r>
            <a:rPr lang="en-US" sz="3200" kern="1200" dirty="0"/>
            <a:t>, </a:t>
          </a:r>
          <a:r>
            <a:rPr lang="en-US" sz="3200" b="1" kern="1200" dirty="0"/>
            <a:t>Demotic</a:t>
          </a:r>
          <a:r>
            <a:rPr lang="en-US" sz="3200" kern="1200" dirty="0"/>
            <a:t> (Egyptian) and </a:t>
          </a:r>
          <a:r>
            <a:rPr lang="en-US" sz="3200" b="1" kern="1200" dirty="0"/>
            <a:t>ancient Greek</a:t>
          </a:r>
          <a:r>
            <a:rPr lang="en-US" sz="3200" kern="1200" dirty="0"/>
            <a:t>. </a:t>
          </a:r>
        </a:p>
      </dsp:txBody>
      <dsp:txXfrm>
        <a:off x="85672" y="97870"/>
        <a:ext cx="9017795" cy="1583656"/>
      </dsp:txXfrm>
    </dsp:sp>
    <dsp:sp modelId="{B4C70241-4FF1-42ED-9B29-473ED9A837B2}">
      <dsp:nvSpPr>
        <dsp:cNvPr id="0" name=""/>
        <dsp:cNvSpPr/>
      </dsp:nvSpPr>
      <dsp:spPr>
        <a:xfrm>
          <a:off x="0" y="1939998"/>
          <a:ext cx="9189139" cy="175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As Demotic and Ancient Greek could be read and understood, this provided a key for deciphering Egyptian hieroglyphics!</a:t>
          </a:r>
        </a:p>
      </dsp:txBody>
      <dsp:txXfrm>
        <a:off x="85672" y="2025670"/>
        <a:ext cx="9017795" cy="1583656"/>
      </dsp:txXfrm>
    </dsp:sp>
    <dsp:sp modelId="{80D7DA25-1159-4548-B639-D68CBA9302A4}">
      <dsp:nvSpPr>
        <dsp:cNvPr id="0" name=""/>
        <dsp:cNvSpPr/>
      </dsp:nvSpPr>
      <dsp:spPr>
        <a:xfrm>
          <a:off x="0" y="3867798"/>
          <a:ext cx="9189139" cy="175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Found in 1799 by Napoleonic troops in Egypt and was taken by the British when the French in Egypt surrendered to the British not long after this. </a:t>
          </a:r>
        </a:p>
      </dsp:txBody>
      <dsp:txXfrm>
        <a:off x="85672" y="3953470"/>
        <a:ext cx="9017795" cy="1583656"/>
      </dsp:txXfrm>
    </dsp:sp>
    <dsp:sp modelId="{8116773D-5783-4B59-9226-9D9153211D21}">
      <dsp:nvSpPr>
        <dsp:cNvPr id="0" name=""/>
        <dsp:cNvSpPr/>
      </dsp:nvSpPr>
      <dsp:spPr>
        <a:xfrm>
          <a:off x="0" y="5795598"/>
          <a:ext cx="9189139" cy="175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Today, it resides in the British Museum, in London, where it is visited by thousands of people every year!</a:t>
          </a:r>
        </a:p>
      </dsp:txBody>
      <dsp:txXfrm>
        <a:off x="85672" y="5881270"/>
        <a:ext cx="9017795" cy="15836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D4609-898A-48C4-B49C-FC77464EC65B}">
      <dsp:nvSpPr>
        <dsp:cNvPr id="0" name=""/>
        <dsp:cNvSpPr/>
      </dsp:nvSpPr>
      <dsp:spPr>
        <a:xfrm>
          <a:off x="0" y="3817"/>
          <a:ext cx="10315575" cy="13687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t>Geometric pottery</a:t>
          </a:r>
        </a:p>
      </dsp:txBody>
      <dsp:txXfrm>
        <a:off x="66816" y="70633"/>
        <a:ext cx="10181943" cy="1235094"/>
      </dsp:txXfrm>
    </dsp:sp>
    <dsp:sp modelId="{EE553637-0BD0-4E5C-84BA-D1F9B0DA8D77}">
      <dsp:nvSpPr>
        <dsp:cNvPr id="0" name=""/>
        <dsp:cNvSpPr/>
      </dsp:nvSpPr>
      <dsp:spPr>
        <a:xfrm>
          <a:off x="0" y="1383752"/>
          <a:ext cx="10315575" cy="13687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Dates to the 8th century BC in ancient Greece and is so called because of the lines and shapes used for decoration. </a:t>
          </a:r>
        </a:p>
      </dsp:txBody>
      <dsp:txXfrm>
        <a:off x="66816" y="1450568"/>
        <a:ext cx="10181943" cy="1235094"/>
      </dsp:txXfrm>
    </dsp:sp>
    <dsp:sp modelId="{F84AB18D-7747-41FD-B044-AF8A551879DC}">
      <dsp:nvSpPr>
        <dsp:cNvPr id="0" name=""/>
        <dsp:cNvSpPr/>
      </dsp:nvSpPr>
      <dsp:spPr>
        <a:xfrm>
          <a:off x="0" y="2763686"/>
          <a:ext cx="10315575" cy="13687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When humans and animals were depicted on such pottery, they were rendered in a largely unrealistic and simplified style. </a:t>
          </a:r>
        </a:p>
      </dsp:txBody>
      <dsp:txXfrm>
        <a:off x="66816" y="2830502"/>
        <a:ext cx="10181943" cy="1235094"/>
      </dsp:txXfrm>
    </dsp:sp>
    <dsp:sp modelId="{174EAEA3-A32A-4DB6-BBCD-BD4EC500FED5}">
      <dsp:nvSpPr>
        <dsp:cNvPr id="0" name=""/>
        <dsp:cNvSpPr/>
      </dsp:nvSpPr>
      <dsp:spPr>
        <a:xfrm>
          <a:off x="0" y="4143621"/>
          <a:ext cx="10315575" cy="13687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The most common themes for such images were funerals and battles. </a:t>
          </a:r>
        </a:p>
      </dsp:txBody>
      <dsp:txXfrm>
        <a:off x="66816" y="4210437"/>
        <a:ext cx="10181943" cy="1235094"/>
      </dsp:txXfrm>
    </dsp:sp>
    <dsp:sp modelId="{A8F6B512-175C-48B9-9C89-1D9419BE0587}">
      <dsp:nvSpPr>
        <dsp:cNvPr id="0" name=""/>
        <dsp:cNvSpPr/>
      </dsp:nvSpPr>
      <dsp:spPr>
        <a:xfrm>
          <a:off x="0" y="5523555"/>
          <a:ext cx="10315575" cy="13687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These remained popular in ancient Greek pottery as the painting styles developed. </a:t>
          </a:r>
        </a:p>
      </dsp:txBody>
      <dsp:txXfrm>
        <a:off x="66816" y="5590371"/>
        <a:ext cx="10181943" cy="12350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08FF275-5E38-285F-75BA-834861F75F2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IE"/>
          </a:p>
        </p:txBody>
      </p:sp>
      <p:sp>
        <p:nvSpPr>
          <p:cNvPr id="3" name="Date Placeholder 2">
            <a:extLst>
              <a:ext uri="{FF2B5EF4-FFF2-40B4-BE49-F238E27FC236}">
                <a16:creationId xmlns:a16="http://schemas.microsoft.com/office/drawing/2014/main" id="{D4B59845-55E7-2897-3AA1-918C2E1CDF20}"/>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A35629F4-1759-471F-825F-031923238220}" type="datetimeFigureOut">
              <a:rPr lang="en-IE"/>
              <a:pPr>
                <a:defRPr/>
              </a:pPr>
              <a:t>28/10/2026</a:t>
            </a:fld>
            <a:endParaRPr lang="en-IE"/>
          </a:p>
        </p:txBody>
      </p:sp>
      <p:sp>
        <p:nvSpPr>
          <p:cNvPr id="4" name="Slide Image Placeholder 3">
            <a:extLst>
              <a:ext uri="{FF2B5EF4-FFF2-40B4-BE49-F238E27FC236}">
                <a16:creationId xmlns:a16="http://schemas.microsoft.com/office/drawing/2014/main" id="{7EB0BCA9-D2A6-E089-B32E-95A42DBACCA4}"/>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IE" noProof="0"/>
          </a:p>
        </p:txBody>
      </p:sp>
      <p:sp>
        <p:nvSpPr>
          <p:cNvPr id="5" name="Notes Placeholder 4">
            <a:extLst>
              <a:ext uri="{FF2B5EF4-FFF2-40B4-BE49-F238E27FC236}">
                <a16:creationId xmlns:a16="http://schemas.microsoft.com/office/drawing/2014/main" id="{BB1B570D-5FE2-76FC-C762-11BF7B26EB5E}"/>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E" noProof="0"/>
          </a:p>
        </p:txBody>
      </p:sp>
      <p:sp>
        <p:nvSpPr>
          <p:cNvPr id="6" name="Footer Placeholder 5">
            <a:extLst>
              <a:ext uri="{FF2B5EF4-FFF2-40B4-BE49-F238E27FC236}">
                <a16:creationId xmlns:a16="http://schemas.microsoft.com/office/drawing/2014/main" id="{7ABDBD0F-067E-12CC-0FA4-EB2B2A67C7E5}"/>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IE"/>
          </a:p>
        </p:txBody>
      </p:sp>
      <p:sp>
        <p:nvSpPr>
          <p:cNvPr id="7" name="Slide Number Placeholder 6">
            <a:extLst>
              <a:ext uri="{FF2B5EF4-FFF2-40B4-BE49-F238E27FC236}">
                <a16:creationId xmlns:a16="http://schemas.microsoft.com/office/drawing/2014/main" id="{F4246EF8-B40A-0EBF-FA24-61C6ACFC50AB}"/>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F4819CC6-E07E-4FFA-A159-5DD098639C23}" type="slidenum">
              <a:rPr lang="en-IE"/>
              <a:pPr>
                <a:defRPr/>
              </a:pPr>
              <a:t>‹#›</a:t>
            </a:fld>
            <a:endParaRPr lang="en-I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commons.wikimedia.org/wiki/File:The_Parthenon_sculptures,_British_Museum_%2814063450807%29.jpg" TargetMode="External"/><Relationship Id="rId2" Type="http://schemas.openxmlformats.org/officeDocument/2006/relationships/slide" Target="../slides/slide53.xml"/><Relationship Id="rId1" Type="http://schemas.openxmlformats.org/officeDocument/2006/relationships/notesMaster" Target="../notesMasters/notesMaster1.xml"/><Relationship Id="rId4" Type="http://schemas.openxmlformats.org/officeDocument/2006/relationships/hyperlink" Target="https://www.telegraph.co.uk/news/2023/01/14/british-museum-loses-marbles-nationalism-triumphs-humanitys/"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commons.wikimedia.org/wiki/File:Sculpture_%22Modern_Aphrodite%22_by_Fort_Paphos,_Cyprus.jpg"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britishmuseum.org/collection/object/G_1899-0219-1" TargetMode="External"/><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B0EAB23C-2A7C-9DB1-319E-3BD374CB5BA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C0E0673E-48D4-8AF9-E615-30F272ACC82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p>
        </p:txBody>
      </p:sp>
      <p:sp>
        <p:nvSpPr>
          <p:cNvPr id="27652" name="Slide Number Placeholder 3">
            <a:extLst>
              <a:ext uri="{FF2B5EF4-FFF2-40B4-BE49-F238E27FC236}">
                <a16:creationId xmlns:a16="http://schemas.microsoft.com/office/drawing/2014/main" id="{F6FA5A5F-7EC9-DADB-F17B-47E435A6772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ECDBDF-40A9-4170-B0B2-FD2E052B80EA}" type="slidenum">
              <a:rPr lang="en-IE" altLang="en-US" smtClean="0"/>
              <a:pPr/>
              <a:t>12</a:t>
            </a:fld>
            <a:endParaRPr lang="en-IE"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7FF5CBEE-EDDE-A38D-4F3A-001C233D26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CE82F884-2578-8FA5-52E8-B5C07EB8314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altLang="en-US"/>
              <a:t>Image sources: </a:t>
            </a:r>
          </a:p>
          <a:p>
            <a:pPr eaLnBrk="1" hangingPunct="1">
              <a:spcBef>
                <a:spcPct val="0"/>
              </a:spcBef>
            </a:pPr>
            <a:r>
              <a:rPr lang="en-IE" altLang="en-US"/>
              <a:t>Polyphemus moth: https://en.wikipedia.org/wiki/Antheraea_polyphemus#/media/File:Polyphemus_Moth_Antheraea_polyphemus.JPG, Accessed 18/10/21, 13:58</a:t>
            </a:r>
          </a:p>
          <a:p>
            <a:pPr eaLnBrk="1" hangingPunct="1">
              <a:spcBef>
                <a:spcPct val="0"/>
              </a:spcBef>
            </a:pPr>
            <a:r>
              <a:rPr lang="en-IE" altLang="en-US"/>
              <a:t>Pegasus lancifer seamoth: https://en.wikipedia.org/wiki/Pegasus_lancifer#/media/File:Pegasus_lancifer_close-up.jpg, Accessed 18/10/21, 13:59</a:t>
            </a:r>
          </a:p>
          <a:p>
            <a:pPr eaLnBrk="1" hangingPunct="1">
              <a:spcBef>
                <a:spcPct val="0"/>
              </a:spcBef>
            </a:pPr>
            <a:r>
              <a:rPr lang="en-IE" altLang="en-US"/>
              <a:t>Athene noctura owl: https://birdsoftheworld.org/bow/species/litowl1/cur/introduction, Accessed 18/10/21, 13:59</a:t>
            </a:r>
          </a:p>
          <a:p>
            <a:pPr eaLnBrk="1" hangingPunct="1">
              <a:spcBef>
                <a:spcPct val="0"/>
              </a:spcBef>
            </a:pPr>
            <a:r>
              <a:rPr lang="en-IE" altLang="en-US"/>
              <a:t>Harpy eagle: https://www.nationalgeographic.com/animals/article/saving-worlds-largest-eagle, Accessed 18/10/21, 14:00</a:t>
            </a:r>
          </a:p>
        </p:txBody>
      </p:sp>
      <p:sp>
        <p:nvSpPr>
          <p:cNvPr id="32772" name="Slide Number Placeholder 3">
            <a:extLst>
              <a:ext uri="{FF2B5EF4-FFF2-40B4-BE49-F238E27FC236}">
                <a16:creationId xmlns:a16="http://schemas.microsoft.com/office/drawing/2014/main" id="{EF808D54-1926-F431-2930-A1ACC4B0D80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fld id="{02F3B8C6-74A4-46F1-99D1-99BBB61778E4}" type="slidenum">
              <a:rPr lang="en-IE" altLang="en-US" smtClean="0">
                <a:solidFill>
                  <a:srgbClr val="000000"/>
                </a:solidFill>
              </a:rPr>
              <a:pPr eaLnBrk="1" hangingPunct="1"/>
              <a:t>16</a:t>
            </a:fld>
            <a:endParaRPr lang="en-IE" alt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4F01D58C-CF99-DD67-056B-991C81C48B6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4CEB86CA-9750-4F5E-C096-6D2AA369C11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altLang="en-US"/>
              <a:t>Image source: Steele, Philippa M. (2019) </a:t>
            </a:r>
            <a:r>
              <a:rPr lang="en-IE" altLang="en-US" i="1"/>
              <a:t>Writing and Society in Ancient Cyprus</a:t>
            </a:r>
            <a:r>
              <a:rPr lang="en-IE" altLang="en-US"/>
              <a:t>. Cambridge: Cambridge University Press, pp. 213–4, Fig. 5.7.</a:t>
            </a:r>
          </a:p>
        </p:txBody>
      </p:sp>
      <p:sp>
        <p:nvSpPr>
          <p:cNvPr id="35844" name="Slide Number Placeholder 3">
            <a:extLst>
              <a:ext uri="{FF2B5EF4-FFF2-40B4-BE49-F238E27FC236}">
                <a16:creationId xmlns:a16="http://schemas.microsoft.com/office/drawing/2014/main" id="{E095BCB4-5B54-EBAE-8550-6FDA60E1760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D065914-8D16-4ECA-8949-C2DFBA01FECC}" type="slidenum">
              <a:rPr lang="en-IE" altLang="en-US" smtClean="0"/>
              <a:pPr/>
              <a:t>18</a:t>
            </a:fld>
            <a:endParaRPr lang="en-IE"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26FBF2CD-25AE-2192-BEA3-4BA1964D154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60B6D5A6-DCEB-5D8A-91A8-13BF8743512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altLang="en-US"/>
              <a:t>Image source: Cooley, Alison and Cooley, M.G.L. (2013) </a:t>
            </a:r>
            <a:r>
              <a:rPr lang="en-IE" altLang="en-US" i="1"/>
              <a:t>Pompeii and Herculaneum: A Sourcebook</a:t>
            </a:r>
            <a:r>
              <a:rPr lang="en-IE" altLang="en-US"/>
              <a:t>. London: Routledge, p. 75, Fig. 4.3.</a:t>
            </a:r>
          </a:p>
        </p:txBody>
      </p:sp>
      <p:sp>
        <p:nvSpPr>
          <p:cNvPr id="37892" name="Slide Number Placeholder 3">
            <a:extLst>
              <a:ext uri="{FF2B5EF4-FFF2-40B4-BE49-F238E27FC236}">
                <a16:creationId xmlns:a16="http://schemas.microsoft.com/office/drawing/2014/main" id="{8E584CD1-7172-9E64-9CC1-7475F12FF90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CA69DAD-8A3F-46A2-B898-454FC5C1D871}" type="slidenum">
              <a:rPr lang="en-IE" altLang="en-US" smtClean="0"/>
              <a:pPr/>
              <a:t>19</a:t>
            </a:fld>
            <a:endParaRPr lang="en-IE"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42D7723E-605E-E04F-8878-573CA05947E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a:extLst>
              <a:ext uri="{FF2B5EF4-FFF2-40B4-BE49-F238E27FC236}">
                <a16:creationId xmlns:a16="http://schemas.microsoft.com/office/drawing/2014/main" id="{D5DC1EEF-9E01-B886-CCBE-B609CD58869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p>
        </p:txBody>
      </p:sp>
      <p:sp>
        <p:nvSpPr>
          <p:cNvPr id="55300" name="Slide Number Placeholder 3">
            <a:extLst>
              <a:ext uri="{FF2B5EF4-FFF2-40B4-BE49-F238E27FC236}">
                <a16:creationId xmlns:a16="http://schemas.microsoft.com/office/drawing/2014/main" id="{40B3109A-EACE-ED71-6EBD-6B26A19DF8E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A25890C-E3A6-4F0A-8FFB-82B2D40FA72E}" type="slidenum">
              <a:rPr lang="en-IE" altLang="en-US" smtClean="0"/>
              <a:pPr/>
              <a:t>35</a:t>
            </a:fld>
            <a:endParaRPr lang="en-IE"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C2A0C2E5-AD2D-5FB2-4DFD-CE6B40520D5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a:extLst>
              <a:ext uri="{FF2B5EF4-FFF2-40B4-BE49-F238E27FC236}">
                <a16:creationId xmlns:a16="http://schemas.microsoft.com/office/drawing/2014/main" id="{849B37F5-D4E0-CDC8-91D2-F44E52B3D68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altLang="en-US"/>
              <a:t>Image source: </a:t>
            </a:r>
            <a:r>
              <a:rPr lang="en-IE" altLang="en-US" b="1">
                <a:latin typeface="Verdana" panose="020B0604030504040204" pitchFamily="34" charset="0"/>
                <a:ea typeface="Verdana" panose="020B0604030504040204" pitchFamily="34" charset="0"/>
                <a:cs typeface="Verdana" panose="020B0604030504040204" pitchFamily="34" charset="0"/>
              </a:rPr>
              <a:t>Image source: </a:t>
            </a:r>
            <a:r>
              <a:rPr lang="en-IE" altLang="en-US">
                <a:latin typeface="Verdana" panose="020B0604030504040204" pitchFamily="34" charset="0"/>
                <a:ea typeface="Verdana" panose="020B0604030504040204" pitchFamily="34" charset="0"/>
                <a:cs typeface="Verdana" panose="020B0604030504040204" pitchFamily="34" charset="0"/>
              </a:rPr>
              <a:t>https://upload.wikimedia.org/wikipedia/commons/8/8b/Tellus_-_Ara_Pacis.jpg, Accessed 11/8/20, 10:59</a:t>
            </a:r>
          </a:p>
          <a:p>
            <a:pPr eaLnBrk="1" hangingPunct="1">
              <a:spcBef>
                <a:spcPct val="0"/>
              </a:spcBef>
            </a:pPr>
            <a:endParaRPr lang="en-IE" altLang="en-US"/>
          </a:p>
        </p:txBody>
      </p:sp>
      <p:sp>
        <p:nvSpPr>
          <p:cNvPr id="67588" name="Slide Number Placeholder 3">
            <a:extLst>
              <a:ext uri="{FF2B5EF4-FFF2-40B4-BE49-F238E27FC236}">
                <a16:creationId xmlns:a16="http://schemas.microsoft.com/office/drawing/2014/main" id="{832C5097-2CE6-3A2B-A0C3-1FB56A27F58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48D8C97-8025-4A05-B718-2F746CF73B8B}" type="slidenum">
              <a:rPr lang="en-IE" altLang="en-US" smtClean="0"/>
              <a:pPr/>
              <a:t>46</a:t>
            </a:fld>
            <a:endParaRPr lang="en-IE"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C601B4A5-E0D4-F190-F64C-AF1B09C67DC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a:extLst>
              <a:ext uri="{FF2B5EF4-FFF2-40B4-BE49-F238E27FC236}">
                <a16:creationId xmlns:a16="http://schemas.microsoft.com/office/drawing/2014/main" id="{361262C7-52C1-4BA1-02A7-87E571AEEB3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altLang="en-US"/>
              <a:t>Emperor Trajan image source: </a:t>
            </a:r>
            <a:r>
              <a:rPr lang="en-IE" altLang="en-US">
                <a:latin typeface="Verdana" panose="020B0604030504040204" pitchFamily="34" charset="0"/>
                <a:ea typeface="Verdana" panose="020B0604030504040204" pitchFamily="34" charset="0"/>
                <a:cs typeface="Verdana" panose="020B0604030504040204" pitchFamily="34" charset="0"/>
              </a:rPr>
              <a:t>https://upload.wikimedia.org/wikipedia/commons/d/d3/Emperor_Trajan_at_Tower_Hill_%289548613224%29.jpg, Accessed 11/8/20, 10:46</a:t>
            </a:r>
          </a:p>
          <a:p>
            <a:pPr eaLnBrk="1" hangingPunct="1">
              <a:spcBef>
                <a:spcPct val="0"/>
              </a:spcBef>
            </a:pPr>
            <a:r>
              <a:rPr lang="en-IE" altLang="en-US"/>
              <a:t>Trajan’s Column image source: </a:t>
            </a:r>
            <a:r>
              <a:rPr lang="en-IE" altLang="en-US">
                <a:latin typeface="Verdana" panose="020B0604030504040204" pitchFamily="34" charset="0"/>
                <a:ea typeface="Verdana" panose="020B0604030504040204" pitchFamily="34" charset="0"/>
                <a:cs typeface="Times New Roman" panose="02020603050405020304" pitchFamily="18" charset="0"/>
              </a:rPr>
              <a:t>Artstor, library-artstor-org.ucd.idm.oclc.org/asset/SS7729519_7729519_11926679</a:t>
            </a:r>
          </a:p>
          <a:p>
            <a:pPr eaLnBrk="1" hangingPunct="1">
              <a:spcBef>
                <a:spcPct val="0"/>
              </a:spcBef>
            </a:pPr>
            <a:endParaRPr lang="en-IE" altLang="en-US"/>
          </a:p>
        </p:txBody>
      </p:sp>
      <p:sp>
        <p:nvSpPr>
          <p:cNvPr id="69636" name="Slide Number Placeholder 3">
            <a:extLst>
              <a:ext uri="{FF2B5EF4-FFF2-40B4-BE49-F238E27FC236}">
                <a16:creationId xmlns:a16="http://schemas.microsoft.com/office/drawing/2014/main" id="{5752FF91-90AD-7A72-6EA0-B6728905518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497876E-390D-492A-989D-862AABBD0B1C}" type="slidenum">
              <a:rPr lang="en-IE" altLang="en-US" smtClean="0"/>
              <a:pPr/>
              <a:t>47</a:t>
            </a:fld>
            <a:endParaRPr lang="en-IE"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6349ECEE-B0B8-08EE-5FBB-C36F1F4F15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a:extLst>
              <a:ext uri="{FF2B5EF4-FFF2-40B4-BE49-F238E27FC236}">
                <a16:creationId xmlns:a16="http://schemas.microsoft.com/office/drawing/2014/main" id="{FF749F11-AA94-E558-FE99-95E0289563D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altLang="en-US"/>
              <a:t>Image (top left): </a:t>
            </a:r>
            <a:r>
              <a:rPr lang="en-IE" altLang="en-US">
                <a:latin typeface="Verdana" panose="020B0604030504040204" pitchFamily="34" charset="0"/>
                <a:ea typeface="Verdana" panose="020B0604030504040204" pitchFamily="34" charset="0"/>
                <a:cs typeface="Verdana" panose="020B0604030504040204" pitchFamily="34" charset="0"/>
              </a:rPr>
              <a:t>Artstor, library-artstor-org.ucd.idm.oclc.org/asset/AIC_980036</a:t>
            </a:r>
          </a:p>
          <a:p>
            <a:pPr eaLnBrk="1" hangingPunct="1">
              <a:spcBef>
                <a:spcPct val="0"/>
              </a:spcBef>
            </a:pPr>
            <a:r>
              <a:rPr lang="en-IE" altLang="en-US">
                <a:latin typeface="Verdana" panose="020B0604030504040204" pitchFamily="34" charset="0"/>
                <a:ea typeface="Verdana" panose="020B0604030504040204" pitchFamily="34" charset="0"/>
                <a:cs typeface="Verdana" panose="020B0604030504040204" pitchFamily="34" charset="0"/>
              </a:rPr>
              <a:t>Image (bottom left): </a:t>
            </a:r>
            <a:r>
              <a:rPr lang="en-IE" altLang="en-US">
                <a:latin typeface="Verdana" panose="020B0604030504040204" pitchFamily="34" charset="0"/>
                <a:ea typeface="Calibri" panose="020F0502020204030204" pitchFamily="34" charset="0"/>
                <a:cs typeface="Times New Roman" panose="02020603050405020304" pitchFamily="18" charset="0"/>
              </a:rPr>
              <a:t>Artstor, library-artstor-org.ucd.idm.oclc.org/asset/SCALA_ARCHIVES_10310840429</a:t>
            </a:r>
          </a:p>
          <a:p>
            <a:pPr eaLnBrk="1" hangingPunct="1">
              <a:spcBef>
                <a:spcPct val="0"/>
              </a:spcBef>
            </a:pPr>
            <a:r>
              <a:rPr lang="en-IE" altLang="en-US">
                <a:latin typeface="Verdana" panose="020B0604030504040204" pitchFamily="34" charset="0"/>
                <a:ea typeface="Calibri" panose="020F0502020204030204" pitchFamily="34" charset="0"/>
                <a:cs typeface="Times New Roman" panose="02020603050405020304" pitchFamily="18" charset="0"/>
              </a:rPr>
              <a:t>Image (right): </a:t>
            </a:r>
            <a:r>
              <a:rPr lang="en-IE" altLang="en-US">
                <a:latin typeface="Verdana" panose="020B0604030504040204" pitchFamily="34" charset="0"/>
                <a:ea typeface="Verdana" panose="020B0604030504040204" pitchFamily="34" charset="0"/>
                <a:cs typeface="Verdana" panose="020B0604030504040204" pitchFamily="34" charset="0"/>
              </a:rPr>
              <a:t>https://upload.wikimedia.org/wikipedia/commons/f/f5/Trajan%27s_Column_%28Roman_Soldiers_Building_a_Fortress%29.png, Accessed 1182, 154</a:t>
            </a:r>
            <a:endParaRPr lang="en-IE" altLang="en-US"/>
          </a:p>
        </p:txBody>
      </p:sp>
      <p:sp>
        <p:nvSpPr>
          <p:cNvPr id="71684" name="Slide Number Placeholder 3">
            <a:extLst>
              <a:ext uri="{FF2B5EF4-FFF2-40B4-BE49-F238E27FC236}">
                <a16:creationId xmlns:a16="http://schemas.microsoft.com/office/drawing/2014/main" id="{D5E46451-C3F0-EE0C-D517-C7C41F2BA86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C03C108-87A1-4A94-8DB5-FBB6094F8ECC}" type="slidenum">
              <a:rPr lang="en-IE" altLang="en-US" smtClean="0"/>
              <a:pPr/>
              <a:t>48</a:t>
            </a:fld>
            <a:endParaRPr lang="en-IE"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9BD43AAC-1B3F-EC64-AD2E-50FF49A36C8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a:extLst>
              <a:ext uri="{FF2B5EF4-FFF2-40B4-BE49-F238E27FC236}">
                <a16:creationId xmlns:a16="http://schemas.microsoft.com/office/drawing/2014/main" id="{F36F9BB2-4B50-C552-2523-A3CDC5EE473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altLang="en-US" b="1">
                <a:latin typeface="Verdana" panose="020B0604030504040204" pitchFamily="34" charset="0"/>
                <a:ea typeface="Verdana" panose="020B0604030504040204" pitchFamily="34" charset="0"/>
                <a:cs typeface="Verdana" panose="020B0604030504040204" pitchFamily="34" charset="0"/>
              </a:rPr>
              <a:t>Image source: </a:t>
            </a:r>
            <a:r>
              <a:rPr lang="en-IE" altLang="en-US">
                <a:latin typeface="Verdana" panose="020B0604030504040204" pitchFamily="34" charset="0"/>
                <a:ea typeface="Verdana" panose="020B0604030504040204" pitchFamily="34" charset="0"/>
                <a:cs typeface="Verdana" panose="020B0604030504040204" pitchFamily="34" charset="0"/>
              </a:rPr>
              <a:t>Artstor, library-artstor-org.ucd.idm.oclc.org/asset/ASITESPHOTOIG_10312731378</a:t>
            </a:r>
          </a:p>
          <a:p>
            <a:pPr eaLnBrk="1" hangingPunct="1">
              <a:spcBef>
                <a:spcPct val="0"/>
              </a:spcBef>
            </a:pPr>
            <a:endParaRPr lang="en-IE" altLang="en-US"/>
          </a:p>
        </p:txBody>
      </p:sp>
      <p:sp>
        <p:nvSpPr>
          <p:cNvPr id="73732" name="Slide Number Placeholder 3">
            <a:extLst>
              <a:ext uri="{FF2B5EF4-FFF2-40B4-BE49-F238E27FC236}">
                <a16:creationId xmlns:a16="http://schemas.microsoft.com/office/drawing/2014/main" id="{E2CFD7CE-C878-A352-EA2A-9FEC971817E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A3C99F3-385D-41F7-940D-E5AF95754942}" type="slidenum">
              <a:rPr lang="en-IE" altLang="en-US" smtClean="0"/>
              <a:pPr/>
              <a:t>49</a:t>
            </a:fld>
            <a:endParaRPr lang="en-IE"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20F06EBB-E979-46B5-76B8-6C38874F48B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a:extLst>
              <a:ext uri="{FF2B5EF4-FFF2-40B4-BE49-F238E27FC236}">
                <a16:creationId xmlns:a16="http://schemas.microsoft.com/office/drawing/2014/main" id="{0D3CB948-16DE-DFE6-CD2E-A1C3083BE9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altLang="en-US"/>
              <a:t>Image source (left): </a:t>
            </a:r>
            <a:r>
              <a:rPr lang="en-IE" altLang="en-US">
                <a:latin typeface="Verdana" panose="020B0604030504040204" pitchFamily="34" charset="0"/>
                <a:ea typeface="Verdana" panose="020B0604030504040204" pitchFamily="34" charset="0"/>
                <a:cs typeface="Verdana" panose="020B0604030504040204" pitchFamily="34" charset="0"/>
              </a:rPr>
              <a:t>https://upload.wikimedia.org/wikipedia/commons/8/8b/Tellus_-_Ara_Pacis.jpg, Accessed 11/8/20, 10:59</a:t>
            </a:r>
          </a:p>
          <a:p>
            <a:pPr eaLnBrk="1" hangingPunct="1">
              <a:spcBef>
                <a:spcPct val="0"/>
              </a:spcBef>
            </a:pPr>
            <a:r>
              <a:rPr lang="en-IE" altLang="en-US">
                <a:latin typeface="Verdana" panose="020B0604030504040204" pitchFamily="34" charset="0"/>
                <a:ea typeface="Verdana" panose="020B0604030504040204" pitchFamily="34" charset="0"/>
                <a:cs typeface="Verdana" panose="020B0604030504040204" pitchFamily="34" charset="0"/>
              </a:rPr>
              <a:t>Image source (right): https://commons.wikimedia.org/wiki/File:Ara_Pacis_relieve_25.JPG, Accessed 11/8/20, 11:02 </a:t>
            </a:r>
            <a:endParaRPr lang="en-IE" altLang="en-US"/>
          </a:p>
        </p:txBody>
      </p:sp>
      <p:sp>
        <p:nvSpPr>
          <p:cNvPr id="75780" name="Slide Number Placeholder 3">
            <a:extLst>
              <a:ext uri="{FF2B5EF4-FFF2-40B4-BE49-F238E27FC236}">
                <a16:creationId xmlns:a16="http://schemas.microsoft.com/office/drawing/2014/main" id="{86C6E205-0D25-609E-D100-331521BED9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1146B45-AA96-4476-8A81-25FEEA6459CD}" type="slidenum">
              <a:rPr lang="en-IE" altLang="en-US" smtClean="0"/>
              <a:pPr/>
              <a:t>50</a:t>
            </a:fld>
            <a:endParaRPr lang="en-IE"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38620754-6007-275F-A595-F002E75D1D8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a:extLst>
              <a:ext uri="{FF2B5EF4-FFF2-40B4-BE49-F238E27FC236}">
                <a16:creationId xmlns:a16="http://schemas.microsoft.com/office/drawing/2014/main" id="{0E709B89-6909-016F-4D09-E732318478B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altLang="en-US" b="1">
                <a:latin typeface="Verdana" panose="020B0604030504040204" pitchFamily="34" charset="0"/>
                <a:ea typeface="Verdana" panose="020B0604030504040204" pitchFamily="34" charset="0"/>
                <a:cs typeface="Verdana" panose="020B0604030504040204" pitchFamily="34" charset="0"/>
              </a:rPr>
              <a:t>Image source: </a:t>
            </a:r>
            <a:r>
              <a:rPr lang="en-IE" altLang="en-US">
                <a:latin typeface="Verdana" panose="020B0604030504040204" pitchFamily="34" charset="0"/>
                <a:ea typeface="Verdana" panose="020B0604030504040204" pitchFamily="34" charset="0"/>
                <a:cs typeface="Times New Roman" panose="02020603050405020304" pitchFamily="18" charset="0"/>
              </a:rPr>
              <a:t>https://commons.wikimedia.org/wiki/File:The_Parthenon_in_Athens.jpg, Accessed 11/8/20, 11:18</a:t>
            </a:r>
            <a:endParaRPr lang="en-IE" altLang="en-US">
              <a:latin typeface="Verdana" panose="020B0604030504040204" pitchFamily="34" charset="0"/>
              <a:ea typeface="Verdana" panose="020B0604030504040204" pitchFamily="34" charset="0"/>
              <a:cs typeface="Verdana" panose="020B0604030504040204" pitchFamily="34" charset="0"/>
            </a:endParaRPr>
          </a:p>
          <a:p>
            <a:pPr eaLnBrk="1" hangingPunct="1">
              <a:spcBef>
                <a:spcPct val="0"/>
              </a:spcBef>
            </a:pPr>
            <a:endParaRPr lang="en-IE" altLang="en-US"/>
          </a:p>
        </p:txBody>
      </p:sp>
      <p:sp>
        <p:nvSpPr>
          <p:cNvPr id="78852" name="Slide Number Placeholder 3">
            <a:extLst>
              <a:ext uri="{FF2B5EF4-FFF2-40B4-BE49-F238E27FC236}">
                <a16:creationId xmlns:a16="http://schemas.microsoft.com/office/drawing/2014/main" id="{EF860D89-A304-71C6-2A66-7615DC28D2C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64AB8E2-CB6A-46E4-A6C7-55343D64D69A}" type="slidenum">
              <a:rPr lang="en-IE" altLang="en-US" smtClean="0"/>
              <a:pPr/>
              <a:t>52</a:t>
            </a:fld>
            <a:endParaRPr lang="en-IE"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C906F236-C37C-7E4A-9595-8571F488646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a:extLst>
              <a:ext uri="{FF2B5EF4-FFF2-40B4-BE49-F238E27FC236}">
                <a16:creationId xmlns:a16="http://schemas.microsoft.com/office/drawing/2014/main" id="{FD90B130-B32B-00D9-5F2F-2970F6D2074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IE" altLang="en-US"/>
              <a:t>Image (top): Some of the Parthenon sculptures in the British Museum. Photo by Carole Raddato (2014), under the Creative Commons Attribution-Share Alike 2.0 Generic license. Wikimedia Commons, </a:t>
            </a:r>
            <a:r>
              <a:rPr lang="en-IE" altLang="en-US">
                <a:hlinkClick r:id="rId3"/>
              </a:rPr>
              <a:t>https://commons.wikimedia.org/wiki/File:The_Parthenon_sculptures,_British_Museum_%2814063450807%29.jpg</a:t>
            </a:r>
            <a:r>
              <a:rPr lang="en-IE" altLang="en-US"/>
              <a:t>.</a:t>
            </a:r>
            <a:endParaRPr lang="en-IE" altLang="en-US" b="1"/>
          </a:p>
          <a:p>
            <a:pPr eaLnBrk="1" hangingPunct="1"/>
            <a:r>
              <a:rPr lang="en-IE" altLang="en-US"/>
              <a:t>Image (bottom): The Telegraph. Photo by Jamie Lorriman. </a:t>
            </a:r>
            <a:r>
              <a:rPr lang="en-IE" altLang="en-US">
                <a:hlinkClick r:id="rId4"/>
              </a:rPr>
              <a:t>https://www.elegraph.co.uk/news/2023/01/14/british-museum-loses-marbles-nationalism-triumphs-humanitys/</a:t>
            </a:r>
            <a:endParaRPr lang="en-IE" altLang="en-US"/>
          </a:p>
          <a:p>
            <a:pPr eaLnBrk="1" hangingPunct="1">
              <a:spcBef>
                <a:spcPct val="0"/>
              </a:spcBef>
            </a:pPr>
            <a:endParaRPr lang="en-IE" altLang="en-US"/>
          </a:p>
        </p:txBody>
      </p:sp>
      <p:sp>
        <p:nvSpPr>
          <p:cNvPr id="80900" name="Slide Number Placeholder 3">
            <a:extLst>
              <a:ext uri="{FF2B5EF4-FFF2-40B4-BE49-F238E27FC236}">
                <a16:creationId xmlns:a16="http://schemas.microsoft.com/office/drawing/2014/main" id="{DDCFAB35-3334-14CA-037E-4E228D4EF30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8DC2A48-7205-42D3-B2B7-766D5FA01DF1}" type="slidenum">
              <a:rPr lang="en-IE" altLang="en-US" smtClean="0"/>
              <a:pPr/>
              <a:t>53</a:t>
            </a:fld>
            <a:endParaRPr lang="en-IE"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7E881082-4B10-8F68-8216-E7AFE0743A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a:extLst>
              <a:ext uri="{FF2B5EF4-FFF2-40B4-BE49-F238E27FC236}">
                <a16:creationId xmlns:a16="http://schemas.microsoft.com/office/drawing/2014/main" id="{BED1BF29-DE44-1E4F-E393-EC63CC0C43F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IE" altLang="en-US"/>
              <a:t>Imgae: Modern sculpture of Aphrodite, Paphos. Photo: Michal Klajban (2019), under the Creative Commons Attribution-Share Alike 4.0 International license, Wikimedia Commons: </a:t>
            </a:r>
            <a:r>
              <a:rPr lang="en-IE" altLang="en-US">
                <a:hlinkClick r:id="rId3"/>
              </a:rPr>
              <a:t>https://commons.wikimedia.org/wiki/File:Sculpture_%22Modern_Aphrodite%22_by_Fort_Paphos,_Cyprus.jpg</a:t>
            </a:r>
            <a:r>
              <a:rPr lang="en-IE" altLang="en-US"/>
              <a:t>.</a:t>
            </a:r>
          </a:p>
        </p:txBody>
      </p:sp>
      <p:sp>
        <p:nvSpPr>
          <p:cNvPr id="87044" name="Slide Number Placeholder 3">
            <a:extLst>
              <a:ext uri="{FF2B5EF4-FFF2-40B4-BE49-F238E27FC236}">
                <a16:creationId xmlns:a16="http://schemas.microsoft.com/office/drawing/2014/main" id="{F744186A-DE5F-46FA-9C3D-D3E5111D5D7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7179E6F-C64A-4FFB-8555-C9BBDEA96F70}" type="slidenum">
              <a:rPr lang="en-IE" altLang="en-US" smtClean="0"/>
              <a:pPr/>
              <a:t>58</a:t>
            </a:fld>
            <a:endParaRPr lang="en-IE"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4BD0AEE3-0687-F78D-6D16-2EFF2ADD19B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a:extLst>
              <a:ext uri="{FF2B5EF4-FFF2-40B4-BE49-F238E27FC236}">
                <a16:creationId xmlns:a16="http://schemas.microsoft.com/office/drawing/2014/main" id="{EF43116B-4ECA-AFEB-2839-9F8EEB2F68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IE" altLang="en-US"/>
              <a:t>Image: Detail from London, British Museum E178. © The Trustees of the British Museum.</a:t>
            </a:r>
          </a:p>
          <a:p>
            <a:pPr eaLnBrk="1" hangingPunct="1"/>
            <a:endParaRPr lang="en-IE" altLang="en-US"/>
          </a:p>
        </p:txBody>
      </p:sp>
      <p:sp>
        <p:nvSpPr>
          <p:cNvPr id="91140" name="Slide Number Placeholder 3">
            <a:extLst>
              <a:ext uri="{FF2B5EF4-FFF2-40B4-BE49-F238E27FC236}">
                <a16:creationId xmlns:a16="http://schemas.microsoft.com/office/drawing/2014/main" id="{7257BA6E-D048-FFB8-3009-7F3AD578B2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7F32EE7-B1A2-472E-AF88-D1510654AC11}" type="slidenum">
              <a:rPr lang="en-IE" altLang="en-US" smtClean="0"/>
              <a:pPr/>
              <a:t>61</a:t>
            </a:fld>
            <a:endParaRPr lang="en-IE"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00054190-9A0D-76F4-2A40-1880BB184B5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a:extLst>
              <a:ext uri="{FF2B5EF4-FFF2-40B4-BE49-F238E27FC236}">
                <a16:creationId xmlns:a16="http://schemas.microsoft.com/office/drawing/2014/main" id="{5CEDF7AD-1E3C-1A6C-DA19-B7C2350985D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IE" altLang="en-US"/>
              <a:t>Image source: https://fineartamerica.com/featured/hollywood-with-klieg-light-for-the-letter-o-csa-images.html, accessed 27/10/26, 16:46.</a:t>
            </a:r>
          </a:p>
        </p:txBody>
      </p:sp>
      <p:sp>
        <p:nvSpPr>
          <p:cNvPr id="94212" name="Slide Number Placeholder 3">
            <a:extLst>
              <a:ext uri="{FF2B5EF4-FFF2-40B4-BE49-F238E27FC236}">
                <a16:creationId xmlns:a16="http://schemas.microsoft.com/office/drawing/2014/main" id="{A9687252-CD3E-B4AB-6710-504BAAA89D7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4F4980C-C2D5-4DD3-A0B9-B567B6A8FA57}" type="slidenum">
              <a:rPr lang="en-IE" altLang="en-US" smtClean="0"/>
              <a:pPr/>
              <a:t>63</a:t>
            </a:fld>
            <a:endParaRPr lang="en-IE"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53E5DD70-6A48-8C79-0793-1AF40C33611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a:extLst>
              <a:ext uri="{FF2B5EF4-FFF2-40B4-BE49-F238E27FC236}">
                <a16:creationId xmlns:a16="http://schemas.microsoft.com/office/drawing/2014/main" id="{A278ACA1-185A-E3F0-0969-A72B7CCFFD6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IE" altLang="en-US"/>
              <a:t>Image source: https://commons.wikimedia.org/wiki/File:Eris_Antikensammlung_Berlin_F1775.jpg, Accessed 27/10/26, 16:51</a:t>
            </a:r>
          </a:p>
        </p:txBody>
      </p:sp>
      <p:sp>
        <p:nvSpPr>
          <p:cNvPr id="96260" name="Slide Number Placeholder 3">
            <a:extLst>
              <a:ext uri="{FF2B5EF4-FFF2-40B4-BE49-F238E27FC236}">
                <a16:creationId xmlns:a16="http://schemas.microsoft.com/office/drawing/2014/main" id="{3983E2F8-CCF6-97D9-7B42-6DAB089712D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46BE8DB-6FDA-4174-BD5C-F36765B202C1}" type="slidenum">
              <a:rPr lang="en-IE" altLang="en-US" smtClean="0"/>
              <a:pPr/>
              <a:t>64</a:t>
            </a:fld>
            <a:endParaRPr lang="en-IE"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83208E41-6001-4603-F4AA-0D3439B1025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a:extLst>
              <a:ext uri="{FF2B5EF4-FFF2-40B4-BE49-F238E27FC236}">
                <a16:creationId xmlns:a16="http://schemas.microsoft.com/office/drawing/2014/main" id="{B04F1848-DD14-5579-0663-E853DCA332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IE" altLang="en-US"/>
              <a:t>Image source: https://www.metmuseum.org/art/collection/search/246723, accessed 27/10/26, 16:55</a:t>
            </a:r>
          </a:p>
        </p:txBody>
      </p:sp>
      <p:sp>
        <p:nvSpPr>
          <p:cNvPr id="98308" name="Slide Number Placeholder 3">
            <a:extLst>
              <a:ext uri="{FF2B5EF4-FFF2-40B4-BE49-F238E27FC236}">
                <a16:creationId xmlns:a16="http://schemas.microsoft.com/office/drawing/2014/main" id="{9F096C5E-F5FA-D07E-34A1-206BCEEC59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54435FE-EF2C-441B-958E-4672B6620D34}" type="slidenum">
              <a:rPr lang="en-IE" altLang="en-US" smtClean="0"/>
              <a:pPr/>
              <a:t>65</a:t>
            </a:fld>
            <a:endParaRPr lang="en-IE"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A1427A2C-FD28-BBF0-7ED3-BB8F0C91F72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a:extLst>
              <a:ext uri="{FF2B5EF4-FFF2-40B4-BE49-F238E27FC236}">
                <a16:creationId xmlns:a16="http://schemas.microsoft.com/office/drawing/2014/main" id="{5F84FC91-667F-8CE5-A590-0CAEA3D38E1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IE" altLang="en-US"/>
              <a:t>Image source: © </a:t>
            </a:r>
            <a:r>
              <a:rPr lang="en-IE" altLang="en-US">
                <a:hlinkClick r:id="rId3"/>
              </a:rPr>
              <a:t>The Trustees of the British Museum</a:t>
            </a:r>
            <a:r>
              <a:rPr lang="en-IE" altLang="en-US"/>
              <a:t>, London</a:t>
            </a:r>
          </a:p>
          <a:p>
            <a:r>
              <a:rPr lang="en-IE" altLang="en-US"/>
              <a:t>https://www.britishmuseum.org/collection/image/60240001, accessed 27/10/26, 16:58</a:t>
            </a:r>
          </a:p>
          <a:p>
            <a:endParaRPr lang="en-IE" altLang="en-US"/>
          </a:p>
        </p:txBody>
      </p:sp>
      <p:sp>
        <p:nvSpPr>
          <p:cNvPr id="100356" name="Slide Number Placeholder 3">
            <a:extLst>
              <a:ext uri="{FF2B5EF4-FFF2-40B4-BE49-F238E27FC236}">
                <a16:creationId xmlns:a16="http://schemas.microsoft.com/office/drawing/2014/main" id="{504E40E6-3849-C3B1-0C2B-E0753C8567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53E93A0-7770-448F-94AC-3BF636794F34}" type="slidenum">
              <a:rPr lang="en-IE" altLang="en-US" smtClean="0"/>
              <a:pPr/>
              <a:t>66</a:t>
            </a:fld>
            <a:endParaRPr lang="en-IE"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E" dirty="0"/>
              <a:t>Image source (bottom): </a:t>
            </a:r>
            <a:r>
              <a:rPr lang="en-IE" sz="1200" dirty="0">
                <a:latin typeface="Verdana" panose="020B0604030504040204" pitchFamily="34" charset="0"/>
                <a:ea typeface="Verdana" panose="020B0604030504040204" pitchFamily="34" charset="0"/>
              </a:rPr>
              <a:t>https://www.penn.museum/sites/olympics/olympicsexism.shtml, Accessed 10/8/20, 21:52 </a:t>
            </a:r>
          </a:p>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72</a:t>
            </a:fld>
            <a:endParaRPr lang="en-IE"/>
          </a:p>
        </p:txBody>
      </p:sp>
    </p:spTree>
    <p:extLst>
      <p:ext uri="{BB962C8B-B14F-4D97-AF65-F5344CB8AC3E}">
        <p14:creationId xmlns:p14="http://schemas.microsoft.com/office/powerpoint/2010/main" val="2554840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371600" eaLnBrk="1" fontAlgn="auto" hangingPunct="1">
              <a:spcBef>
                <a:spcPts val="0"/>
              </a:spcBef>
              <a:spcAft>
                <a:spcPts val="0"/>
              </a:spcAft>
            </a:pPr>
            <a:r>
              <a:rPr lang="en-IE" sz="1200" b="1" dirty="0">
                <a:solidFill>
                  <a:prstClr val="black"/>
                </a:solidFill>
                <a:latin typeface="Verdana" panose="020B0604030504040204" pitchFamily="34" charset="0"/>
                <a:ea typeface="Verdana" panose="020B0604030504040204" pitchFamily="34" charset="0"/>
              </a:rPr>
              <a:t>Image source (above): </a:t>
            </a:r>
            <a:r>
              <a:rPr lang="en-IE" sz="1200" dirty="0">
                <a:solidFill>
                  <a:prstClr val="black"/>
                </a:solidFill>
                <a:latin typeface="Verdana" panose="020B0604030504040204" pitchFamily="34" charset="0"/>
                <a:ea typeface="Verdana" panose="020B0604030504040204" pitchFamily="34" charset="0"/>
              </a:rPr>
              <a:t>London, British Museum B609. © The Trustees of the British Museum</a:t>
            </a:r>
          </a:p>
          <a:p>
            <a:pPr defTabSz="1371600" eaLnBrk="1" fontAlgn="auto" hangingPunct="1">
              <a:spcBef>
                <a:spcPts val="0"/>
              </a:spcBef>
              <a:spcAft>
                <a:spcPts val="0"/>
              </a:spcAft>
            </a:pPr>
            <a:r>
              <a:rPr lang="en-IE" sz="1200" b="1" dirty="0">
                <a:solidFill>
                  <a:prstClr val="black"/>
                </a:solidFill>
                <a:latin typeface="Verdana" panose="020B0604030504040204" pitchFamily="34" charset="0"/>
                <a:ea typeface="Verdana" panose="020B0604030504040204" pitchFamily="34" charset="0"/>
              </a:rPr>
              <a:t>Image source (right): </a:t>
            </a:r>
            <a:r>
              <a:rPr lang="en-IE" sz="1200" dirty="0">
                <a:solidFill>
                  <a:prstClr val="black"/>
                </a:solidFill>
                <a:latin typeface="Verdana" panose="020B0604030504040204" pitchFamily="34" charset="0"/>
                <a:ea typeface="Verdana" panose="020B0604030504040204" pitchFamily="34" charset="0"/>
              </a:rPr>
              <a:t>https://www.penn.museum/sites/olympics/olympicsexism.shtml, Accessed 10/8/20, 21:52 </a:t>
            </a:r>
          </a:p>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73</a:t>
            </a:fld>
            <a:endParaRPr lang="en-IE"/>
          </a:p>
        </p:txBody>
      </p:sp>
    </p:spTree>
    <p:extLst>
      <p:ext uri="{BB962C8B-B14F-4D97-AF65-F5344CB8AC3E}">
        <p14:creationId xmlns:p14="http://schemas.microsoft.com/office/powerpoint/2010/main" val="3048378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E" sz="1200" b="1" dirty="0">
                <a:solidFill>
                  <a:prstClr val="black"/>
                </a:solidFill>
                <a:latin typeface="Verdana" panose="020B0604030504040204" pitchFamily="34" charset="0"/>
                <a:ea typeface="Verdana" panose="020B0604030504040204" pitchFamily="34" charset="0"/>
              </a:rPr>
              <a:t>Image source:</a:t>
            </a:r>
            <a:r>
              <a:rPr lang="en-IE" sz="1200" dirty="0">
                <a:solidFill>
                  <a:prstClr val="black"/>
                </a:solidFill>
                <a:latin typeface="Verdana" panose="020B0604030504040204" pitchFamily="34" charset="0"/>
                <a:ea typeface="Verdana" panose="020B0604030504040204" pitchFamily="34" charset="0"/>
              </a:rPr>
              <a:t> https://commons.wikimedia.org/wiki/File:Hoplitodromos_Staatliche_Antikensammlungen_1471.jpg, Accessed 10/8/20, 22:15 </a:t>
            </a:r>
          </a:p>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0E249-60C5-4691-A6F8-0E92EC7BDD77}"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5704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E" sz="1200" b="1" dirty="0">
                <a:solidFill>
                  <a:prstClr val="black"/>
                </a:solidFill>
                <a:latin typeface="Verdana" panose="020B0604030504040204" pitchFamily="34" charset="0"/>
                <a:ea typeface="Verdana" panose="020B0604030504040204" pitchFamily="34" charset="0"/>
              </a:rPr>
              <a:t>Image source: </a:t>
            </a:r>
            <a:r>
              <a:rPr lang="en-IE" sz="1200" dirty="0">
                <a:solidFill>
                  <a:prstClr val="black"/>
                </a:solidFill>
                <a:latin typeface="Verdana" panose="020B0604030504040204" pitchFamily="34" charset="0"/>
                <a:ea typeface="Verdana" panose="020B0604030504040204" pitchFamily="34" charset="0"/>
              </a:rPr>
              <a:t>https://commons.wikimedia.org/wiki/File:Marble_sculpture_of_wrestlers,_Hawaii_Theatre.JP, Accessed 10/8/20, 22:22</a:t>
            </a:r>
          </a:p>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75</a:t>
            </a:fld>
            <a:endParaRPr lang="en-IE"/>
          </a:p>
        </p:txBody>
      </p:sp>
    </p:spTree>
    <p:extLst>
      <p:ext uri="{BB962C8B-B14F-4D97-AF65-F5344CB8AC3E}">
        <p14:creationId xmlns:p14="http://schemas.microsoft.com/office/powerpoint/2010/main" val="3067545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371600" eaLnBrk="1" fontAlgn="auto" hangingPunct="1">
              <a:spcBef>
                <a:spcPts val="0"/>
              </a:spcBef>
              <a:spcAft>
                <a:spcPts val="0"/>
              </a:spcAft>
            </a:pPr>
            <a:r>
              <a:rPr lang="en-IE" sz="1200" b="1" dirty="0">
                <a:solidFill>
                  <a:prstClr val="black"/>
                </a:solidFill>
                <a:latin typeface="Verdana" panose="020B0604030504040204" pitchFamily="34" charset="0"/>
                <a:ea typeface="Verdana" panose="020B0604030504040204" pitchFamily="34" charset="0"/>
              </a:rPr>
              <a:t>Image source (left): </a:t>
            </a:r>
            <a:r>
              <a:rPr lang="en-IE" sz="1200" dirty="0">
                <a:solidFill>
                  <a:prstClr val="black"/>
                </a:solidFill>
                <a:latin typeface="Verdana" panose="020B0604030504040204" pitchFamily="34" charset="0"/>
                <a:ea typeface="Verdana" panose="020B0604030504040204" pitchFamily="34" charset="0"/>
              </a:rPr>
              <a:t>London, British Museum </a:t>
            </a:r>
            <a:r>
              <a:rPr lang="en-IE" sz="1200" dirty="0">
                <a:solidFill>
                  <a:srgbClr val="000000"/>
                </a:solidFill>
                <a:latin typeface="Verdana" panose="020B0604030504040204" pitchFamily="34" charset="0"/>
                <a:ea typeface="Verdana" panose="020B0604030504040204" pitchFamily="34" charset="0"/>
              </a:rPr>
              <a:t>B295. © The Trustees of the British Museum</a:t>
            </a:r>
          </a:p>
          <a:p>
            <a:pPr defTabSz="1371600" eaLnBrk="1" fontAlgn="auto" hangingPunct="1">
              <a:spcBef>
                <a:spcPts val="0"/>
              </a:spcBef>
              <a:spcAft>
                <a:spcPts val="0"/>
              </a:spcAft>
            </a:pPr>
            <a:r>
              <a:rPr lang="en-IE" sz="1200" b="1" dirty="0">
                <a:solidFill>
                  <a:prstClr val="black"/>
                </a:solidFill>
                <a:latin typeface="Verdana" panose="020B0604030504040204" pitchFamily="34" charset="0"/>
                <a:ea typeface="Verdana" panose="020B0604030504040204" pitchFamily="34" charset="0"/>
              </a:rPr>
              <a:t>Image source (above): </a:t>
            </a:r>
            <a:r>
              <a:rPr lang="en-IE" sz="1200" dirty="0">
                <a:solidFill>
                  <a:prstClr val="black"/>
                </a:solidFill>
                <a:latin typeface="Verdana" panose="020B0604030504040204" pitchFamily="34" charset="0"/>
                <a:ea typeface="Verdana" panose="020B0604030504040204" pitchFamily="34" charset="0"/>
              </a:rPr>
              <a:t>London, British Museum </a:t>
            </a:r>
            <a:r>
              <a:rPr lang="en-IE" sz="1200" dirty="0">
                <a:solidFill>
                  <a:srgbClr val="000000"/>
                </a:solidFill>
                <a:latin typeface="Verdana" panose="020B0604030504040204" pitchFamily="34" charset="0"/>
                <a:ea typeface="Verdana" panose="020B0604030504040204" pitchFamily="34" charset="0"/>
              </a:rPr>
              <a:t>B607. © The Trustees of the British Museum</a:t>
            </a:r>
            <a:endParaRPr lang="en-IE" sz="1200" dirty="0">
              <a:solidFill>
                <a:prstClr val="black"/>
              </a:solidFill>
              <a:latin typeface="Verdana" panose="020B0604030504040204" pitchFamily="34" charset="0"/>
              <a:ea typeface="Verdana" panose="020B0604030504040204" pitchFamily="34" charset="0"/>
            </a:endParaRPr>
          </a:p>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76</a:t>
            </a:fld>
            <a:endParaRPr lang="en-IE"/>
          </a:p>
        </p:txBody>
      </p:sp>
    </p:spTree>
    <p:extLst>
      <p:ext uri="{BB962C8B-B14F-4D97-AF65-F5344CB8AC3E}">
        <p14:creationId xmlns:p14="http://schemas.microsoft.com/office/powerpoint/2010/main" val="23346071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E" sz="1200" b="1" dirty="0">
                <a:solidFill>
                  <a:prstClr val="black"/>
                </a:solidFill>
                <a:latin typeface="Verdana" panose="020B0604030504040204" pitchFamily="34" charset="0"/>
                <a:ea typeface="Verdana" panose="020B0604030504040204" pitchFamily="34" charset="0"/>
              </a:rPr>
              <a:t>Image source: </a:t>
            </a:r>
            <a:r>
              <a:rPr lang="en-IE" sz="1200" dirty="0">
                <a:solidFill>
                  <a:prstClr val="black"/>
                </a:solidFill>
                <a:latin typeface="Verdana" panose="020B0604030504040204" pitchFamily="34" charset="0"/>
                <a:ea typeface="Verdana" panose="020B0604030504040204" pitchFamily="34" charset="0"/>
              </a:rPr>
              <a:t>London, British Museum </a:t>
            </a:r>
            <a:r>
              <a:rPr lang="en-IE" sz="1200" dirty="0">
                <a:solidFill>
                  <a:srgbClr val="000000"/>
                </a:solidFill>
                <a:latin typeface="Verdana" panose="020B0604030504040204" pitchFamily="34" charset="0"/>
                <a:ea typeface="Verdana" panose="020B0604030504040204" pitchFamily="34" charset="0"/>
              </a:rPr>
              <a:t>B610. © The Trustees of the British Museum</a:t>
            </a:r>
            <a:endParaRPr lang="en-IE" sz="1200" dirty="0">
              <a:solidFill>
                <a:prstClr val="black"/>
              </a:solidFill>
              <a:latin typeface="Verdana" panose="020B0604030504040204" pitchFamily="34" charset="0"/>
              <a:ea typeface="Verdana" panose="020B0604030504040204" pitchFamily="34" charset="0"/>
            </a:endParaRPr>
          </a:p>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77</a:t>
            </a:fld>
            <a:endParaRPr lang="en-IE"/>
          </a:p>
        </p:txBody>
      </p:sp>
    </p:spTree>
    <p:extLst>
      <p:ext uri="{BB962C8B-B14F-4D97-AF65-F5344CB8AC3E}">
        <p14:creationId xmlns:p14="http://schemas.microsoft.com/office/powerpoint/2010/main" val="14753215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E" sz="1200" b="1" dirty="0">
                <a:solidFill>
                  <a:prstClr val="black"/>
                </a:solidFill>
                <a:latin typeface="Verdana" panose="020B0604030504040204" pitchFamily="34" charset="0"/>
                <a:ea typeface="Verdana" panose="020B0604030504040204" pitchFamily="34" charset="0"/>
              </a:rPr>
              <a:t>Image source: </a:t>
            </a:r>
            <a:r>
              <a:rPr lang="en-IE" sz="1200" dirty="0">
                <a:solidFill>
                  <a:prstClr val="black"/>
                </a:solidFill>
                <a:latin typeface="Verdana" panose="020B0604030504040204" pitchFamily="34" charset="0"/>
                <a:ea typeface="Verdana" panose="020B0604030504040204" pitchFamily="34" charset="0"/>
              </a:rPr>
              <a:t>London, British Museum B606. © The Trustees of the British Museum </a:t>
            </a:r>
          </a:p>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0E249-60C5-4691-A6F8-0E92EC7BDD77}"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30512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E" sz="1200" b="1" dirty="0">
                <a:solidFill>
                  <a:prstClr val="black"/>
                </a:solidFill>
                <a:latin typeface="Verdana" panose="020B0604030504040204" pitchFamily="34" charset="0"/>
                <a:ea typeface="Verdana" panose="020B0604030504040204" pitchFamily="34" charset="0"/>
              </a:rPr>
              <a:t>Image source: </a:t>
            </a:r>
            <a:r>
              <a:rPr lang="en-IE" sz="1200" dirty="0">
                <a:solidFill>
                  <a:prstClr val="black"/>
                </a:solidFill>
                <a:latin typeface="Verdana" panose="020B0604030504040204" pitchFamily="34" charset="0"/>
                <a:ea typeface="Verdana" panose="020B0604030504040204" pitchFamily="34" charset="0"/>
              </a:rPr>
              <a:t>https://www.metmuseum.org/art/collection/search/247959, Accessed 10/8/20, 22:39</a:t>
            </a:r>
          </a:p>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79</a:t>
            </a:fld>
            <a:endParaRPr lang="en-IE"/>
          </a:p>
        </p:txBody>
      </p:sp>
    </p:spTree>
    <p:extLst>
      <p:ext uri="{BB962C8B-B14F-4D97-AF65-F5344CB8AC3E}">
        <p14:creationId xmlns:p14="http://schemas.microsoft.com/office/powerpoint/2010/main" val="16535992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E" sz="1200" b="1" dirty="0">
                <a:solidFill>
                  <a:prstClr val="black"/>
                </a:solidFill>
                <a:latin typeface="Verdana" panose="020B0604030504040204" pitchFamily="34" charset="0"/>
                <a:ea typeface="Verdana" panose="020B0604030504040204" pitchFamily="34" charset="0"/>
              </a:rPr>
              <a:t>Image source: </a:t>
            </a:r>
            <a:r>
              <a:rPr lang="en-IE" sz="1200" dirty="0">
                <a:solidFill>
                  <a:prstClr val="black"/>
                </a:solidFill>
                <a:latin typeface="Verdana" panose="020B0604030504040204" pitchFamily="34" charset="0"/>
                <a:ea typeface="Verdana" panose="020B0604030504040204" pitchFamily="34" charset="0"/>
              </a:rPr>
              <a:t>London, British Museum B134. © The Trustees of the British Museum</a:t>
            </a:r>
          </a:p>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80</a:t>
            </a:fld>
            <a:endParaRPr lang="en-IE"/>
          </a:p>
        </p:txBody>
      </p:sp>
    </p:spTree>
    <p:extLst>
      <p:ext uri="{BB962C8B-B14F-4D97-AF65-F5344CB8AC3E}">
        <p14:creationId xmlns:p14="http://schemas.microsoft.com/office/powerpoint/2010/main" val="15199663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E" sz="1200" b="1" dirty="0">
                <a:solidFill>
                  <a:prstClr val="black"/>
                </a:solidFill>
                <a:latin typeface="Verdana" panose="020B0604030504040204" pitchFamily="34" charset="0"/>
                <a:ea typeface="Verdana" panose="020B0604030504040204" pitchFamily="34" charset="0"/>
                <a:cs typeface="Arial" panose="020B0604020202020204" pitchFamily="34" charset="0"/>
              </a:rPr>
              <a:t>Image source: </a:t>
            </a:r>
            <a:r>
              <a:rPr lang="en-IE" sz="1200" dirty="0">
                <a:solidFill>
                  <a:prstClr val="black"/>
                </a:solidFill>
                <a:latin typeface="Verdana" panose="020B0604030504040204" pitchFamily="34" charset="0"/>
                <a:ea typeface="Verdana" panose="020B0604030504040204" pitchFamily="34" charset="0"/>
              </a:rPr>
              <a:t>https://www.metmuseum.org/art/collection/search/254896, Accessed 10/8/20, 22:51</a:t>
            </a:r>
            <a:endParaRPr lang="en-IE" sz="1200" dirty="0">
              <a:solidFill>
                <a:prstClr val="black"/>
              </a:solidFill>
              <a:latin typeface="Verdana" panose="020B0604030504040204" pitchFamily="34" charset="0"/>
              <a:ea typeface="Verdana" panose="020B0604030504040204" pitchFamily="34" charset="0"/>
              <a:cs typeface="Arial" panose="020B0604020202020204" pitchFamily="34" charset="0"/>
            </a:endParaRPr>
          </a:p>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81</a:t>
            </a:fld>
            <a:endParaRPr lang="en-IE"/>
          </a:p>
        </p:txBody>
      </p:sp>
    </p:spTree>
    <p:extLst>
      <p:ext uri="{BB962C8B-B14F-4D97-AF65-F5344CB8AC3E}">
        <p14:creationId xmlns:p14="http://schemas.microsoft.com/office/powerpoint/2010/main" val="26045273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lnSpc>
                <a:spcPts val="3035"/>
              </a:lnSpc>
              <a:spcAft>
                <a:spcPts val="0"/>
              </a:spcAft>
              <a:defRPr/>
            </a:pPr>
            <a:r>
              <a:rPr lang="en-IE" dirty="0"/>
              <a:t>Pancakes with milk: </a:t>
            </a:r>
            <a:r>
              <a:rPr lang="en-US" sz="1200" kern="1200" dirty="0">
                <a:solidFill>
                  <a:srgbClr val="000000"/>
                </a:solidFill>
                <a:latin typeface="+mn-lt"/>
                <a:ea typeface="Open Sans"/>
                <a:cs typeface="Open Sans"/>
                <a:sym typeface="Open Sans"/>
              </a:rPr>
              <a:t>Source (and measurements created by): https://www.cs.cmu.edu/~mjw/recipes/ethnic/ancient-rome/index.html#15</a:t>
            </a:r>
          </a:p>
          <a:p>
            <a:pPr eaLnBrk="1" fontAlgn="auto" hangingPunct="1">
              <a:lnSpc>
                <a:spcPts val="3035"/>
              </a:lnSpc>
              <a:spcAft>
                <a:spcPts val="0"/>
              </a:spcAft>
              <a:defRPr/>
            </a:pPr>
            <a:r>
              <a:rPr lang="en-US" sz="1200" kern="1200" dirty="0">
                <a:solidFill>
                  <a:srgbClr val="000000"/>
                </a:solidFill>
                <a:latin typeface="+mn-lt"/>
                <a:ea typeface="Open Sans"/>
                <a:cs typeface="Open Sans"/>
                <a:sym typeface="Open Sans"/>
              </a:rPr>
              <a:t> Ancient Source: Apicius 7.13.8</a:t>
            </a:r>
          </a:p>
          <a:p>
            <a:pPr eaLnBrk="1" fontAlgn="auto" hangingPunct="1">
              <a:lnSpc>
                <a:spcPts val="3035"/>
              </a:lnSpc>
              <a:spcBef>
                <a:spcPts val="0"/>
              </a:spcBef>
              <a:spcAft>
                <a:spcPts val="0"/>
              </a:spcAft>
              <a:defRPr/>
            </a:pPr>
            <a:r>
              <a:rPr lang="en-US" sz="1200" kern="1200" dirty="0">
                <a:solidFill>
                  <a:srgbClr val="000000"/>
                </a:solidFill>
                <a:latin typeface="+mn-lt"/>
                <a:ea typeface="Open Sans"/>
                <a:cs typeface="Open Sans"/>
                <a:sym typeface="Open Sans"/>
              </a:rPr>
              <a:t>Rolls: Source, with some modifications (and measurements created by): https://www.cs.cmu.edu/~mjw/recipes/ethnic/ancient-rome/index.html#23 </a:t>
            </a:r>
          </a:p>
          <a:p>
            <a:pPr eaLnBrk="1" fontAlgn="auto" hangingPunct="1">
              <a:lnSpc>
                <a:spcPts val="3035"/>
              </a:lnSpc>
              <a:spcBef>
                <a:spcPts val="0"/>
              </a:spcBef>
              <a:spcAft>
                <a:spcPts val="0"/>
              </a:spcAft>
              <a:defRPr/>
            </a:pPr>
            <a:r>
              <a:rPr lang="en-US" sz="1200" kern="1200" dirty="0">
                <a:solidFill>
                  <a:srgbClr val="000000"/>
                </a:solidFill>
                <a:latin typeface="+mn-lt"/>
                <a:ea typeface="Open Sans"/>
                <a:cs typeface="Open Sans"/>
                <a:sym typeface="Open Sans"/>
              </a:rPr>
              <a:t> Ancient source: Cato, De Agricultura 121</a:t>
            </a:r>
          </a:p>
          <a:p>
            <a:pPr eaLnBrk="1" fontAlgn="auto" hangingPunct="1">
              <a:lnSpc>
                <a:spcPts val="3035"/>
              </a:lnSpc>
              <a:spcAft>
                <a:spcPts val="0"/>
              </a:spcAft>
              <a:defRPr/>
            </a:pPr>
            <a:endParaRPr lang="en-US" sz="1200" kern="1200" dirty="0">
              <a:solidFill>
                <a:srgbClr val="000000"/>
              </a:solidFill>
              <a:latin typeface="+mn-lt"/>
              <a:ea typeface="Open Sans"/>
              <a:cs typeface="Open Sans"/>
              <a:sym typeface="Open Sans"/>
            </a:endParaRPr>
          </a:p>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85</a:t>
            </a:fld>
            <a:endParaRPr lang="en-IE"/>
          </a:p>
        </p:txBody>
      </p:sp>
    </p:spTree>
    <p:extLst>
      <p:ext uri="{BB962C8B-B14F-4D97-AF65-F5344CB8AC3E}">
        <p14:creationId xmlns:p14="http://schemas.microsoft.com/office/powerpoint/2010/main" val="21015279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E" sz="1200" b="1" dirty="0">
                <a:latin typeface="Verdana" panose="020B0604030504040204" pitchFamily="34" charset="0"/>
                <a:ea typeface="Verdana" panose="020B0604030504040204" pitchFamily="34" charset="0"/>
              </a:rPr>
              <a:t>Image source: </a:t>
            </a:r>
            <a:r>
              <a:rPr lang="en-IE" sz="1200" dirty="0">
                <a:latin typeface="Verdana" panose="020B0604030504040204" pitchFamily="34" charset="0"/>
                <a:ea typeface="Verdana" panose="020B0604030504040204" pitchFamily="34" charset="0"/>
              </a:rPr>
              <a:t>http://www.agathe.gr/democracy/the_speakers.html, Accessed 11/8/20, 9:30</a:t>
            </a:r>
          </a:p>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93</a:t>
            </a:fld>
            <a:endParaRPr lang="en-IE"/>
          </a:p>
        </p:txBody>
      </p:sp>
    </p:spTree>
    <p:extLst>
      <p:ext uri="{BB962C8B-B14F-4D97-AF65-F5344CB8AC3E}">
        <p14:creationId xmlns:p14="http://schemas.microsoft.com/office/powerpoint/2010/main" val="16028600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E" sz="1200" b="1" dirty="0">
                <a:latin typeface="Verdana" panose="020B0604030504040204" pitchFamily="34" charset="0"/>
                <a:ea typeface="Calibri" panose="020F0502020204030204" pitchFamily="34" charset="0"/>
                <a:cs typeface="Times New Roman" panose="02020603050405020304" pitchFamily="18" charset="0"/>
              </a:rPr>
              <a:t>Image source: </a:t>
            </a:r>
            <a:r>
              <a:rPr lang="en-IE" sz="1200" dirty="0">
                <a:latin typeface="Verdana" panose="020B0604030504040204" pitchFamily="34" charset="0"/>
                <a:ea typeface="Calibri" panose="020F0502020204030204" pitchFamily="34" charset="0"/>
                <a:cs typeface="Times New Roman" panose="02020603050405020304" pitchFamily="18" charset="0"/>
              </a:rPr>
              <a:t>https://commons.wikimedia.org/wiki/File:The_Antikythera_Mechanism_(3471171927).jpg, Accessed 11/8/20, 9:31</a:t>
            </a:r>
            <a:endParaRPr lang="en-IE" sz="1200" dirty="0"/>
          </a:p>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95</a:t>
            </a:fld>
            <a:endParaRPr lang="en-IE"/>
          </a:p>
        </p:txBody>
      </p:sp>
    </p:spTree>
    <p:extLst>
      <p:ext uri="{BB962C8B-B14F-4D97-AF65-F5344CB8AC3E}">
        <p14:creationId xmlns:p14="http://schemas.microsoft.com/office/powerpoint/2010/main" val="1532857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96</a:t>
            </a:fld>
            <a:endParaRPr lang="en-IE"/>
          </a:p>
        </p:txBody>
      </p:sp>
    </p:spTree>
    <p:extLst>
      <p:ext uri="{BB962C8B-B14F-4D97-AF65-F5344CB8AC3E}">
        <p14:creationId xmlns:p14="http://schemas.microsoft.com/office/powerpoint/2010/main" val="18883214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E" sz="1200" b="1" dirty="0">
                <a:solidFill>
                  <a:prstClr val="black"/>
                </a:solidFill>
                <a:latin typeface="Verdana" panose="020B0604030504040204" pitchFamily="34" charset="0"/>
                <a:ea typeface="Verdana" panose="020B0604030504040204" pitchFamily="34" charset="0"/>
              </a:rPr>
              <a:t>Image source: </a:t>
            </a:r>
            <a:r>
              <a:rPr lang="en-IE" sz="1200" dirty="0">
                <a:solidFill>
                  <a:prstClr val="black"/>
                </a:solidFill>
                <a:latin typeface="Verdana" panose="020B0604030504040204" pitchFamily="34" charset="0"/>
                <a:ea typeface="Verdana" panose="020B0604030504040204" pitchFamily="34" charset="0"/>
                <a:cs typeface="Times New Roman" panose="02020603050405020304" pitchFamily="18" charset="0"/>
              </a:rPr>
              <a:t>https://eduscol.education.fr/odysseum/iv-organisation-administrative-et-territoriale#&amp;gid=1&amp;pid=1, Accessed 11/8/20, 12:02</a:t>
            </a:r>
            <a:endParaRPr lang="en-IE" sz="1200" dirty="0">
              <a:solidFill>
                <a:prstClr val="black"/>
              </a:solidFill>
              <a:latin typeface="Verdana" panose="020B0604030504040204" pitchFamily="34" charset="0"/>
              <a:ea typeface="Verdana" panose="020B0604030504040204" pitchFamily="34" charset="0"/>
            </a:endParaRPr>
          </a:p>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99</a:t>
            </a:fld>
            <a:endParaRPr lang="en-IE"/>
          </a:p>
        </p:txBody>
      </p:sp>
    </p:spTree>
    <p:extLst>
      <p:ext uri="{BB962C8B-B14F-4D97-AF65-F5344CB8AC3E}">
        <p14:creationId xmlns:p14="http://schemas.microsoft.com/office/powerpoint/2010/main" val="27963418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E" sz="1200" b="1" dirty="0">
                <a:solidFill>
                  <a:prstClr val="black"/>
                </a:solidFill>
                <a:latin typeface="Verdana" panose="020B0604030504040204" pitchFamily="34" charset="0"/>
                <a:ea typeface="Verdana" panose="020B0604030504040204" pitchFamily="34" charset="0"/>
              </a:rPr>
              <a:t>Image source (left): </a:t>
            </a:r>
            <a:r>
              <a:rPr lang="en-IE" sz="1200" dirty="0">
                <a:solidFill>
                  <a:prstClr val="black"/>
                </a:solidFill>
                <a:latin typeface="Verdana" panose="020B0604030504040204" pitchFamily="34" charset="0"/>
                <a:ea typeface="Verdana" panose="020B0604030504040204" pitchFamily="34" charset="0"/>
                <a:cs typeface="Times New Roman" panose="02020603050405020304" pitchFamily="18" charset="0"/>
              </a:rPr>
              <a:t>http://www.agathe.gr/democracy/the_jury.html, Accessed 11/8/20, 12:07</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IE" sz="1200" b="1" dirty="0">
                <a:solidFill>
                  <a:prstClr val="black"/>
                </a:solidFill>
                <a:latin typeface="Verdana" panose="020B0604030504040204" pitchFamily="34" charset="0"/>
                <a:ea typeface="Verdana" panose="020B0604030504040204" pitchFamily="34" charset="0"/>
              </a:rPr>
              <a:t>Image source (right): </a:t>
            </a:r>
            <a:r>
              <a:rPr lang="en-IE" sz="1200" dirty="0">
                <a:solidFill>
                  <a:prstClr val="black"/>
                </a:solidFill>
                <a:latin typeface="Verdana" panose="020B0604030504040204" pitchFamily="34" charset="0"/>
                <a:ea typeface="Verdana" panose="020B0604030504040204" pitchFamily="34" charset="0"/>
              </a:rPr>
              <a:t>http://www.agathe.gr/democracy/the_jury.html#:~:text=Bronze%20juror%27s%20ticket%20(pinakion),%204th%20century%20B.C.%20L.:%200.102%20m., Accessed 11/8/20, 12:16</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IE" sz="1200" dirty="0">
              <a:solidFill>
                <a:prstClr val="black"/>
              </a:solidFill>
              <a:latin typeface="Verdana" panose="020B0604030504040204" pitchFamily="34" charset="0"/>
              <a:ea typeface="Verdana" panose="020B0604030504040204" pitchFamily="34" charset="0"/>
            </a:endParaRPr>
          </a:p>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0E249-60C5-4691-A6F8-0E92EC7BDD77}"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86803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E" sz="1200" b="1" dirty="0">
                <a:solidFill>
                  <a:prstClr val="black"/>
                </a:solidFill>
                <a:latin typeface="Verdana" panose="020B0604030504040204" pitchFamily="34" charset="0"/>
                <a:ea typeface="Verdana" panose="020B0604030504040204" pitchFamily="34" charset="0"/>
              </a:rPr>
              <a:t>Image source: </a:t>
            </a:r>
            <a:r>
              <a:rPr lang="en-IE" sz="1200" dirty="0">
                <a:solidFill>
                  <a:prstClr val="black"/>
                </a:solidFill>
                <a:latin typeface="Verdana" panose="020B0604030504040204" pitchFamily="34" charset="0"/>
                <a:ea typeface="Verdana" panose="020B0604030504040204" pitchFamily="34" charset="0"/>
                <a:cs typeface="Times New Roman" panose="02020603050405020304" pitchFamily="18" charset="0"/>
              </a:rPr>
              <a:t>http://www.agathe.gr/democracy/the_jury.html, Accessed 11/8/20, 12:07</a:t>
            </a:r>
            <a:endParaRPr lang="en-IE" sz="1200" dirty="0">
              <a:solidFill>
                <a:prstClr val="black"/>
              </a:solidFill>
              <a:latin typeface="Verdana" panose="020B0604030504040204" pitchFamily="34" charset="0"/>
              <a:ea typeface="Verdana" panose="020B0604030504040204" pitchFamily="34" charset="0"/>
            </a:endParaRPr>
          </a:p>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101</a:t>
            </a:fld>
            <a:endParaRPr lang="en-IE"/>
          </a:p>
        </p:txBody>
      </p:sp>
    </p:spTree>
    <p:extLst>
      <p:ext uri="{BB962C8B-B14F-4D97-AF65-F5344CB8AC3E}">
        <p14:creationId xmlns:p14="http://schemas.microsoft.com/office/powerpoint/2010/main" val="8442673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103</a:t>
            </a:fld>
            <a:endParaRPr lang="en-IE"/>
          </a:p>
        </p:txBody>
      </p:sp>
    </p:spTree>
    <p:extLst>
      <p:ext uri="{BB962C8B-B14F-4D97-AF65-F5344CB8AC3E}">
        <p14:creationId xmlns:p14="http://schemas.microsoft.com/office/powerpoint/2010/main" val="1296836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a:defRPr/>
            </a:pPr>
            <a:fld id="{F4819CC6-E07E-4FFA-A159-5DD098639C23}" type="slidenum">
              <a:rPr lang="en-IE" smtClean="0"/>
              <a:pPr>
                <a:defRPr/>
              </a:pPr>
              <a:t>108</a:t>
            </a:fld>
            <a:endParaRPr lang="en-IE"/>
          </a:p>
        </p:txBody>
      </p:sp>
    </p:spTree>
    <p:extLst>
      <p:ext uri="{BB962C8B-B14F-4D97-AF65-F5344CB8AC3E}">
        <p14:creationId xmlns:p14="http://schemas.microsoft.com/office/powerpoint/2010/main" val="3846570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6C1325CE-A174-4BE3-2955-9A127167DFE1}"/>
              </a:ext>
            </a:extLst>
          </p:cNvPr>
          <p:cNvSpPr>
            <a:spLocks noGrp="1"/>
          </p:cNvSpPr>
          <p:nvPr>
            <p:ph type="dt" sz="half" idx="10"/>
          </p:nvPr>
        </p:nvSpPr>
        <p:spPr/>
        <p:txBody>
          <a:bodyPr/>
          <a:lstStyle>
            <a:lvl1pPr>
              <a:defRPr/>
            </a:lvl1pPr>
          </a:lstStyle>
          <a:p>
            <a:pPr>
              <a:defRPr/>
            </a:pPr>
            <a:fld id="{C4622ED1-D91D-4D1D-B3CC-D59C4853D12C}" type="datetimeFigureOut">
              <a:rPr lang="en-US"/>
              <a:pPr>
                <a:defRPr/>
              </a:pPr>
              <a:t>10/28/2026</a:t>
            </a:fld>
            <a:endParaRPr lang="en-US"/>
          </a:p>
        </p:txBody>
      </p:sp>
      <p:sp>
        <p:nvSpPr>
          <p:cNvPr id="5" name="Footer Placeholder 4">
            <a:extLst>
              <a:ext uri="{FF2B5EF4-FFF2-40B4-BE49-F238E27FC236}">
                <a16:creationId xmlns:a16="http://schemas.microsoft.com/office/drawing/2014/main" id="{F9A85593-2F34-9423-013F-437157761BD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35ED861-6024-C48F-2FDA-82BDDF6B597B}"/>
              </a:ext>
            </a:extLst>
          </p:cNvPr>
          <p:cNvSpPr>
            <a:spLocks noGrp="1"/>
          </p:cNvSpPr>
          <p:nvPr>
            <p:ph type="sldNum" sz="quarter" idx="12"/>
          </p:nvPr>
        </p:nvSpPr>
        <p:spPr/>
        <p:txBody>
          <a:bodyPr/>
          <a:lstStyle>
            <a:lvl1pPr>
              <a:defRPr/>
            </a:lvl1pPr>
          </a:lstStyle>
          <a:p>
            <a:pPr>
              <a:defRPr/>
            </a:pPr>
            <a:fld id="{A8C31B9B-35B6-44F3-B9FF-5565A67F1C35}" type="slidenum">
              <a:rPr lang="en-US"/>
              <a:pPr>
                <a:defRPr/>
              </a:pPr>
              <a:t>‹#›</a:t>
            </a:fld>
            <a:endParaRPr lang="en-US"/>
          </a:p>
        </p:txBody>
      </p:sp>
    </p:spTree>
    <p:extLst>
      <p:ext uri="{BB962C8B-B14F-4D97-AF65-F5344CB8AC3E}">
        <p14:creationId xmlns:p14="http://schemas.microsoft.com/office/powerpoint/2010/main" val="2530181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4C87C4-F0A4-A6EC-9C18-BD97C4BB62AF}"/>
              </a:ext>
            </a:extLst>
          </p:cNvPr>
          <p:cNvSpPr>
            <a:spLocks noGrp="1"/>
          </p:cNvSpPr>
          <p:nvPr>
            <p:ph type="dt" sz="half" idx="10"/>
          </p:nvPr>
        </p:nvSpPr>
        <p:spPr/>
        <p:txBody>
          <a:bodyPr/>
          <a:lstStyle>
            <a:lvl1pPr>
              <a:defRPr/>
            </a:lvl1pPr>
          </a:lstStyle>
          <a:p>
            <a:pPr>
              <a:defRPr/>
            </a:pPr>
            <a:fld id="{14A23CA3-ABFF-49E9-8EA7-18CEEEF43049}" type="datetimeFigureOut">
              <a:rPr lang="en-US"/>
              <a:pPr>
                <a:defRPr/>
              </a:pPr>
              <a:t>10/28/2026</a:t>
            </a:fld>
            <a:endParaRPr lang="en-US"/>
          </a:p>
        </p:txBody>
      </p:sp>
      <p:sp>
        <p:nvSpPr>
          <p:cNvPr id="5" name="Footer Placeholder 4">
            <a:extLst>
              <a:ext uri="{FF2B5EF4-FFF2-40B4-BE49-F238E27FC236}">
                <a16:creationId xmlns:a16="http://schemas.microsoft.com/office/drawing/2014/main" id="{6230F3D0-27DD-16CA-59A8-88E413A074E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F8217D9-8252-DA52-9E3B-0D14879F4D2C}"/>
              </a:ext>
            </a:extLst>
          </p:cNvPr>
          <p:cNvSpPr>
            <a:spLocks noGrp="1"/>
          </p:cNvSpPr>
          <p:nvPr>
            <p:ph type="sldNum" sz="quarter" idx="12"/>
          </p:nvPr>
        </p:nvSpPr>
        <p:spPr/>
        <p:txBody>
          <a:bodyPr/>
          <a:lstStyle>
            <a:lvl1pPr>
              <a:defRPr/>
            </a:lvl1pPr>
          </a:lstStyle>
          <a:p>
            <a:pPr>
              <a:defRPr/>
            </a:pPr>
            <a:fld id="{39806A77-53E9-44CE-9FB2-A62688A7AF95}" type="slidenum">
              <a:rPr lang="en-US"/>
              <a:pPr>
                <a:defRPr/>
              </a:pPr>
              <a:t>‹#›</a:t>
            </a:fld>
            <a:endParaRPr lang="en-US"/>
          </a:p>
        </p:txBody>
      </p:sp>
    </p:spTree>
    <p:extLst>
      <p:ext uri="{BB962C8B-B14F-4D97-AF65-F5344CB8AC3E}">
        <p14:creationId xmlns:p14="http://schemas.microsoft.com/office/powerpoint/2010/main" val="4080050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BD6AFA-9535-7F18-055F-AEAEB3304AB3}"/>
              </a:ext>
            </a:extLst>
          </p:cNvPr>
          <p:cNvSpPr>
            <a:spLocks noGrp="1"/>
          </p:cNvSpPr>
          <p:nvPr>
            <p:ph type="dt" sz="half" idx="10"/>
          </p:nvPr>
        </p:nvSpPr>
        <p:spPr/>
        <p:txBody>
          <a:bodyPr/>
          <a:lstStyle>
            <a:lvl1pPr>
              <a:defRPr/>
            </a:lvl1pPr>
          </a:lstStyle>
          <a:p>
            <a:pPr>
              <a:defRPr/>
            </a:pPr>
            <a:fld id="{0E407257-7CC7-4777-809C-2DEB9247E6DB}" type="datetimeFigureOut">
              <a:rPr lang="en-US"/>
              <a:pPr>
                <a:defRPr/>
              </a:pPr>
              <a:t>10/28/2026</a:t>
            </a:fld>
            <a:endParaRPr lang="en-US"/>
          </a:p>
        </p:txBody>
      </p:sp>
      <p:sp>
        <p:nvSpPr>
          <p:cNvPr id="5" name="Footer Placeholder 4">
            <a:extLst>
              <a:ext uri="{FF2B5EF4-FFF2-40B4-BE49-F238E27FC236}">
                <a16:creationId xmlns:a16="http://schemas.microsoft.com/office/drawing/2014/main" id="{29981E5A-6DFE-FFC1-755F-B3FCA7294E8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5A7820A-6841-E419-CE01-8DC73A710E99}"/>
              </a:ext>
            </a:extLst>
          </p:cNvPr>
          <p:cNvSpPr>
            <a:spLocks noGrp="1"/>
          </p:cNvSpPr>
          <p:nvPr>
            <p:ph type="sldNum" sz="quarter" idx="12"/>
          </p:nvPr>
        </p:nvSpPr>
        <p:spPr/>
        <p:txBody>
          <a:bodyPr/>
          <a:lstStyle>
            <a:lvl1pPr>
              <a:defRPr/>
            </a:lvl1pPr>
          </a:lstStyle>
          <a:p>
            <a:pPr>
              <a:defRPr/>
            </a:pPr>
            <a:fld id="{B380F1CB-0480-413D-BD6B-5C01065E7EE4}" type="slidenum">
              <a:rPr lang="en-US"/>
              <a:pPr>
                <a:defRPr/>
              </a:pPr>
              <a:t>‹#›</a:t>
            </a:fld>
            <a:endParaRPr lang="en-US"/>
          </a:p>
        </p:txBody>
      </p:sp>
    </p:spTree>
    <p:extLst>
      <p:ext uri="{BB962C8B-B14F-4D97-AF65-F5344CB8AC3E}">
        <p14:creationId xmlns:p14="http://schemas.microsoft.com/office/powerpoint/2010/main" val="3511992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4D2B1E26-02E4-8CE8-C0F2-1601BADC6C51}"/>
              </a:ext>
            </a:extLst>
          </p:cNvPr>
          <p:cNvSpPr>
            <a:spLocks noGrp="1"/>
          </p:cNvSpPr>
          <p:nvPr>
            <p:ph type="dt" sz="half" idx="10"/>
          </p:nvPr>
        </p:nvSpPr>
        <p:spPr/>
        <p:txBody>
          <a:bodyPr/>
          <a:lstStyle>
            <a:lvl1pPr>
              <a:defRPr/>
            </a:lvl1pPr>
          </a:lstStyle>
          <a:p>
            <a:pPr>
              <a:defRPr/>
            </a:pPr>
            <a:fld id="{37312F78-D11A-45F2-80A7-D5C5353E13F0}" type="datetimeFigureOut">
              <a:rPr lang="en-US"/>
              <a:pPr>
                <a:defRPr/>
              </a:pPr>
              <a:t>10/28/2026</a:t>
            </a:fld>
            <a:endParaRPr lang="en-US"/>
          </a:p>
        </p:txBody>
      </p:sp>
      <p:sp>
        <p:nvSpPr>
          <p:cNvPr id="6" name="Footer Placeholder 4">
            <a:extLst>
              <a:ext uri="{FF2B5EF4-FFF2-40B4-BE49-F238E27FC236}">
                <a16:creationId xmlns:a16="http://schemas.microsoft.com/office/drawing/2014/main" id="{BC4C99FF-53B0-A157-4D94-E9CF6E4D59D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6073596-0692-A80C-A6A5-B54A2AAD66FE}"/>
              </a:ext>
            </a:extLst>
          </p:cNvPr>
          <p:cNvSpPr>
            <a:spLocks noGrp="1"/>
          </p:cNvSpPr>
          <p:nvPr>
            <p:ph type="sldNum" sz="quarter" idx="12"/>
          </p:nvPr>
        </p:nvSpPr>
        <p:spPr/>
        <p:txBody>
          <a:bodyPr/>
          <a:lstStyle>
            <a:lvl1pPr>
              <a:defRPr/>
            </a:lvl1pPr>
          </a:lstStyle>
          <a:p>
            <a:pPr>
              <a:defRPr/>
            </a:pPr>
            <a:fld id="{BEE209D1-4891-41C3-A5E8-A72A0C2C7B95}" type="slidenum">
              <a:rPr lang="en-US"/>
              <a:pPr>
                <a:defRPr/>
              </a:pPr>
              <a:t>‹#›</a:t>
            </a:fld>
            <a:endParaRPr lang="en-US"/>
          </a:p>
        </p:txBody>
      </p:sp>
    </p:spTree>
    <p:extLst>
      <p:ext uri="{BB962C8B-B14F-4D97-AF65-F5344CB8AC3E}">
        <p14:creationId xmlns:p14="http://schemas.microsoft.com/office/powerpoint/2010/main" val="2457229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2457D1F-6728-382D-8536-D51ECAA442F5}"/>
              </a:ext>
            </a:extLst>
          </p:cNvPr>
          <p:cNvSpPr>
            <a:spLocks noGrp="1"/>
          </p:cNvSpPr>
          <p:nvPr>
            <p:ph type="dt" sz="half" idx="10"/>
          </p:nvPr>
        </p:nvSpPr>
        <p:spPr/>
        <p:txBody>
          <a:bodyPr/>
          <a:lstStyle>
            <a:lvl1pPr>
              <a:defRPr/>
            </a:lvl1pPr>
          </a:lstStyle>
          <a:p>
            <a:pPr>
              <a:defRPr/>
            </a:pPr>
            <a:fld id="{05DC589C-EC72-45D0-9C4C-F34C75C2202D}" type="datetimeFigureOut">
              <a:rPr lang="en-US"/>
              <a:pPr>
                <a:defRPr/>
              </a:pPr>
              <a:t>10/28/2026</a:t>
            </a:fld>
            <a:endParaRPr lang="en-US"/>
          </a:p>
        </p:txBody>
      </p:sp>
      <p:sp>
        <p:nvSpPr>
          <p:cNvPr id="8" name="Footer Placeholder 4">
            <a:extLst>
              <a:ext uri="{FF2B5EF4-FFF2-40B4-BE49-F238E27FC236}">
                <a16:creationId xmlns:a16="http://schemas.microsoft.com/office/drawing/2014/main" id="{91EFBE52-B31B-7341-4528-01E23A098B5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A4D0D43-F290-1F81-8B1C-8B7ABC5CB5E6}"/>
              </a:ext>
            </a:extLst>
          </p:cNvPr>
          <p:cNvSpPr>
            <a:spLocks noGrp="1"/>
          </p:cNvSpPr>
          <p:nvPr>
            <p:ph type="sldNum" sz="quarter" idx="12"/>
          </p:nvPr>
        </p:nvSpPr>
        <p:spPr/>
        <p:txBody>
          <a:bodyPr/>
          <a:lstStyle>
            <a:lvl1pPr>
              <a:defRPr/>
            </a:lvl1pPr>
          </a:lstStyle>
          <a:p>
            <a:pPr>
              <a:defRPr/>
            </a:pPr>
            <a:fld id="{BAD2ABD6-23E5-40EB-9518-68CF4C09E757}" type="slidenum">
              <a:rPr lang="en-US"/>
              <a:pPr>
                <a:defRPr/>
              </a:pPr>
              <a:t>‹#›</a:t>
            </a:fld>
            <a:endParaRPr lang="en-US"/>
          </a:p>
        </p:txBody>
      </p:sp>
    </p:spTree>
    <p:extLst>
      <p:ext uri="{BB962C8B-B14F-4D97-AF65-F5344CB8AC3E}">
        <p14:creationId xmlns:p14="http://schemas.microsoft.com/office/powerpoint/2010/main" val="741203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B92B714A-1913-34D0-9293-111E56418526}"/>
              </a:ext>
            </a:extLst>
          </p:cNvPr>
          <p:cNvSpPr>
            <a:spLocks noGrp="1"/>
          </p:cNvSpPr>
          <p:nvPr>
            <p:ph type="dt" sz="half" idx="10"/>
          </p:nvPr>
        </p:nvSpPr>
        <p:spPr/>
        <p:txBody>
          <a:bodyPr/>
          <a:lstStyle>
            <a:lvl1pPr>
              <a:defRPr/>
            </a:lvl1pPr>
          </a:lstStyle>
          <a:p>
            <a:pPr>
              <a:defRPr/>
            </a:pPr>
            <a:fld id="{634B28D3-0382-48E7-A4D8-CAB8C199EC8A}" type="datetimeFigureOut">
              <a:rPr lang="en-US"/>
              <a:pPr>
                <a:defRPr/>
              </a:pPr>
              <a:t>10/28/2026</a:t>
            </a:fld>
            <a:endParaRPr lang="en-US"/>
          </a:p>
        </p:txBody>
      </p:sp>
      <p:sp>
        <p:nvSpPr>
          <p:cNvPr id="4" name="Footer Placeholder 4">
            <a:extLst>
              <a:ext uri="{FF2B5EF4-FFF2-40B4-BE49-F238E27FC236}">
                <a16:creationId xmlns:a16="http://schemas.microsoft.com/office/drawing/2014/main" id="{25827D36-5FDA-07AE-55CA-D2CE1478E0D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939BC1C-F1E4-F73E-7657-A37F8F8F3613}"/>
              </a:ext>
            </a:extLst>
          </p:cNvPr>
          <p:cNvSpPr>
            <a:spLocks noGrp="1"/>
          </p:cNvSpPr>
          <p:nvPr>
            <p:ph type="sldNum" sz="quarter" idx="12"/>
          </p:nvPr>
        </p:nvSpPr>
        <p:spPr/>
        <p:txBody>
          <a:bodyPr/>
          <a:lstStyle>
            <a:lvl1pPr>
              <a:defRPr/>
            </a:lvl1pPr>
          </a:lstStyle>
          <a:p>
            <a:pPr>
              <a:defRPr/>
            </a:pPr>
            <a:fld id="{87F624E4-EEC6-4DD9-A3E7-44F18F6DEFBB}" type="slidenum">
              <a:rPr lang="en-US"/>
              <a:pPr>
                <a:defRPr/>
              </a:pPr>
              <a:t>‹#›</a:t>
            </a:fld>
            <a:endParaRPr lang="en-US"/>
          </a:p>
        </p:txBody>
      </p:sp>
    </p:spTree>
    <p:extLst>
      <p:ext uri="{BB962C8B-B14F-4D97-AF65-F5344CB8AC3E}">
        <p14:creationId xmlns:p14="http://schemas.microsoft.com/office/powerpoint/2010/main" val="3447326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8D876AD-4851-C23B-1B8F-501074E7F432}"/>
              </a:ext>
            </a:extLst>
          </p:cNvPr>
          <p:cNvSpPr>
            <a:spLocks noGrp="1"/>
          </p:cNvSpPr>
          <p:nvPr>
            <p:ph type="dt" sz="half" idx="10"/>
          </p:nvPr>
        </p:nvSpPr>
        <p:spPr/>
        <p:txBody>
          <a:bodyPr/>
          <a:lstStyle>
            <a:lvl1pPr>
              <a:defRPr/>
            </a:lvl1pPr>
          </a:lstStyle>
          <a:p>
            <a:pPr>
              <a:defRPr/>
            </a:pPr>
            <a:fld id="{23374199-F631-4DEA-972A-763ED3F73282}" type="datetimeFigureOut">
              <a:rPr lang="en-US"/>
              <a:pPr>
                <a:defRPr/>
              </a:pPr>
              <a:t>10/28/2026</a:t>
            </a:fld>
            <a:endParaRPr lang="en-US"/>
          </a:p>
        </p:txBody>
      </p:sp>
      <p:sp>
        <p:nvSpPr>
          <p:cNvPr id="3" name="Footer Placeholder 4">
            <a:extLst>
              <a:ext uri="{FF2B5EF4-FFF2-40B4-BE49-F238E27FC236}">
                <a16:creationId xmlns:a16="http://schemas.microsoft.com/office/drawing/2014/main" id="{6EA52462-179A-A039-E83F-546CF42DFE9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76B6A776-CC4D-9464-8A55-5FFF65A78635}"/>
              </a:ext>
            </a:extLst>
          </p:cNvPr>
          <p:cNvSpPr>
            <a:spLocks noGrp="1"/>
          </p:cNvSpPr>
          <p:nvPr>
            <p:ph type="sldNum" sz="quarter" idx="12"/>
          </p:nvPr>
        </p:nvSpPr>
        <p:spPr/>
        <p:txBody>
          <a:bodyPr/>
          <a:lstStyle>
            <a:lvl1pPr>
              <a:defRPr/>
            </a:lvl1pPr>
          </a:lstStyle>
          <a:p>
            <a:pPr>
              <a:defRPr/>
            </a:pPr>
            <a:fld id="{33BFFF9F-A97B-46BC-AE2A-E59D1EBFFDC7}" type="slidenum">
              <a:rPr lang="en-US"/>
              <a:pPr>
                <a:defRPr/>
              </a:pPr>
              <a:t>‹#›</a:t>
            </a:fld>
            <a:endParaRPr lang="en-US"/>
          </a:p>
        </p:txBody>
      </p:sp>
    </p:spTree>
    <p:extLst>
      <p:ext uri="{BB962C8B-B14F-4D97-AF65-F5344CB8AC3E}">
        <p14:creationId xmlns:p14="http://schemas.microsoft.com/office/powerpoint/2010/main" val="1736049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DC75AA14-9A66-84BA-58C7-564C196193DB}"/>
              </a:ext>
            </a:extLst>
          </p:cNvPr>
          <p:cNvSpPr>
            <a:spLocks noGrp="1"/>
          </p:cNvSpPr>
          <p:nvPr>
            <p:ph type="dt" sz="half" idx="10"/>
          </p:nvPr>
        </p:nvSpPr>
        <p:spPr/>
        <p:txBody>
          <a:bodyPr/>
          <a:lstStyle>
            <a:lvl1pPr>
              <a:defRPr/>
            </a:lvl1pPr>
          </a:lstStyle>
          <a:p>
            <a:pPr>
              <a:defRPr/>
            </a:pPr>
            <a:fld id="{C0BF806E-63F8-4392-9C2B-D4332D42975B}" type="datetimeFigureOut">
              <a:rPr lang="en-US"/>
              <a:pPr>
                <a:defRPr/>
              </a:pPr>
              <a:t>10/28/2026</a:t>
            </a:fld>
            <a:endParaRPr lang="en-US"/>
          </a:p>
        </p:txBody>
      </p:sp>
      <p:sp>
        <p:nvSpPr>
          <p:cNvPr id="6" name="Footer Placeholder 4">
            <a:extLst>
              <a:ext uri="{FF2B5EF4-FFF2-40B4-BE49-F238E27FC236}">
                <a16:creationId xmlns:a16="http://schemas.microsoft.com/office/drawing/2014/main" id="{82CE4562-D0FA-076A-54E2-0F576F3DBEF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2F222C0-5480-CCB3-1C82-4771A5D7F402}"/>
              </a:ext>
            </a:extLst>
          </p:cNvPr>
          <p:cNvSpPr>
            <a:spLocks noGrp="1"/>
          </p:cNvSpPr>
          <p:nvPr>
            <p:ph type="sldNum" sz="quarter" idx="12"/>
          </p:nvPr>
        </p:nvSpPr>
        <p:spPr/>
        <p:txBody>
          <a:bodyPr/>
          <a:lstStyle>
            <a:lvl1pPr>
              <a:defRPr/>
            </a:lvl1pPr>
          </a:lstStyle>
          <a:p>
            <a:pPr>
              <a:defRPr/>
            </a:pPr>
            <a:fld id="{4D68EB38-7C2B-46A0-84D3-4CCA9D38762F}" type="slidenum">
              <a:rPr lang="en-US"/>
              <a:pPr>
                <a:defRPr/>
              </a:pPr>
              <a:t>‹#›</a:t>
            </a:fld>
            <a:endParaRPr lang="en-US"/>
          </a:p>
        </p:txBody>
      </p:sp>
    </p:spTree>
    <p:extLst>
      <p:ext uri="{BB962C8B-B14F-4D97-AF65-F5344CB8AC3E}">
        <p14:creationId xmlns:p14="http://schemas.microsoft.com/office/powerpoint/2010/main" val="3733179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7C477A9-23C7-1226-942C-DEDB9DB07D9A}"/>
              </a:ext>
            </a:extLst>
          </p:cNvPr>
          <p:cNvSpPr>
            <a:spLocks noGrp="1"/>
          </p:cNvSpPr>
          <p:nvPr>
            <p:ph type="dt" sz="half" idx="10"/>
          </p:nvPr>
        </p:nvSpPr>
        <p:spPr/>
        <p:txBody>
          <a:bodyPr/>
          <a:lstStyle>
            <a:lvl1pPr>
              <a:defRPr/>
            </a:lvl1pPr>
          </a:lstStyle>
          <a:p>
            <a:pPr>
              <a:defRPr/>
            </a:pPr>
            <a:fld id="{F8383C28-5C9F-4D5E-8839-FC187BF6DFEF}" type="datetimeFigureOut">
              <a:rPr lang="en-US"/>
              <a:pPr>
                <a:defRPr/>
              </a:pPr>
              <a:t>10/28/2026</a:t>
            </a:fld>
            <a:endParaRPr lang="en-US"/>
          </a:p>
        </p:txBody>
      </p:sp>
      <p:sp>
        <p:nvSpPr>
          <p:cNvPr id="6" name="Footer Placeholder 4">
            <a:extLst>
              <a:ext uri="{FF2B5EF4-FFF2-40B4-BE49-F238E27FC236}">
                <a16:creationId xmlns:a16="http://schemas.microsoft.com/office/drawing/2014/main" id="{D65B0839-EEAE-ADF8-D954-292A7E76B6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D4A6920-1AE8-821B-B66E-EF40A4A3ED47}"/>
              </a:ext>
            </a:extLst>
          </p:cNvPr>
          <p:cNvSpPr>
            <a:spLocks noGrp="1"/>
          </p:cNvSpPr>
          <p:nvPr>
            <p:ph type="sldNum" sz="quarter" idx="12"/>
          </p:nvPr>
        </p:nvSpPr>
        <p:spPr/>
        <p:txBody>
          <a:bodyPr/>
          <a:lstStyle>
            <a:lvl1pPr>
              <a:defRPr/>
            </a:lvl1pPr>
          </a:lstStyle>
          <a:p>
            <a:pPr>
              <a:defRPr/>
            </a:pPr>
            <a:fld id="{93EABBD3-B3E5-4E08-BF70-5C953EB6F866}" type="slidenum">
              <a:rPr lang="en-US"/>
              <a:pPr>
                <a:defRPr/>
              </a:pPr>
              <a:t>‹#›</a:t>
            </a:fld>
            <a:endParaRPr lang="en-US"/>
          </a:p>
        </p:txBody>
      </p:sp>
    </p:spTree>
    <p:extLst>
      <p:ext uri="{BB962C8B-B14F-4D97-AF65-F5344CB8AC3E}">
        <p14:creationId xmlns:p14="http://schemas.microsoft.com/office/powerpoint/2010/main" val="3831493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C3DFF6-5D52-722D-B0E3-7CFB8121E32F}"/>
              </a:ext>
            </a:extLst>
          </p:cNvPr>
          <p:cNvSpPr>
            <a:spLocks noGrp="1"/>
          </p:cNvSpPr>
          <p:nvPr>
            <p:ph type="dt" sz="half" idx="10"/>
          </p:nvPr>
        </p:nvSpPr>
        <p:spPr/>
        <p:txBody>
          <a:bodyPr/>
          <a:lstStyle>
            <a:lvl1pPr>
              <a:defRPr/>
            </a:lvl1pPr>
          </a:lstStyle>
          <a:p>
            <a:pPr>
              <a:defRPr/>
            </a:pPr>
            <a:fld id="{7310115C-60ED-4B65-9A41-44B359254806}" type="datetimeFigureOut">
              <a:rPr lang="en-US"/>
              <a:pPr>
                <a:defRPr/>
              </a:pPr>
              <a:t>10/28/2026</a:t>
            </a:fld>
            <a:endParaRPr lang="en-US"/>
          </a:p>
        </p:txBody>
      </p:sp>
      <p:sp>
        <p:nvSpPr>
          <p:cNvPr id="5" name="Footer Placeholder 4">
            <a:extLst>
              <a:ext uri="{FF2B5EF4-FFF2-40B4-BE49-F238E27FC236}">
                <a16:creationId xmlns:a16="http://schemas.microsoft.com/office/drawing/2014/main" id="{33A7447C-5E43-8145-5B8A-95D80CB78FF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BBBE7E5-6DFE-86F2-E38F-36685A298A06}"/>
              </a:ext>
            </a:extLst>
          </p:cNvPr>
          <p:cNvSpPr>
            <a:spLocks noGrp="1"/>
          </p:cNvSpPr>
          <p:nvPr>
            <p:ph type="sldNum" sz="quarter" idx="12"/>
          </p:nvPr>
        </p:nvSpPr>
        <p:spPr/>
        <p:txBody>
          <a:bodyPr/>
          <a:lstStyle>
            <a:lvl1pPr>
              <a:defRPr/>
            </a:lvl1pPr>
          </a:lstStyle>
          <a:p>
            <a:pPr>
              <a:defRPr/>
            </a:pPr>
            <a:fld id="{411D37E9-D17A-4812-9007-942D1D18B449}" type="slidenum">
              <a:rPr lang="en-US"/>
              <a:pPr>
                <a:defRPr/>
              </a:pPr>
              <a:t>‹#›</a:t>
            </a:fld>
            <a:endParaRPr lang="en-US"/>
          </a:p>
        </p:txBody>
      </p:sp>
    </p:spTree>
    <p:extLst>
      <p:ext uri="{BB962C8B-B14F-4D97-AF65-F5344CB8AC3E}">
        <p14:creationId xmlns:p14="http://schemas.microsoft.com/office/powerpoint/2010/main" val="3644432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AF1B3B-8AF2-6A1A-3A79-A4AE21730780}"/>
              </a:ext>
            </a:extLst>
          </p:cNvPr>
          <p:cNvSpPr>
            <a:spLocks noGrp="1"/>
          </p:cNvSpPr>
          <p:nvPr>
            <p:ph type="dt" sz="half" idx="10"/>
          </p:nvPr>
        </p:nvSpPr>
        <p:spPr/>
        <p:txBody>
          <a:bodyPr/>
          <a:lstStyle>
            <a:lvl1pPr>
              <a:defRPr/>
            </a:lvl1pPr>
          </a:lstStyle>
          <a:p>
            <a:pPr>
              <a:defRPr/>
            </a:pPr>
            <a:fld id="{FF41D91D-96E6-4B3C-9BB7-2B1BE10E32E3}" type="datetimeFigureOut">
              <a:rPr lang="en-US"/>
              <a:pPr>
                <a:defRPr/>
              </a:pPr>
              <a:t>10/28/2026</a:t>
            </a:fld>
            <a:endParaRPr lang="en-US"/>
          </a:p>
        </p:txBody>
      </p:sp>
      <p:sp>
        <p:nvSpPr>
          <p:cNvPr id="5" name="Footer Placeholder 4">
            <a:extLst>
              <a:ext uri="{FF2B5EF4-FFF2-40B4-BE49-F238E27FC236}">
                <a16:creationId xmlns:a16="http://schemas.microsoft.com/office/drawing/2014/main" id="{421FB576-CBDB-5C7D-EB57-64154892FA4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7EC0270-F6C7-20DF-A4DD-A9725DF8B7E0}"/>
              </a:ext>
            </a:extLst>
          </p:cNvPr>
          <p:cNvSpPr>
            <a:spLocks noGrp="1"/>
          </p:cNvSpPr>
          <p:nvPr>
            <p:ph type="sldNum" sz="quarter" idx="12"/>
          </p:nvPr>
        </p:nvSpPr>
        <p:spPr/>
        <p:txBody>
          <a:bodyPr/>
          <a:lstStyle>
            <a:lvl1pPr>
              <a:defRPr/>
            </a:lvl1pPr>
          </a:lstStyle>
          <a:p>
            <a:pPr>
              <a:defRPr/>
            </a:pPr>
            <a:fld id="{4B90D356-0FC4-42B1-9306-FE8CEE12E5B6}" type="slidenum">
              <a:rPr lang="en-US"/>
              <a:pPr>
                <a:defRPr/>
              </a:pPr>
              <a:t>‹#›</a:t>
            </a:fld>
            <a:endParaRPr lang="en-US"/>
          </a:p>
        </p:txBody>
      </p:sp>
    </p:spTree>
    <p:extLst>
      <p:ext uri="{BB962C8B-B14F-4D97-AF65-F5344CB8AC3E}">
        <p14:creationId xmlns:p14="http://schemas.microsoft.com/office/powerpoint/2010/main" val="1887575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2A3D8045-185D-7C5B-2E32-74E6DA3E788B}"/>
              </a:ext>
            </a:extLst>
          </p:cNvPr>
          <p:cNvSpPr/>
          <p:nvPr/>
        </p:nvSpPr>
        <p:spPr>
          <a:xfrm>
            <a:off x="15313025" y="0"/>
            <a:ext cx="1703388" cy="717550"/>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5" name="Arc 4">
            <a:extLst>
              <a:ext uri="{FF2B5EF4-FFF2-40B4-BE49-F238E27FC236}">
                <a16:creationId xmlns:a16="http://schemas.microsoft.com/office/drawing/2014/main" id="{3BCD88EC-6E89-A3F7-DA43-4048ABECC412}"/>
              </a:ext>
            </a:extLst>
          </p:cNvPr>
          <p:cNvSpPr/>
          <p:nvPr/>
        </p:nvSpPr>
        <p:spPr>
          <a:xfrm rot="10800000" flipV="1">
            <a:off x="833438" y="1597025"/>
            <a:ext cx="6124575" cy="612616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defTabSz="1371600" eaLnBrk="1" fontAlgn="auto" hangingPunct="1">
              <a:spcBef>
                <a:spcPts val="0"/>
              </a:spcBef>
              <a:spcAft>
                <a:spcPts val="0"/>
              </a:spcAft>
              <a:defRPr/>
            </a:pPr>
            <a:endParaRPr lang="en-US" sz="2700">
              <a:solidFill>
                <a:prstClr val="black"/>
              </a:solidFill>
              <a:latin typeface="Calibri" panose="020F0502020204030204"/>
            </a:endParaRPr>
          </a:p>
        </p:txBody>
      </p:sp>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6" name="Date Placeholder 3">
            <a:extLst>
              <a:ext uri="{FF2B5EF4-FFF2-40B4-BE49-F238E27FC236}">
                <a16:creationId xmlns:a16="http://schemas.microsoft.com/office/drawing/2014/main" id="{85167DF1-42B4-6C5E-0D99-FC98FA65DD39}"/>
              </a:ext>
            </a:extLst>
          </p:cNvPr>
          <p:cNvSpPr>
            <a:spLocks noGrp="1"/>
          </p:cNvSpPr>
          <p:nvPr>
            <p:ph type="dt" sz="half" idx="10"/>
          </p:nvPr>
        </p:nvSpPr>
        <p:spPr/>
        <p:txBody>
          <a:bodyPr/>
          <a:lstStyle>
            <a:lvl1pPr>
              <a:defRPr/>
            </a:lvl1pPr>
          </a:lstStyle>
          <a:p>
            <a:pPr>
              <a:defRPr/>
            </a:pPr>
            <a:fld id="{96F20953-39DE-420A-958F-01EB4917ABCB}" type="datetimeFigureOut">
              <a:rPr lang="en-US"/>
              <a:pPr>
                <a:defRPr/>
              </a:pPr>
              <a:t>10/28/2026</a:t>
            </a:fld>
            <a:endParaRPr lang="en-US"/>
          </a:p>
        </p:txBody>
      </p:sp>
      <p:sp>
        <p:nvSpPr>
          <p:cNvPr id="7" name="Footer Placeholder 4">
            <a:extLst>
              <a:ext uri="{FF2B5EF4-FFF2-40B4-BE49-F238E27FC236}">
                <a16:creationId xmlns:a16="http://schemas.microsoft.com/office/drawing/2014/main" id="{D0842C62-0F04-A1B7-ACA1-16499205D54A}"/>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81D39438-DF8F-ED7B-52DB-4B0F716DBD57}"/>
              </a:ext>
            </a:extLst>
          </p:cNvPr>
          <p:cNvSpPr>
            <a:spLocks noGrp="1"/>
          </p:cNvSpPr>
          <p:nvPr>
            <p:ph type="sldNum" sz="quarter" idx="12"/>
          </p:nvPr>
        </p:nvSpPr>
        <p:spPr/>
        <p:txBody>
          <a:bodyPr/>
          <a:lstStyle>
            <a:lvl1pPr>
              <a:defRPr/>
            </a:lvl1pPr>
          </a:lstStyle>
          <a:p>
            <a:pPr>
              <a:defRPr/>
            </a:pPr>
            <a:fld id="{372D2F98-AB40-4D2E-9219-4EE822C31DC7}" type="slidenum">
              <a:rPr lang="en-US"/>
              <a:pPr>
                <a:defRPr/>
              </a:pPr>
              <a:t>‹#›</a:t>
            </a:fld>
            <a:endParaRPr lang="en-US"/>
          </a:p>
        </p:txBody>
      </p:sp>
    </p:spTree>
    <p:extLst>
      <p:ext uri="{BB962C8B-B14F-4D97-AF65-F5344CB8AC3E}">
        <p14:creationId xmlns:p14="http://schemas.microsoft.com/office/powerpoint/2010/main" val="1042348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5ECACD6E-E350-F78E-8317-737DF43187CA}"/>
              </a:ext>
            </a:extLst>
          </p:cNvPr>
          <p:cNvSpPr/>
          <p:nvPr/>
        </p:nvSpPr>
        <p:spPr>
          <a:xfrm>
            <a:off x="15741650" y="0"/>
            <a:ext cx="1274763" cy="536575"/>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5" name="Freeform: Shape 4">
            <a:extLst>
              <a:ext uri="{FF2B5EF4-FFF2-40B4-BE49-F238E27FC236}">
                <a16:creationId xmlns:a16="http://schemas.microsoft.com/office/drawing/2014/main" id="{5CA68F90-62BF-263D-6F4E-4D3D2B220FC7}"/>
              </a:ext>
            </a:extLst>
          </p:cNvPr>
          <p:cNvSpPr/>
          <p:nvPr/>
        </p:nvSpPr>
        <p:spPr>
          <a:xfrm flipH="1">
            <a:off x="185738" y="8577263"/>
            <a:ext cx="2657475" cy="1709737"/>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anchor="ctr"/>
          <a:lstStyle/>
          <a:p>
            <a:pPr defTabSz="1371600" eaLnBrk="1" fontAlgn="auto" hangingPunct="1">
              <a:spcBef>
                <a:spcPts val="0"/>
              </a:spcBef>
              <a:spcAft>
                <a:spcPts val="0"/>
              </a:spcAft>
              <a:defRPr/>
            </a:pPr>
            <a:endParaRPr lang="en-US" sz="2700">
              <a:solidFill>
                <a:prstClr val="black"/>
              </a:solidFill>
              <a:latin typeface="Calibri" panose="020F0502020204030204"/>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257300" y="2738437"/>
            <a:ext cx="15773400" cy="5789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5476C95D-2AFC-1F77-DFFA-5BE4F3944CD0}"/>
              </a:ext>
            </a:extLst>
          </p:cNvPr>
          <p:cNvSpPr>
            <a:spLocks noGrp="1"/>
          </p:cNvSpPr>
          <p:nvPr>
            <p:ph type="dt" sz="half" idx="10"/>
          </p:nvPr>
        </p:nvSpPr>
        <p:spPr/>
        <p:txBody>
          <a:bodyPr/>
          <a:lstStyle>
            <a:lvl1pPr>
              <a:defRPr/>
            </a:lvl1pPr>
          </a:lstStyle>
          <a:p>
            <a:pPr>
              <a:defRPr/>
            </a:pPr>
            <a:fld id="{90A20DEA-7841-40F7-A5AE-7FEF3FACC507}" type="datetimeFigureOut">
              <a:rPr lang="en-US"/>
              <a:pPr>
                <a:defRPr/>
              </a:pPr>
              <a:t>10/28/2026</a:t>
            </a:fld>
            <a:endParaRPr lang="en-US"/>
          </a:p>
        </p:txBody>
      </p:sp>
      <p:sp>
        <p:nvSpPr>
          <p:cNvPr id="7" name="Footer Placeholder 4">
            <a:extLst>
              <a:ext uri="{FF2B5EF4-FFF2-40B4-BE49-F238E27FC236}">
                <a16:creationId xmlns:a16="http://schemas.microsoft.com/office/drawing/2014/main" id="{D5BB6439-D9A4-B5FD-E6CA-972C4C556AB1}"/>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159FC94B-D9D7-0B0E-BBC3-B7955EE05AE5}"/>
              </a:ext>
            </a:extLst>
          </p:cNvPr>
          <p:cNvSpPr>
            <a:spLocks noGrp="1"/>
          </p:cNvSpPr>
          <p:nvPr>
            <p:ph type="sldNum" sz="quarter" idx="12"/>
          </p:nvPr>
        </p:nvSpPr>
        <p:spPr/>
        <p:txBody>
          <a:bodyPr/>
          <a:lstStyle>
            <a:lvl1pPr>
              <a:defRPr/>
            </a:lvl1pPr>
          </a:lstStyle>
          <a:p>
            <a:pPr>
              <a:defRPr/>
            </a:pPr>
            <a:fld id="{5BE12EAA-7D60-4877-B0D6-2084B4F7C5DD}" type="slidenum">
              <a:rPr lang="en-US"/>
              <a:pPr>
                <a:defRPr/>
              </a:pPr>
              <a:t>‹#›</a:t>
            </a:fld>
            <a:endParaRPr lang="en-US"/>
          </a:p>
        </p:txBody>
      </p:sp>
    </p:spTree>
    <p:extLst>
      <p:ext uri="{BB962C8B-B14F-4D97-AF65-F5344CB8AC3E}">
        <p14:creationId xmlns:p14="http://schemas.microsoft.com/office/powerpoint/2010/main" val="490762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FFC223F-AA3F-8ED6-0814-AB39DEC3CDB0}"/>
              </a:ext>
            </a:extLst>
          </p:cNvPr>
          <p:cNvSpPr/>
          <p:nvPr/>
        </p:nvSpPr>
        <p:spPr>
          <a:xfrm>
            <a:off x="15313025" y="0"/>
            <a:ext cx="1703388" cy="717550"/>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5" name="Arc 4">
            <a:extLst>
              <a:ext uri="{FF2B5EF4-FFF2-40B4-BE49-F238E27FC236}">
                <a16:creationId xmlns:a16="http://schemas.microsoft.com/office/drawing/2014/main" id="{2976FA40-375F-4F19-C381-440945D6193A}"/>
              </a:ext>
            </a:extLst>
          </p:cNvPr>
          <p:cNvSpPr/>
          <p:nvPr/>
        </p:nvSpPr>
        <p:spPr>
          <a:xfrm rot="10800000" flipV="1">
            <a:off x="833438" y="1597025"/>
            <a:ext cx="6124575" cy="612616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defTabSz="1371600" eaLnBrk="1" fontAlgn="auto" hangingPunct="1">
              <a:spcBef>
                <a:spcPts val="0"/>
              </a:spcBef>
              <a:spcAft>
                <a:spcPts val="0"/>
              </a:spcAft>
              <a:defRPr/>
            </a:pPr>
            <a:endParaRPr lang="en-US" sz="2700">
              <a:solidFill>
                <a:prstClr val="black"/>
              </a:solidFill>
              <a:latin typeface="Calibri" panose="020F0502020204030204"/>
            </a:endParaRPr>
          </a:p>
        </p:txBody>
      </p:sp>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8E69FA73-2A38-3B44-4D62-42BA72321B1E}"/>
              </a:ext>
            </a:extLst>
          </p:cNvPr>
          <p:cNvSpPr>
            <a:spLocks noGrp="1"/>
          </p:cNvSpPr>
          <p:nvPr>
            <p:ph type="dt" sz="half" idx="10"/>
          </p:nvPr>
        </p:nvSpPr>
        <p:spPr/>
        <p:txBody>
          <a:bodyPr/>
          <a:lstStyle>
            <a:lvl1pPr>
              <a:defRPr/>
            </a:lvl1pPr>
          </a:lstStyle>
          <a:p>
            <a:pPr>
              <a:defRPr/>
            </a:pPr>
            <a:fld id="{DA9FBB6B-9D19-4A8A-A96D-4738AB4E5C61}" type="datetimeFigureOut">
              <a:rPr lang="en-US"/>
              <a:pPr>
                <a:defRPr/>
              </a:pPr>
              <a:t>10/28/2026</a:t>
            </a:fld>
            <a:endParaRPr lang="en-US"/>
          </a:p>
        </p:txBody>
      </p:sp>
      <p:sp>
        <p:nvSpPr>
          <p:cNvPr id="7" name="Footer Placeholder 4">
            <a:extLst>
              <a:ext uri="{FF2B5EF4-FFF2-40B4-BE49-F238E27FC236}">
                <a16:creationId xmlns:a16="http://schemas.microsoft.com/office/drawing/2014/main" id="{2FE29D28-D777-F6CD-BFF6-667020606E7A}"/>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0EFAF117-F799-0FB3-DEE0-73AA6C66D368}"/>
              </a:ext>
            </a:extLst>
          </p:cNvPr>
          <p:cNvSpPr>
            <a:spLocks noGrp="1"/>
          </p:cNvSpPr>
          <p:nvPr>
            <p:ph type="sldNum" sz="quarter" idx="12"/>
          </p:nvPr>
        </p:nvSpPr>
        <p:spPr/>
        <p:txBody>
          <a:bodyPr/>
          <a:lstStyle>
            <a:lvl1pPr>
              <a:defRPr/>
            </a:lvl1pPr>
          </a:lstStyle>
          <a:p>
            <a:pPr>
              <a:defRPr/>
            </a:pPr>
            <a:fld id="{8947EADA-364D-4D16-8162-C42F3F9FDE86}" type="slidenum">
              <a:rPr lang="en-US"/>
              <a:pPr>
                <a:defRPr/>
              </a:pPr>
              <a:t>‹#›</a:t>
            </a:fld>
            <a:endParaRPr lang="en-US"/>
          </a:p>
        </p:txBody>
      </p:sp>
    </p:spTree>
    <p:extLst>
      <p:ext uri="{BB962C8B-B14F-4D97-AF65-F5344CB8AC3E}">
        <p14:creationId xmlns:p14="http://schemas.microsoft.com/office/powerpoint/2010/main" val="18117337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38D9F3C6-0FEC-ED64-AAB9-D89ED330E338}"/>
              </a:ext>
            </a:extLst>
          </p:cNvPr>
          <p:cNvSpPr/>
          <p:nvPr/>
        </p:nvSpPr>
        <p:spPr>
          <a:xfrm rot="16200000">
            <a:off x="-583406" y="7262019"/>
            <a:ext cx="2606675" cy="1439863"/>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anchor="ctr"/>
          <a:lstStyle/>
          <a:p>
            <a:pPr defTabSz="1371600" eaLnBrk="1" fontAlgn="auto" hangingPunct="1">
              <a:spcBef>
                <a:spcPts val="0"/>
              </a:spcBef>
              <a:spcAft>
                <a:spcPts val="0"/>
              </a:spcAft>
              <a:defRPr/>
            </a:pPr>
            <a:endParaRPr lang="en-US" sz="2700">
              <a:solidFill>
                <a:prstClr val="black"/>
              </a:solidFill>
              <a:latin typeface="Calibri" panose="020F0502020204030204"/>
            </a:endParaRPr>
          </a:p>
        </p:txBody>
      </p:sp>
      <p:sp>
        <p:nvSpPr>
          <p:cNvPr id="6" name="Freeform: Shape 5">
            <a:extLst>
              <a:ext uri="{FF2B5EF4-FFF2-40B4-BE49-F238E27FC236}">
                <a16:creationId xmlns:a16="http://schemas.microsoft.com/office/drawing/2014/main" id="{D1E329B3-AB7C-F18C-FE58-5452DAE687AC}"/>
              </a:ext>
            </a:extLst>
          </p:cNvPr>
          <p:cNvSpPr/>
          <p:nvPr/>
        </p:nvSpPr>
        <p:spPr>
          <a:xfrm>
            <a:off x="15741650" y="0"/>
            <a:ext cx="1274763" cy="536575"/>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a:extLst>
              <a:ext uri="{FF2B5EF4-FFF2-40B4-BE49-F238E27FC236}">
                <a16:creationId xmlns:a16="http://schemas.microsoft.com/office/drawing/2014/main" id="{C63DE458-E7F5-1A03-EDB4-DB5E334D190C}"/>
              </a:ext>
            </a:extLst>
          </p:cNvPr>
          <p:cNvSpPr>
            <a:spLocks noGrp="1"/>
          </p:cNvSpPr>
          <p:nvPr>
            <p:ph type="dt" sz="half" idx="10"/>
          </p:nvPr>
        </p:nvSpPr>
        <p:spPr/>
        <p:txBody>
          <a:bodyPr/>
          <a:lstStyle>
            <a:lvl1pPr>
              <a:defRPr/>
            </a:lvl1pPr>
          </a:lstStyle>
          <a:p>
            <a:pPr>
              <a:defRPr/>
            </a:pPr>
            <a:fld id="{BD9E3093-74CB-4CF4-909A-7688A41C8B3C}" type="datetimeFigureOut">
              <a:rPr lang="en-US"/>
              <a:pPr>
                <a:defRPr/>
              </a:pPr>
              <a:t>10/28/2026</a:t>
            </a:fld>
            <a:endParaRPr lang="en-US"/>
          </a:p>
        </p:txBody>
      </p:sp>
      <p:sp>
        <p:nvSpPr>
          <p:cNvPr id="8" name="Footer Placeholder 5">
            <a:extLst>
              <a:ext uri="{FF2B5EF4-FFF2-40B4-BE49-F238E27FC236}">
                <a16:creationId xmlns:a16="http://schemas.microsoft.com/office/drawing/2014/main" id="{512E273E-1B42-FE3E-E97E-C66C1AF639D8}"/>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D1AF0CFC-71F9-C694-9B02-6ECB30D6E893}"/>
              </a:ext>
            </a:extLst>
          </p:cNvPr>
          <p:cNvSpPr>
            <a:spLocks noGrp="1"/>
          </p:cNvSpPr>
          <p:nvPr>
            <p:ph type="sldNum" sz="quarter" idx="12"/>
          </p:nvPr>
        </p:nvSpPr>
        <p:spPr/>
        <p:txBody>
          <a:bodyPr/>
          <a:lstStyle>
            <a:lvl1pPr>
              <a:defRPr/>
            </a:lvl1pPr>
          </a:lstStyle>
          <a:p>
            <a:pPr>
              <a:defRPr/>
            </a:pPr>
            <a:fld id="{CA9ECD2D-5F71-409F-9902-DA330048D747}" type="slidenum">
              <a:rPr lang="en-US"/>
              <a:pPr>
                <a:defRPr/>
              </a:pPr>
              <a:t>‹#›</a:t>
            </a:fld>
            <a:endParaRPr lang="en-US"/>
          </a:p>
        </p:txBody>
      </p:sp>
    </p:spTree>
    <p:extLst>
      <p:ext uri="{BB962C8B-B14F-4D97-AF65-F5344CB8AC3E}">
        <p14:creationId xmlns:p14="http://schemas.microsoft.com/office/powerpoint/2010/main" val="7145623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ADF5390-543D-F48E-4A9D-843DAFE05E99}"/>
              </a:ext>
            </a:extLst>
          </p:cNvPr>
          <p:cNvSpPr/>
          <p:nvPr/>
        </p:nvSpPr>
        <p:spPr>
          <a:xfrm rot="16200000">
            <a:off x="-583406" y="7262019"/>
            <a:ext cx="2606675" cy="1439863"/>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anchor="ctr"/>
          <a:lstStyle/>
          <a:p>
            <a:pPr defTabSz="1371600" eaLnBrk="1" fontAlgn="auto" hangingPunct="1">
              <a:spcBef>
                <a:spcPts val="0"/>
              </a:spcBef>
              <a:spcAft>
                <a:spcPts val="0"/>
              </a:spcAft>
              <a:defRPr/>
            </a:pPr>
            <a:endParaRPr lang="en-US" sz="2700">
              <a:solidFill>
                <a:prstClr val="black"/>
              </a:solidFill>
              <a:latin typeface="Calibri" panose="020F0502020204030204"/>
            </a:endParaRPr>
          </a:p>
        </p:txBody>
      </p:sp>
      <p:sp>
        <p:nvSpPr>
          <p:cNvPr id="8" name="Freeform: Shape 7">
            <a:extLst>
              <a:ext uri="{FF2B5EF4-FFF2-40B4-BE49-F238E27FC236}">
                <a16:creationId xmlns:a16="http://schemas.microsoft.com/office/drawing/2014/main" id="{76849E1D-5DCB-9D0C-48F1-4AA4A8A42FDC}"/>
              </a:ext>
            </a:extLst>
          </p:cNvPr>
          <p:cNvSpPr/>
          <p:nvPr/>
        </p:nvSpPr>
        <p:spPr>
          <a:xfrm>
            <a:off x="15741650" y="0"/>
            <a:ext cx="1274763" cy="536575"/>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2" name="Title 1"/>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a:extLst>
              <a:ext uri="{FF2B5EF4-FFF2-40B4-BE49-F238E27FC236}">
                <a16:creationId xmlns:a16="http://schemas.microsoft.com/office/drawing/2014/main" id="{74D4CC5D-1E65-F5FD-9672-A90FA777C3F6}"/>
              </a:ext>
            </a:extLst>
          </p:cNvPr>
          <p:cNvSpPr>
            <a:spLocks noGrp="1"/>
          </p:cNvSpPr>
          <p:nvPr>
            <p:ph type="dt" sz="half" idx="10"/>
          </p:nvPr>
        </p:nvSpPr>
        <p:spPr/>
        <p:txBody>
          <a:bodyPr/>
          <a:lstStyle>
            <a:lvl1pPr>
              <a:defRPr/>
            </a:lvl1pPr>
          </a:lstStyle>
          <a:p>
            <a:pPr>
              <a:defRPr/>
            </a:pPr>
            <a:fld id="{4B0966F7-3A99-4092-BC49-E43E98361DF4}" type="datetimeFigureOut">
              <a:rPr lang="en-US"/>
              <a:pPr>
                <a:defRPr/>
              </a:pPr>
              <a:t>10/28/2026</a:t>
            </a:fld>
            <a:endParaRPr lang="en-US"/>
          </a:p>
        </p:txBody>
      </p:sp>
      <p:sp>
        <p:nvSpPr>
          <p:cNvPr id="10" name="Footer Placeholder 7">
            <a:extLst>
              <a:ext uri="{FF2B5EF4-FFF2-40B4-BE49-F238E27FC236}">
                <a16:creationId xmlns:a16="http://schemas.microsoft.com/office/drawing/2014/main" id="{6316D2AD-58BD-9708-AE9E-5AF49157ABC6}"/>
              </a:ext>
            </a:extLst>
          </p:cNvPr>
          <p:cNvSpPr>
            <a:spLocks noGrp="1"/>
          </p:cNvSpPr>
          <p:nvPr>
            <p:ph type="ftr" sz="quarter" idx="11"/>
          </p:nvPr>
        </p:nvSpPr>
        <p:spPr/>
        <p:txBody>
          <a:bodyPr/>
          <a:lstStyle>
            <a:lvl1pPr>
              <a:defRPr/>
            </a:lvl1pPr>
          </a:lstStyle>
          <a:p>
            <a:pPr>
              <a:defRPr/>
            </a:pPr>
            <a:endParaRPr lang="en-US"/>
          </a:p>
        </p:txBody>
      </p:sp>
      <p:sp>
        <p:nvSpPr>
          <p:cNvPr id="11" name="Slide Number Placeholder 8">
            <a:extLst>
              <a:ext uri="{FF2B5EF4-FFF2-40B4-BE49-F238E27FC236}">
                <a16:creationId xmlns:a16="http://schemas.microsoft.com/office/drawing/2014/main" id="{3DFDEBA4-814F-DCFE-940B-15BA297C990B}"/>
              </a:ext>
            </a:extLst>
          </p:cNvPr>
          <p:cNvSpPr>
            <a:spLocks noGrp="1"/>
          </p:cNvSpPr>
          <p:nvPr>
            <p:ph type="sldNum" sz="quarter" idx="12"/>
          </p:nvPr>
        </p:nvSpPr>
        <p:spPr/>
        <p:txBody>
          <a:bodyPr/>
          <a:lstStyle>
            <a:lvl1pPr>
              <a:defRPr/>
            </a:lvl1pPr>
          </a:lstStyle>
          <a:p>
            <a:pPr>
              <a:defRPr/>
            </a:pPr>
            <a:fld id="{0A85DDDD-77A5-4E06-8EC5-505BB1CAAFB1}" type="slidenum">
              <a:rPr lang="en-US"/>
              <a:pPr>
                <a:defRPr/>
              </a:pPr>
              <a:t>‹#›</a:t>
            </a:fld>
            <a:endParaRPr lang="en-US"/>
          </a:p>
        </p:txBody>
      </p:sp>
    </p:spTree>
    <p:extLst>
      <p:ext uri="{BB962C8B-B14F-4D97-AF65-F5344CB8AC3E}">
        <p14:creationId xmlns:p14="http://schemas.microsoft.com/office/powerpoint/2010/main" val="3453740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D6D81D7D-77AC-50A7-E20D-ED9E095E883D}"/>
              </a:ext>
            </a:extLst>
          </p:cNvPr>
          <p:cNvSpPr/>
          <p:nvPr/>
        </p:nvSpPr>
        <p:spPr>
          <a:xfrm rot="16200000">
            <a:off x="-583406" y="7262019"/>
            <a:ext cx="2606675" cy="1439863"/>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anchor="ctr"/>
          <a:lstStyle/>
          <a:p>
            <a:pPr defTabSz="1371600" eaLnBrk="1" fontAlgn="auto" hangingPunct="1">
              <a:spcBef>
                <a:spcPts val="0"/>
              </a:spcBef>
              <a:spcAft>
                <a:spcPts val="0"/>
              </a:spcAft>
              <a:defRPr/>
            </a:pPr>
            <a:endParaRPr lang="en-US" sz="2700">
              <a:solidFill>
                <a:prstClr val="black"/>
              </a:solidFill>
              <a:latin typeface="Calibri" panose="020F0502020204030204"/>
            </a:endParaRPr>
          </a:p>
        </p:txBody>
      </p:sp>
      <p:sp>
        <p:nvSpPr>
          <p:cNvPr id="4" name="Freeform: Shape 3">
            <a:extLst>
              <a:ext uri="{FF2B5EF4-FFF2-40B4-BE49-F238E27FC236}">
                <a16:creationId xmlns:a16="http://schemas.microsoft.com/office/drawing/2014/main" id="{49055EBE-8C40-7C82-26CC-2399BF7710EA}"/>
              </a:ext>
            </a:extLst>
          </p:cNvPr>
          <p:cNvSpPr/>
          <p:nvPr/>
        </p:nvSpPr>
        <p:spPr>
          <a:xfrm>
            <a:off x="15741650" y="0"/>
            <a:ext cx="1274763" cy="536575"/>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2" name="Title 1"/>
          <p:cNvSpPr>
            <a:spLocks noGrp="1"/>
          </p:cNvSpPr>
          <p:nvPr>
            <p:ph type="title"/>
          </p:nvPr>
        </p:nvSpPr>
        <p:spPr/>
        <p:txBody>
          <a:bodyPr/>
          <a:lstStyle/>
          <a:p>
            <a:r>
              <a:rPr lang="en-US"/>
              <a:t>Click to edit Master title style</a:t>
            </a:r>
          </a:p>
        </p:txBody>
      </p:sp>
      <p:sp>
        <p:nvSpPr>
          <p:cNvPr id="5" name="Date Placeholder 2">
            <a:extLst>
              <a:ext uri="{FF2B5EF4-FFF2-40B4-BE49-F238E27FC236}">
                <a16:creationId xmlns:a16="http://schemas.microsoft.com/office/drawing/2014/main" id="{B247F887-AAB3-10EA-CD58-C4B765B349EC}"/>
              </a:ext>
            </a:extLst>
          </p:cNvPr>
          <p:cNvSpPr>
            <a:spLocks noGrp="1"/>
          </p:cNvSpPr>
          <p:nvPr>
            <p:ph type="dt" sz="half" idx="10"/>
          </p:nvPr>
        </p:nvSpPr>
        <p:spPr/>
        <p:txBody>
          <a:bodyPr/>
          <a:lstStyle>
            <a:lvl1pPr>
              <a:defRPr/>
            </a:lvl1pPr>
          </a:lstStyle>
          <a:p>
            <a:pPr>
              <a:defRPr/>
            </a:pPr>
            <a:fld id="{DDA751D3-4399-4B8C-853F-68A014CFF482}" type="datetimeFigureOut">
              <a:rPr lang="en-US"/>
              <a:pPr>
                <a:defRPr/>
              </a:pPr>
              <a:t>10/28/2026</a:t>
            </a:fld>
            <a:endParaRPr lang="en-US"/>
          </a:p>
        </p:txBody>
      </p:sp>
      <p:sp>
        <p:nvSpPr>
          <p:cNvPr id="6" name="Footer Placeholder 3">
            <a:extLst>
              <a:ext uri="{FF2B5EF4-FFF2-40B4-BE49-F238E27FC236}">
                <a16:creationId xmlns:a16="http://schemas.microsoft.com/office/drawing/2014/main" id="{524295EC-FAE1-1E95-B2C1-1D43EF1C86A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4">
            <a:extLst>
              <a:ext uri="{FF2B5EF4-FFF2-40B4-BE49-F238E27FC236}">
                <a16:creationId xmlns:a16="http://schemas.microsoft.com/office/drawing/2014/main" id="{175887B1-73E6-BFF0-6E56-84C5F8D4E44E}"/>
              </a:ext>
            </a:extLst>
          </p:cNvPr>
          <p:cNvSpPr>
            <a:spLocks noGrp="1"/>
          </p:cNvSpPr>
          <p:nvPr>
            <p:ph type="sldNum" sz="quarter" idx="12"/>
          </p:nvPr>
        </p:nvSpPr>
        <p:spPr/>
        <p:txBody>
          <a:bodyPr/>
          <a:lstStyle>
            <a:lvl1pPr>
              <a:defRPr/>
            </a:lvl1pPr>
          </a:lstStyle>
          <a:p>
            <a:pPr>
              <a:defRPr/>
            </a:pPr>
            <a:fld id="{DB13CBB3-44BF-4BCF-9220-16E4BAF4C919}" type="slidenum">
              <a:rPr lang="en-US"/>
              <a:pPr>
                <a:defRPr/>
              </a:pPr>
              <a:t>‹#›</a:t>
            </a:fld>
            <a:endParaRPr lang="en-US"/>
          </a:p>
        </p:txBody>
      </p:sp>
    </p:spTree>
    <p:extLst>
      <p:ext uri="{BB962C8B-B14F-4D97-AF65-F5344CB8AC3E}">
        <p14:creationId xmlns:p14="http://schemas.microsoft.com/office/powerpoint/2010/main" val="3207838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81515426-336D-52F3-ECB6-B33834F400CA}"/>
              </a:ext>
            </a:extLst>
          </p:cNvPr>
          <p:cNvSpPr/>
          <p:nvPr/>
        </p:nvSpPr>
        <p:spPr>
          <a:xfrm rot="16200000">
            <a:off x="-583406" y="7262019"/>
            <a:ext cx="2606675" cy="1439863"/>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anchor="ctr"/>
          <a:lstStyle/>
          <a:p>
            <a:pPr defTabSz="1371600" eaLnBrk="1" fontAlgn="auto" hangingPunct="1">
              <a:spcBef>
                <a:spcPts val="0"/>
              </a:spcBef>
              <a:spcAft>
                <a:spcPts val="0"/>
              </a:spcAft>
              <a:defRPr/>
            </a:pPr>
            <a:endParaRPr lang="en-US" sz="2700">
              <a:solidFill>
                <a:prstClr val="black"/>
              </a:solidFill>
              <a:latin typeface="Calibri" panose="020F0502020204030204"/>
            </a:endParaRPr>
          </a:p>
        </p:txBody>
      </p:sp>
      <p:sp>
        <p:nvSpPr>
          <p:cNvPr id="3" name="Freeform: Shape 2">
            <a:extLst>
              <a:ext uri="{FF2B5EF4-FFF2-40B4-BE49-F238E27FC236}">
                <a16:creationId xmlns:a16="http://schemas.microsoft.com/office/drawing/2014/main" id="{3F99E9AC-709E-5D53-A087-4DA52C4E024D}"/>
              </a:ext>
            </a:extLst>
          </p:cNvPr>
          <p:cNvSpPr/>
          <p:nvPr/>
        </p:nvSpPr>
        <p:spPr>
          <a:xfrm>
            <a:off x="15741650" y="0"/>
            <a:ext cx="1274763" cy="536575"/>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4" name="Date Placeholder 1">
            <a:extLst>
              <a:ext uri="{FF2B5EF4-FFF2-40B4-BE49-F238E27FC236}">
                <a16:creationId xmlns:a16="http://schemas.microsoft.com/office/drawing/2014/main" id="{DFD5E42F-312D-C21F-9820-CED800DC89FC}"/>
              </a:ext>
            </a:extLst>
          </p:cNvPr>
          <p:cNvSpPr>
            <a:spLocks noGrp="1"/>
          </p:cNvSpPr>
          <p:nvPr>
            <p:ph type="dt" sz="half" idx="10"/>
          </p:nvPr>
        </p:nvSpPr>
        <p:spPr/>
        <p:txBody>
          <a:bodyPr/>
          <a:lstStyle>
            <a:lvl1pPr>
              <a:defRPr/>
            </a:lvl1pPr>
          </a:lstStyle>
          <a:p>
            <a:pPr>
              <a:defRPr/>
            </a:pPr>
            <a:fld id="{017F124E-8F5A-4302-91D7-04B552B0BC17}" type="datetimeFigureOut">
              <a:rPr lang="en-US"/>
              <a:pPr>
                <a:defRPr/>
              </a:pPr>
              <a:t>10/28/2026</a:t>
            </a:fld>
            <a:endParaRPr lang="en-US"/>
          </a:p>
        </p:txBody>
      </p:sp>
      <p:sp>
        <p:nvSpPr>
          <p:cNvPr id="5" name="Footer Placeholder 2">
            <a:extLst>
              <a:ext uri="{FF2B5EF4-FFF2-40B4-BE49-F238E27FC236}">
                <a16:creationId xmlns:a16="http://schemas.microsoft.com/office/drawing/2014/main" id="{130A497B-AD0C-2797-77FB-E9E9C2BCB0C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3">
            <a:extLst>
              <a:ext uri="{FF2B5EF4-FFF2-40B4-BE49-F238E27FC236}">
                <a16:creationId xmlns:a16="http://schemas.microsoft.com/office/drawing/2014/main" id="{D5FCA48C-D7D3-C592-8F7D-B23D951A455E}"/>
              </a:ext>
            </a:extLst>
          </p:cNvPr>
          <p:cNvSpPr>
            <a:spLocks noGrp="1"/>
          </p:cNvSpPr>
          <p:nvPr>
            <p:ph type="sldNum" sz="quarter" idx="12"/>
          </p:nvPr>
        </p:nvSpPr>
        <p:spPr/>
        <p:txBody>
          <a:bodyPr/>
          <a:lstStyle>
            <a:lvl1pPr>
              <a:defRPr/>
            </a:lvl1pPr>
          </a:lstStyle>
          <a:p>
            <a:pPr>
              <a:defRPr/>
            </a:pPr>
            <a:fld id="{59F73D57-993E-41B0-9389-89D24A2091D5}" type="slidenum">
              <a:rPr lang="en-US"/>
              <a:pPr>
                <a:defRPr/>
              </a:pPr>
              <a:t>‹#›</a:t>
            </a:fld>
            <a:endParaRPr lang="en-US"/>
          </a:p>
        </p:txBody>
      </p:sp>
    </p:spTree>
    <p:extLst>
      <p:ext uri="{BB962C8B-B14F-4D97-AF65-F5344CB8AC3E}">
        <p14:creationId xmlns:p14="http://schemas.microsoft.com/office/powerpoint/2010/main" val="19347445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04D92AB6-7A34-AF9E-A8A6-E4AB484252CB}"/>
              </a:ext>
            </a:extLst>
          </p:cNvPr>
          <p:cNvSpPr/>
          <p:nvPr/>
        </p:nvSpPr>
        <p:spPr>
          <a:xfrm rot="16200000">
            <a:off x="-583406" y="7262019"/>
            <a:ext cx="2606675" cy="1439863"/>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anchor="ctr"/>
          <a:lstStyle/>
          <a:p>
            <a:pPr defTabSz="1371600" eaLnBrk="1" fontAlgn="auto" hangingPunct="1">
              <a:spcBef>
                <a:spcPts val="0"/>
              </a:spcBef>
              <a:spcAft>
                <a:spcPts val="0"/>
              </a:spcAft>
              <a:defRPr/>
            </a:pPr>
            <a:endParaRPr lang="en-US" sz="2700">
              <a:solidFill>
                <a:prstClr val="black"/>
              </a:solidFill>
              <a:latin typeface="Calibri" panose="020F0502020204030204"/>
            </a:endParaRPr>
          </a:p>
        </p:txBody>
      </p:sp>
      <p:sp>
        <p:nvSpPr>
          <p:cNvPr id="6" name="Freeform: Shape 5">
            <a:extLst>
              <a:ext uri="{FF2B5EF4-FFF2-40B4-BE49-F238E27FC236}">
                <a16:creationId xmlns:a16="http://schemas.microsoft.com/office/drawing/2014/main" id="{AE45C851-48DC-44AD-3A94-F5087BA38C07}"/>
              </a:ext>
            </a:extLst>
          </p:cNvPr>
          <p:cNvSpPr/>
          <p:nvPr/>
        </p:nvSpPr>
        <p:spPr>
          <a:xfrm>
            <a:off x="15741650" y="0"/>
            <a:ext cx="1274763" cy="536575"/>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7" name="Date Placeholder 4">
            <a:extLst>
              <a:ext uri="{FF2B5EF4-FFF2-40B4-BE49-F238E27FC236}">
                <a16:creationId xmlns:a16="http://schemas.microsoft.com/office/drawing/2014/main" id="{D92C7A10-EC68-F996-4419-BDB8AD16D992}"/>
              </a:ext>
            </a:extLst>
          </p:cNvPr>
          <p:cNvSpPr>
            <a:spLocks noGrp="1"/>
          </p:cNvSpPr>
          <p:nvPr>
            <p:ph type="dt" sz="half" idx="10"/>
          </p:nvPr>
        </p:nvSpPr>
        <p:spPr/>
        <p:txBody>
          <a:bodyPr/>
          <a:lstStyle>
            <a:lvl1pPr>
              <a:defRPr/>
            </a:lvl1pPr>
          </a:lstStyle>
          <a:p>
            <a:pPr>
              <a:defRPr/>
            </a:pPr>
            <a:fld id="{0E2EE826-AF33-4349-B1DE-774A4BAC359F}" type="datetimeFigureOut">
              <a:rPr lang="en-US"/>
              <a:pPr>
                <a:defRPr/>
              </a:pPr>
              <a:t>10/28/2026</a:t>
            </a:fld>
            <a:endParaRPr lang="en-US"/>
          </a:p>
        </p:txBody>
      </p:sp>
      <p:sp>
        <p:nvSpPr>
          <p:cNvPr id="8" name="Footer Placeholder 5">
            <a:extLst>
              <a:ext uri="{FF2B5EF4-FFF2-40B4-BE49-F238E27FC236}">
                <a16:creationId xmlns:a16="http://schemas.microsoft.com/office/drawing/2014/main" id="{E82074DD-66A4-F8FA-7F32-25155D48BCDA}"/>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4725007B-651F-7101-2C4E-92A643ECC009}"/>
              </a:ext>
            </a:extLst>
          </p:cNvPr>
          <p:cNvSpPr>
            <a:spLocks noGrp="1"/>
          </p:cNvSpPr>
          <p:nvPr>
            <p:ph type="sldNum" sz="quarter" idx="12"/>
          </p:nvPr>
        </p:nvSpPr>
        <p:spPr/>
        <p:txBody>
          <a:bodyPr/>
          <a:lstStyle>
            <a:lvl1pPr>
              <a:defRPr/>
            </a:lvl1pPr>
          </a:lstStyle>
          <a:p>
            <a:pPr>
              <a:defRPr/>
            </a:pPr>
            <a:fld id="{E09E9285-5D47-441D-9075-8E772C9C8757}" type="slidenum">
              <a:rPr lang="en-US"/>
              <a:pPr>
                <a:defRPr/>
              </a:pPr>
              <a:t>‹#›</a:t>
            </a:fld>
            <a:endParaRPr lang="en-US"/>
          </a:p>
        </p:txBody>
      </p:sp>
    </p:spTree>
    <p:extLst>
      <p:ext uri="{BB962C8B-B14F-4D97-AF65-F5344CB8AC3E}">
        <p14:creationId xmlns:p14="http://schemas.microsoft.com/office/powerpoint/2010/main" val="16162375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196ED964-313C-29BC-7E4C-C9A93DC729F1}"/>
              </a:ext>
            </a:extLst>
          </p:cNvPr>
          <p:cNvSpPr/>
          <p:nvPr/>
        </p:nvSpPr>
        <p:spPr>
          <a:xfrm rot="16200000">
            <a:off x="-583406" y="7262019"/>
            <a:ext cx="2606675" cy="1439863"/>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anchor="ctr"/>
          <a:lstStyle/>
          <a:p>
            <a:pPr defTabSz="1371600" eaLnBrk="1" fontAlgn="auto" hangingPunct="1">
              <a:spcBef>
                <a:spcPts val="0"/>
              </a:spcBef>
              <a:spcAft>
                <a:spcPts val="0"/>
              </a:spcAft>
              <a:defRPr/>
            </a:pPr>
            <a:endParaRPr lang="en-US" sz="2700">
              <a:solidFill>
                <a:prstClr val="black"/>
              </a:solidFill>
              <a:latin typeface="Calibri" panose="020F0502020204030204"/>
            </a:endParaRPr>
          </a:p>
        </p:txBody>
      </p:sp>
      <p:sp>
        <p:nvSpPr>
          <p:cNvPr id="6" name="Freeform: Shape 5">
            <a:extLst>
              <a:ext uri="{FF2B5EF4-FFF2-40B4-BE49-F238E27FC236}">
                <a16:creationId xmlns:a16="http://schemas.microsoft.com/office/drawing/2014/main" id="{8F6EDE14-E525-2D47-7632-2FA62EAA3C25}"/>
              </a:ext>
            </a:extLst>
          </p:cNvPr>
          <p:cNvSpPr/>
          <p:nvPr/>
        </p:nvSpPr>
        <p:spPr>
          <a:xfrm>
            <a:off x="15741650" y="0"/>
            <a:ext cx="1274763" cy="536575"/>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p:cNvSpPr>
            <a:spLocks noGrp="1"/>
          </p:cNvSpPr>
          <p:nvPr>
            <p:ph type="pic" idx="1"/>
          </p:nvPr>
        </p:nvSpPr>
        <p:spPr>
          <a:xfrm>
            <a:off x="7774782" y="1481138"/>
            <a:ext cx="9258300" cy="7310438"/>
          </a:xfrm>
        </p:spPr>
        <p:txBody>
          <a:bodyPr rtlCol="0">
            <a:normAutofit/>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pPr lvl="0"/>
            <a:r>
              <a:rPr lang="en-US" noProof="0"/>
              <a:t>Click icon to add picture</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7" name="Date Placeholder 4">
            <a:extLst>
              <a:ext uri="{FF2B5EF4-FFF2-40B4-BE49-F238E27FC236}">
                <a16:creationId xmlns:a16="http://schemas.microsoft.com/office/drawing/2014/main" id="{4482F828-3046-ADFB-13DE-C08A7531B8F2}"/>
              </a:ext>
            </a:extLst>
          </p:cNvPr>
          <p:cNvSpPr>
            <a:spLocks noGrp="1"/>
          </p:cNvSpPr>
          <p:nvPr>
            <p:ph type="dt" sz="half" idx="10"/>
          </p:nvPr>
        </p:nvSpPr>
        <p:spPr/>
        <p:txBody>
          <a:bodyPr/>
          <a:lstStyle>
            <a:lvl1pPr>
              <a:defRPr/>
            </a:lvl1pPr>
          </a:lstStyle>
          <a:p>
            <a:pPr>
              <a:defRPr/>
            </a:pPr>
            <a:fld id="{2B08E8F5-A5FD-4084-BB2E-4EF0C4806A2A}" type="datetimeFigureOut">
              <a:rPr lang="en-US"/>
              <a:pPr>
                <a:defRPr/>
              </a:pPr>
              <a:t>10/28/2026</a:t>
            </a:fld>
            <a:endParaRPr lang="en-US"/>
          </a:p>
        </p:txBody>
      </p:sp>
      <p:sp>
        <p:nvSpPr>
          <p:cNvPr id="8" name="Footer Placeholder 5">
            <a:extLst>
              <a:ext uri="{FF2B5EF4-FFF2-40B4-BE49-F238E27FC236}">
                <a16:creationId xmlns:a16="http://schemas.microsoft.com/office/drawing/2014/main" id="{0BF8D934-63F5-DB8C-5FEF-AA8094EF59D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05949945-7DD1-9006-A3C7-DCFBF841AB22}"/>
              </a:ext>
            </a:extLst>
          </p:cNvPr>
          <p:cNvSpPr>
            <a:spLocks noGrp="1"/>
          </p:cNvSpPr>
          <p:nvPr>
            <p:ph type="sldNum" sz="quarter" idx="12"/>
          </p:nvPr>
        </p:nvSpPr>
        <p:spPr/>
        <p:txBody>
          <a:bodyPr/>
          <a:lstStyle>
            <a:lvl1pPr>
              <a:defRPr/>
            </a:lvl1pPr>
          </a:lstStyle>
          <a:p>
            <a:pPr>
              <a:defRPr/>
            </a:pPr>
            <a:fld id="{513B849C-D6FB-4D38-B514-99EF19BB7CF3}" type="slidenum">
              <a:rPr lang="en-US"/>
              <a:pPr>
                <a:defRPr/>
              </a:pPr>
              <a:t>‹#›</a:t>
            </a:fld>
            <a:endParaRPr lang="en-US"/>
          </a:p>
        </p:txBody>
      </p:sp>
    </p:spTree>
    <p:extLst>
      <p:ext uri="{BB962C8B-B14F-4D97-AF65-F5344CB8AC3E}">
        <p14:creationId xmlns:p14="http://schemas.microsoft.com/office/powerpoint/2010/main" val="15647667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EDB5C82-73F0-03D5-85C0-5A3B86991F24}"/>
              </a:ext>
            </a:extLst>
          </p:cNvPr>
          <p:cNvSpPr/>
          <p:nvPr/>
        </p:nvSpPr>
        <p:spPr>
          <a:xfrm rot="16200000">
            <a:off x="-583406" y="7262019"/>
            <a:ext cx="2606675" cy="1439863"/>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anchor="ctr"/>
          <a:lstStyle/>
          <a:p>
            <a:pPr defTabSz="1371600" eaLnBrk="1" fontAlgn="auto" hangingPunct="1">
              <a:spcBef>
                <a:spcPts val="0"/>
              </a:spcBef>
              <a:spcAft>
                <a:spcPts val="0"/>
              </a:spcAft>
              <a:defRPr/>
            </a:pPr>
            <a:endParaRPr lang="en-US" sz="2700">
              <a:solidFill>
                <a:prstClr val="black"/>
              </a:solidFill>
              <a:latin typeface="Calibri" panose="020F0502020204030204"/>
            </a:endParaRPr>
          </a:p>
        </p:txBody>
      </p:sp>
      <p:sp>
        <p:nvSpPr>
          <p:cNvPr id="5" name="Freeform: Shape 4">
            <a:extLst>
              <a:ext uri="{FF2B5EF4-FFF2-40B4-BE49-F238E27FC236}">
                <a16:creationId xmlns:a16="http://schemas.microsoft.com/office/drawing/2014/main" id="{43C129B4-94BC-3EB6-9A4D-87E3BA9BDA0A}"/>
              </a:ext>
            </a:extLst>
          </p:cNvPr>
          <p:cNvSpPr/>
          <p:nvPr/>
        </p:nvSpPr>
        <p:spPr>
          <a:xfrm>
            <a:off x="15741650" y="0"/>
            <a:ext cx="1274763" cy="536575"/>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DFBD088E-4003-9243-D7F7-6695BF357ECD}"/>
              </a:ext>
            </a:extLst>
          </p:cNvPr>
          <p:cNvSpPr>
            <a:spLocks noGrp="1"/>
          </p:cNvSpPr>
          <p:nvPr>
            <p:ph type="dt" sz="half" idx="10"/>
          </p:nvPr>
        </p:nvSpPr>
        <p:spPr/>
        <p:txBody>
          <a:bodyPr/>
          <a:lstStyle>
            <a:lvl1pPr>
              <a:defRPr/>
            </a:lvl1pPr>
          </a:lstStyle>
          <a:p>
            <a:pPr>
              <a:defRPr/>
            </a:pPr>
            <a:fld id="{0655034A-8356-47F8-ACD0-8C73CF364162}" type="datetimeFigureOut">
              <a:rPr lang="en-US"/>
              <a:pPr>
                <a:defRPr/>
              </a:pPr>
              <a:t>10/28/2026</a:t>
            </a:fld>
            <a:endParaRPr lang="en-US"/>
          </a:p>
        </p:txBody>
      </p:sp>
      <p:sp>
        <p:nvSpPr>
          <p:cNvPr id="7" name="Footer Placeholder 4">
            <a:extLst>
              <a:ext uri="{FF2B5EF4-FFF2-40B4-BE49-F238E27FC236}">
                <a16:creationId xmlns:a16="http://schemas.microsoft.com/office/drawing/2014/main" id="{DE6D90B4-6034-B77B-0C18-5D7C52736060}"/>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BBAED4B3-1BC2-5D69-8C45-D37E366BC31D}"/>
              </a:ext>
            </a:extLst>
          </p:cNvPr>
          <p:cNvSpPr>
            <a:spLocks noGrp="1"/>
          </p:cNvSpPr>
          <p:nvPr>
            <p:ph type="sldNum" sz="quarter" idx="12"/>
          </p:nvPr>
        </p:nvSpPr>
        <p:spPr/>
        <p:txBody>
          <a:bodyPr/>
          <a:lstStyle>
            <a:lvl1pPr>
              <a:defRPr/>
            </a:lvl1pPr>
          </a:lstStyle>
          <a:p>
            <a:pPr>
              <a:defRPr/>
            </a:pPr>
            <a:fld id="{503AB5B9-441E-4DA3-BB71-7BB07E2E9628}" type="slidenum">
              <a:rPr lang="en-US"/>
              <a:pPr>
                <a:defRPr/>
              </a:pPr>
              <a:t>‹#›</a:t>
            </a:fld>
            <a:endParaRPr lang="en-US"/>
          </a:p>
        </p:txBody>
      </p:sp>
    </p:spTree>
    <p:extLst>
      <p:ext uri="{BB962C8B-B14F-4D97-AF65-F5344CB8AC3E}">
        <p14:creationId xmlns:p14="http://schemas.microsoft.com/office/powerpoint/2010/main" val="31448918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C2BF7730-E123-336B-F37E-4BB5F178AAB8}"/>
              </a:ext>
            </a:extLst>
          </p:cNvPr>
          <p:cNvSpPr/>
          <p:nvPr/>
        </p:nvSpPr>
        <p:spPr>
          <a:xfrm rot="16200000">
            <a:off x="-583406" y="7262019"/>
            <a:ext cx="2606675" cy="1439863"/>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anchor="ctr"/>
          <a:lstStyle/>
          <a:p>
            <a:pPr defTabSz="1371600" eaLnBrk="1" fontAlgn="auto" hangingPunct="1">
              <a:spcBef>
                <a:spcPts val="0"/>
              </a:spcBef>
              <a:spcAft>
                <a:spcPts val="0"/>
              </a:spcAft>
              <a:defRPr/>
            </a:pPr>
            <a:endParaRPr lang="en-US" sz="2700">
              <a:solidFill>
                <a:prstClr val="black"/>
              </a:solidFill>
              <a:latin typeface="Calibri" panose="020F0502020204030204"/>
            </a:endParaRPr>
          </a:p>
        </p:txBody>
      </p:sp>
      <p:sp>
        <p:nvSpPr>
          <p:cNvPr id="5" name="Freeform: Shape 4">
            <a:extLst>
              <a:ext uri="{FF2B5EF4-FFF2-40B4-BE49-F238E27FC236}">
                <a16:creationId xmlns:a16="http://schemas.microsoft.com/office/drawing/2014/main" id="{D3DA0C39-1B8F-5FEF-9081-ECBB94EC0209}"/>
              </a:ext>
            </a:extLst>
          </p:cNvPr>
          <p:cNvSpPr/>
          <p:nvPr/>
        </p:nvSpPr>
        <p:spPr>
          <a:xfrm>
            <a:off x="15741650" y="0"/>
            <a:ext cx="1274763" cy="536575"/>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9C2310C4-48F5-7232-6701-EF5E521D9652}"/>
              </a:ext>
            </a:extLst>
          </p:cNvPr>
          <p:cNvSpPr>
            <a:spLocks noGrp="1"/>
          </p:cNvSpPr>
          <p:nvPr>
            <p:ph type="dt" sz="half" idx="10"/>
          </p:nvPr>
        </p:nvSpPr>
        <p:spPr/>
        <p:txBody>
          <a:bodyPr/>
          <a:lstStyle>
            <a:lvl1pPr>
              <a:defRPr/>
            </a:lvl1pPr>
          </a:lstStyle>
          <a:p>
            <a:pPr>
              <a:defRPr/>
            </a:pPr>
            <a:fld id="{96AF886D-093B-4A3A-A256-8EE875D0C996}" type="datetimeFigureOut">
              <a:rPr lang="en-US"/>
              <a:pPr>
                <a:defRPr/>
              </a:pPr>
              <a:t>10/28/2026</a:t>
            </a:fld>
            <a:endParaRPr lang="en-US"/>
          </a:p>
        </p:txBody>
      </p:sp>
      <p:sp>
        <p:nvSpPr>
          <p:cNvPr id="7" name="Footer Placeholder 4">
            <a:extLst>
              <a:ext uri="{FF2B5EF4-FFF2-40B4-BE49-F238E27FC236}">
                <a16:creationId xmlns:a16="http://schemas.microsoft.com/office/drawing/2014/main" id="{1459BACA-B5E6-32EA-EAEA-721C03F949F5}"/>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F29DF25D-BCF6-FDDA-CE64-336E8E8644E3}"/>
              </a:ext>
            </a:extLst>
          </p:cNvPr>
          <p:cNvSpPr>
            <a:spLocks noGrp="1"/>
          </p:cNvSpPr>
          <p:nvPr>
            <p:ph type="sldNum" sz="quarter" idx="12"/>
          </p:nvPr>
        </p:nvSpPr>
        <p:spPr/>
        <p:txBody>
          <a:bodyPr/>
          <a:lstStyle>
            <a:lvl1pPr>
              <a:defRPr/>
            </a:lvl1pPr>
          </a:lstStyle>
          <a:p>
            <a:pPr>
              <a:defRPr/>
            </a:pPr>
            <a:fld id="{391F0EDA-03FD-4400-9EED-494BA40BB1DE}" type="slidenum">
              <a:rPr lang="en-US"/>
              <a:pPr>
                <a:defRPr/>
              </a:pPr>
              <a:t>‹#›</a:t>
            </a:fld>
            <a:endParaRPr lang="en-US"/>
          </a:p>
        </p:txBody>
      </p:sp>
    </p:spTree>
    <p:extLst>
      <p:ext uri="{BB962C8B-B14F-4D97-AF65-F5344CB8AC3E}">
        <p14:creationId xmlns:p14="http://schemas.microsoft.com/office/powerpoint/2010/main" val="35597619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257300" y="2738437"/>
            <a:ext cx="15773400" cy="5789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10/28/2026</a:t>
            </a:fld>
            <a:endParaRPr lang="en-US" dirty="0"/>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5741650" y="3"/>
            <a:ext cx="1273992" cy="536502"/>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85305" y="8576858"/>
            <a:ext cx="2657414" cy="1710143"/>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5853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D55DE6A-3B34-56EC-A6BE-83DEAF078034}"/>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6741ACE2-2554-579C-06F7-FA92322A15AF}"/>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C6D8B850-9E45-FD0D-02B0-D487EC152592}"/>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233854C3-461B-4CE8-8CE2-8FEF41A3F97F}" type="datetimeFigureOut">
              <a:rPr lang="en-US"/>
              <a:pPr>
                <a:defRPr/>
              </a:pPr>
              <a:t>10/28/2026</a:t>
            </a:fld>
            <a:endParaRPr lang="en-US"/>
          </a:p>
        </p:txBody>
      </p:sp>
      <p:sp>
        <p:nvSpPr>
          <p:cNvPr id="5" name="Footer Placeholder 4">
            <a:extLst>
              <a:ext uri="{FF2B5EF4-FFF2-40B4-BE49-F238E27FC236}">
                <a16:creationId xmlns:a16="http://schemas.microsoft.com/office/drawing/2014/main" id="{34E029CC-8791-2DC1-5710-2B7BA3673FFE}"/>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78D045E8-2489-045A-F41F-314C2268E238}"/>
              </a:ext>
            </a:extLst>
          </p:cNvPr>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DD0AA426-BE6A-4C7D-87BF-9BEFF7A6C5D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FB985283-B131-E4EC-B1CE-3C54A2575C65}"/>
              </a:ext>
            </a:extLst>
          </p:cNvPr>
          <p:cNvSpPr>
            <a:spLocks noGrp="1" noChangeArrowheads="1"/>
          </p:cNvSpPr>
          <p:nvPr>
            <p:ph type="title"/>
          </p:nvPr>
        </p:nvSpPr>
        <p:spPr bwMode="auto">
          <a:xfrm>
            <a:off x="1257300" y="547688"/>
            <a:ext cx="15773400"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E699811E-BDDC-BC84-7D66-646692AE8223}"/>
              </a:ext>
            </a:extLst>
          </p:cNvPr>
          <p:cNvSpPr>
            <a:spLocks noGrp="1" noChangeArrowheads="1"/>
          </p:cNvSpPr>
          <p:nvPr>
            <p:ph type="body" idx="1"/>
          </p:nvPr>
        </p:nvSpPr>
        <p:spPr bwMode="auto">
          <a:xfrm>
            <a:off x="1257300" y="2738438"/>
            <a:ext cx="15773400" cy="652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A2EBC56-B1D6-16E2-8F6B-EABF8BC57CA9}"/>
              </a:ext>
            </a:extLst>
          </p:cNvPr>
          <p:cNvSpPr>
            <a:spLocks noGrp="1"/>
          </p:cNvSpPr>
          <p:nvPr>
            <p:ph type="dt" sz="half" idx="2"/>
          </p:nvPr>
        </p:nvSpPr>
        <p:spPr>
          <a:xfrm>
            <a:off x="1257300" y="9534525"/>
            <a:ext cx="4114800" cy="547688"/>
          </a:xfrm>
          <a:prstGeom prst="rect">
            <a:avLst/>
          </a:prstGeom>
        </p:spPr>
        <p:txBody>
          <a:bodyPr vert="horz" lIns="91440" tIns="45720" rIns="91440" bIns="45720" rtlCol="0" anchor="ctr"/>
          <a:lstStyle>
            <a:lvl1pPr algn="l">
              <a:defRPr sz="1800" cap="none" spc="0" baseline="0">
                <a:solidFill>
                  <a:schemeClr val="tx1">
                    <a:tint val="75000"/>
                  </a:schemeClr>
                </a:solidFill>
                <a:latin typeface="+mn-lt"/>
              </a:defRPr>
            </a:lvl1pPr>
          </a:lstStyle>
          <a:p>
            <a:pPr>
              <a:defRPr/>
            </a:pPr>
            <a:fld id="{F67038D3-77D7-435C-A982-D8ED4EAA38CA}" type="datetimeFigureOut">
              <a:rPr lang="en-US"/>
              <a:pPr>
                <a:defRPr/>
              </a:pPr>
              <a:t>10/28/2026</a:t>
            </a:fld>
            <a:endParaRPr lang="en-US"/>
          </a:p>
        </p:txBody>
      </p:sp>
      <p:sp>
        <p:nvSpPr>
          <p:cNvPr id="5" name="Footer Placeholder 4">
            <a:extLst>
              <a:ext uri="{FF2B5EF4-FFF2-40B4-BE49-F238E27FC236}">
                <a16:creationId xmlns:a16="http://schemas.microsoft.com/office/drawing/2014/main" id="{1F1BE290-5E02-3A00-38AF-DE0F1FC52004}"/>
              </a:ext>
            </a:extLst>
          </p:cNvPr>
          <p:cNvSpPr>
            <a:spLocks noGrp="1"/>
          </p:cNvSpPr>
          <p:nvPr>
            <p:ph type="ftr" sz="quarter" idx="3"/>
          </p:nvPr>
        </p:nvSpPr>
        <p:spPr>
          <a:xfrm>
            <a:off x="6057900" y="9534525"/>
            <a:ext cx="6172200" cy="547688"/>
          </a:xfrm>
          <a:prstGeom prst="rect">
            <a:avLst/>
          </a:prstGeom>
        </p:spPr>
        <p:txBody>
          <a:bodyPr vert="horz" lIns="91440" tIns="45720" rIns="91440" bIns="45720" rtlCol="0" anchor="ctr"/>
          <a:lstStyle>
            <a:lvl1pPr algn="ctr">
              <a:defRPr sz="1800" cap="none" spc="0" baseline="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0693CBBE-C1D7-0078-33A6-9EFD8C4DBA9E}"/>
              </a:ext>
            </a:extLst>
          </p:cNvPr>
          <p:cNvSpPr>
            <a:spLocks noGrp="1"/>
          </p:cNvSpPr>
          <p:nvPr>
            <p:ph type="sldNum" sz="quarter" idx="4"/>
          </p:nvPr>
        </p:nvSpPr>
        <p:spPr>
          <a:xfrm>
            <a:off x="12915900" y="9534525"/>
            <a:ext cx="4114800" cy="547688"/>
          </a:xfrm>
          <a:prstGeom prst="rect">
            <a:avLst/>
          </a:prstGeom>
        </p:spPr>
        <p:txBody>
          <a:bodyPr vert="horz" lIns="91440" tIns="45720" rIns="91440" bIns="45720" rtlCol="0" anchor="ctr"/>
          <a:lstStyle>
            <a:lvl1pPr algn="r">
              <a:defRPr sz="1800" cap="none" spc="0" baseline="0">
                <a:solidFill>
                  <a:schemeClr val="tx1">
                    <a:tint val="75000"/>
                  </a:schemeClr>
                </a:solidFill>
                <a:latin typeface="+mn-lt"/>
              </a:defRPr>
            </a:lvl1pPr>
          </a:lstStyle>
          <a:p>
            <a:pPr>
              <a:defRPr/>
            </a:pPr>
            <a:fld id="{E397BC05-CE9E-490E-86F4-C40D1373580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1371600" rtl="0" eaLnBrk="0" fontAlgn="base" hangingPunct="0">
        <a:lnSpc>
          <a:spcPct val="90000"/>
        </a:lnSpc>
        <a:spcBef>
          <a:spcPct val="0"/>
        </a:spcBef>
        <a:spcAft>
          <a:spcPct val="0"/>
        </a:spcAft>
        <a:defRPr sz="6600" kern="1200">
          <a:solidFill>
            <a:schemeClr val="tx1"/>
          </a:solidFill>
          <a:latin typeface="+mj-lt"/>
          <a:ea typeface="+mj-ea"/>
          <a:cs typeface="+mj-cs"/>
        </a:defRPr>
      </a:lvl1pPr>
      <a:lvl2pPr algn="l" defTabSz="1371600" rtl="0" eaLnBrk="0" fontAlgn="base" hangingPunct="0">
        <a:lnSpc>
          <a:spcPct val="90000"/>
        </a:lnSpc>
        <a:spcBef>
          <a:spcPct val="0"/>
        </a:spcBef>
        <a:spcAft>
          <a:spcPct val="0"/>
        </a:spcAft>
        <a:defRPr sz="6600">
          <a:solidFill>
            <a:schemeClr val="tx1"/>
          </a:solidFill>
          <a:latin typeface="Tw Cen MT" panose="020B0602020104020603" pitchFamily="34" charset="0"/>
        </a:defRPr>
      </a:lvl2pPr>
      <a:lvl3pPr algn="l" defTabSz="1371600" rtl="0" eaLnBrk="0" fontAlgn="base" hangingPunct="0">
        <a:lnSpc>
          <a:spcPct val="90000"/>
        </a:lnSpc>
        <a:spcBef>
          <a:spcPct val="0"/>
        </a:spcBef>
        <a:spcAft>
          <a:spcPct val="0"/>
        </a:spcAft>
        <a:defRPr sz="6600">
          <a:solidFill>
            <a:schemeClr val="tx1"/>
          </a:solidFill>
          <a:latin typeface="Tw Cen MT" panose="020B0602020104020603" pitchFamily="34" charset="0"/>
        </a:defRPr>
      </a:lvl3pPr>
      <a:lvl4pPr algn="l" defTabSz="1371600" rtl="0" eaLnBrk="0" fontAlgn="base" hangingPunct="0">
        <a:lnSpc>
          <a:spcPct val="90000"/>
        </a:lnSpc>
        <a:spcBef>
          <a:spcPct val="0"/>
        </a:spcBef>
        <a:spcAft>
          <a:spcPct val="0"/>
        </a:spcAft>
        <a:defRPr sz="6600">
          <a:solidFill>
            <a:schemeClr val="tx1"/>
          </a:solidFill>
          <a:latin typeface="Tw Cen MT" panose="020B0602020104020603" pitchFamily="34" charset="0"/>
        </a:defRPr>
      </a:lvl4pPr>
      <a:lvl5pPr algn="l" defTabSz="1371600" rtl="0" eaLnBrk="0" fontAlgn="base" hangingPunct="0">
        <a:lnSpc>
          <a:spcPct val="90000"/>
        </a:lnSpc>
        <a:spcBef>
          <a:spcPct val="0"/>
        </a:spcBef>
        <a:spcAft>
          <a:spcPct val="0"/>
        </a:spcAft>
        <a:defRPr sz="6600">
          <a:solidFill>
            <a:schemeClr val="tx1"/>
          </a:solidFill>
          <a:latin typeface="Tw Cen MT" panose="020B0602020104020603" pitchFamily="34" charset="0"/>
        </a:defRPr>
      </a:lvl5pPr>
      <a:lvl6pPr marL="457200" algn="l" defTabSz="1371600" rtl="0" fontAlgn="base">
        <a:lnSpc>
          <a:spcPct val="90000"/>
        </a:lnSpc>
        <a:spcBef>
          <a:spcPct val="0"/>
        </a:spcBef>
        <a:spcAft>
          <a:spcPct val="0"/>
        </a:spcAft>
        <a:defRPr sz="6600">
          <a:solidFill>
            <a:schemeClr val="tx1"/>
          </a:solidFill>
          <a:latin typeface="Tw Cen MT" panose="020B0602020104020603" pitchFamily="34" charset="0"/>
        </a:defRPr>
      </a:lvl6pPr>
      <a:lvl7pPr marL="914400" algn="l" defTabSz="1371600" rtl="0" fontAlgn="base">
        <a:lnSpc>
          <a:spcPct val="90000"/>
        </a:lnSpc>
        <a:spcBef>
          <a:spcPct val="0"/>
        </a:spcBef>
        <a:spcAft>
          <a:spcPct val="0"/>
        </a:spcAft>
        <a:defRPr sz="6600">
          <a:solidFill>
            <a:schemeClr val="tx1"/>
          </a:solidFill>
          <a:latin typeface="Tw Cen MT" panose="020B0602020104020603" pitchFamily="34" charset="0"/>
        </a:defRPr>
      </a:lvl7pPr>
      <a:lvl8pPr marL="1371600" algn="l" defTabSz="1371600" rtl="0" fontAlgn="base">
        <a:lnSpc>
          <a:spcPct val="90000"/>
        </a:lnSpc>
        <a:spcBef>
          <a:spcPct val="0"/>
        </a:spcBef>
        <a:spcAft>
          <a:spcPct val="0"/>
        </a:spcAft>
        <a:defRPr sz="6600">
          <a:solidFill>
            <a:schemeClr val="tx1"/>
          </a:solidFill>
          <a:latin typeface="Tw Cen MT" panose="020B0602020104020603" pitchFamily="34" charset="0"/>
        </a:defRPr>
      </a:lvl8pPr>
      <a:lvl9pPr marL="1828800" algn="l" defTabSz="1371600" rtl="0" fontAlgn="base">
        <a:lnSpc>
          <a:spcPct val="90000"/>
        </a:lnSpc>
        <a:spcBef>
          <a:spcPct val="0"/>
        </a:spcBef>
        <a:spcAft>
          <a:spcPct val="0"/>
        </a:spcAft>
        <a:defRPr sz="6600">
          <a:solidFill>
            <a:schemeClr val="tx1"/>
          </a:solidFill>
          <a:latin typeface="Tw Cen MT" panose="020B0602020104020603" pitchFamily="34" charset="0"/>
        </a:defRPr>
      </a:lvl9pPr>
    </p:titleStyle>
    <p:bodyStyle>
      <a:lvl1pPr marL="342900" indent="-342900" algn="l" defTabSz="1371600" rtl="0" eaLnBrk="0" fontAlgn="base" hangingPunct="0">
        <a:lnSpc>
          <a:spcPct val="90000"/>
        </a:lnSpc>
        <a:spcBef>
          <a:spcPts val="1500"/>
        </a:spcBef>
        <a:spcAft>
          <a:spcPct val="0"/>
        </a:spcAft>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0" fontAlgn="base" hangingPunct="0">
        <a:lnSpc>
          <a:spcPct val="90000"/>
        </a:lnSpc>
        <a:spcBef>
          <a:spcPts val="750"/>
        </a:spcBef>
        <a:spcAft>
          <a:spcPct val="0"/>
        </a:spcAft>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0" fontAlgn="base" hangingPunct="0">
        <a:lnSpc>
          <a:spcPct val="90000"/>
        </a:lnSpc>
        <a:spcBef>
          <a:spcPts val="750"/>
        </a:spcBef>
        <a:spcAft>
          <a:spcPct val="0"/>
        </a:spcAft>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0" fontAlgn="base" hangingPunct="0">
        <a:lnSpc>
          <a:spcPct val="90000"/>
        </a:lnSpc>
        <a:spcBef>
          <a:spcPts val="750"/>
        </a:spcBef>
        <a:spcAft>
          <a:spcPct val="0"/>
        </a:spcAft>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0" fontAlgn="base" hangingPunct="0">
        <a:lnSpc>
          <a:spcPct val="90000"/>
        </a:lnSpc>
        <a:spcBef>
          <a:spcPts val="750"/>
        </a:spcBef>
        <a:spcAft>
          <a:spcPct val="0"/>
        </a:spcAft>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cap="none" spc="0" baseline="0">
                <a:solidFill>
                  <a:schemeClr val="tx1">
                    <a:tint val="75000"/>
                  </a:schemeClr>
                </a:solidFill>
                <a:latin typeface="+mn-lt"/>
              </a:defRPr>
            </a:lvl1pPr>
          </a:lstStyle>
          <a:p>
            <a:fld id="{82EDB8D0-98ED-4B86-9D5F-E61ADC70144D}" type="datetimeFigureOut">
              <a:rPr lang="en-US" smtClean="0"/>
              <a:pPr/>
              <a:t>10/28/2026</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917799744"/>
      </p:ext>
    </p:extLst>
  </p:cSld>
  <p:clrMap bg1="lt1" tx1="dk1" bg2="lt2" tx2="dk2" accent1="accent1" accent2="accent2" accent3="accent3" accent4="accent4" accent5="accent5" accent6="accent6" hlink="hlink" folHlink="folHlink"/>
  <p:sldLayoutIdLst>
    <p:sldLayoutId id="2147483805" r:id="rId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s://www.beazley.ox.ac.uk/carc/resources/Introduction-to-Greek-Pottery/Keypieces/Protoattic/Eleusis" TargetMode="Externa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hyperlink" Target="https://starregistration.net/constellations/pegasus-constellation.html" TargetMode="External"/><Relationship Id="rId5" Type="http://schemas.openxmlformats.org/officeDocument/2006/relationships/hyperlink" Target="https://www.theoi.com/Gallery/M14.1.html" TargetMode="Externa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3.xml"/><Relationship Id="rId5" Type="http://schemas.openxmlformats.org/officeDocument/2006/relationships/image" Target="../media/image22.jpe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orbis.stanford.edu"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9.png"/><Relationship Id="rId7" Type="http://schemas.openxmlformats.org/officeDocument/2006/relationships/diagramColors" Target="../diagrams/colors1.xml"/><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https://www.panoply.org.uk/" TargetMode="External"/><Relationship Id="rId2" Type="http://schemas.openxmlformats.org/officeDocument/2006/relationships/slideLayout" Target="../slideLayouts/slideLayout7.xml"/><Relationship Id="rId1" Type="http://schemas.openxmlformats.org/officeDocument/2006/relationships/video" Target="https://www.youtube.com/embed/yaDP0-hHpEU?feature=oembed" TargetMode="External"/><Relationship Id="rId4" Type="http://schemas.openxmlformats.org/officeDocument/2006/relationships/image" Target="../media/image64.jpeg"/></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4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jpeg"/></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5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5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1.png"/><Relationship Id="rId4" Type="http://schemas.openxmlformats.org/officeDocument/2006/relationships/image" Target="../media/image8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5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6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90.png"/></Relationships>
</file>

<file path=ppt/slides/_rels/slide6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97.svg"/><Relationship Id="rId4" Type="http://schemas.openxmlformats.org/officeDocument/2006/relationships/image" Target="../media/image96.png"/></Relationships>
</file>

<file path=ppt/slides/_rels/slide7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0.xml"/><Relationship Id="rId1" Type="http://schemas.openxmlformats.org/officeDocument/2006/relationships/slideLayout" Target="../slideLayouts/slideLayout23.xml"/><Relationship Id="rId4" Type="http://schemas.openxmlformats.org/officeDocument/2006/relationships/image" Target="../media/image95.gif"/></Relationships>
</file>

<file path=ppt/slides/_rels/slide7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image" Target="../media/image100.svg"/></Relationships>
</file>

<file path=ppt/slides/_rels/slide7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23.xml"/><Relationship Id="rId1" Type="http://schemas.openxmlformats.org/officeDocument/2006/relationships/slideLayout" Target="../slideLayouts/slideLayout23.xml"/><Relationship Id="rId5" Type="http://schemas.openxmlformats.org/officeDocument/2006/relationships/image" Target="../media/image104.jpeg"/><Relationship Id="rId4" Type="http://schemas.openxmlformats.org/officeDocument/2006/relationships/image" Target="../media/image103.svg"/></Relationships>
</file>

<file path=ppt/slides/_rels/slide77.xml.rels><?xml version="1.0" encoding="UTF-8" standalone="yes"?>
<Relationships xmlns="http://schemas.openxmlformats.org/package/2006/relationships"><Relationship Id="rId3" Type="http://schemas.openxmlformats.org/officeDocument/2006/relationships/image" Target="../media/image103.svg"/><Relationship Id="rId2" Type="http://schemas.openxmlformats.org/officeDocument/2006/relationships/notesSlide" Target="../notesSlides/notesSlide24.xml"/><Relationship Id="rId1" Type="http://schemas.openxmlformats.org/officeDocument/2006/relationships/slideLayout" Target="../slideLayouts/slideLayout23.xml"/><Relationship Id="rId4" Type="http://schemas.openxmlformats.org/officeDocument/2006/relationships/image" Target="../media/image105.jpeg"/></Relationships>
</file>

<file path=ppt/slides/_rels/slide7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5.xml"/><Relationship Id="rId1" Type="http://schemas.openxmlformats.org/officeDocument/2006/relationships/slideLayout" Target="../slideLayouts/slideLayout23.xml"/><Relationship Id="rId4" Type="http://schemas.openxmlformats.org/officeDocument/2006/relationships/image" Target="../media/image107.svg"/></Relationships>
</file>

<file path=ppt/slides/_rels/slide79.xml.rels><?xml version="1.0" encoding="UTF-8" standalone="yes"?>
<Relationships xmlns="http://schemas.openxmlformats.org/package/2006/relationships"><Relationship Id="rId3" Type="http://schemas.openxmlformats.org/officeDocument/2006/relationships/image" Target="../media/image108.svg"/><Relationship Id="rId2" Type="http://schemas.openxmlformats.org/officeDocument/2006/relationships/notesSlide" Target="../notesSlides/notesSlide26.xml"/><Relationship Id="rId1" Type="http://schemas.openxmlformats.org/officeDocument/2006/relationships/slideLayout" Target="../slideLayouts/slideLayout23.xml"/><Relationship Id="rId4" Type="http://schemas.openxmlformats.org/officeDocument/2006/relationships/image" Target="../media/image109.jpeg"/></Relationships>
</file>

<file path=ppt/slides/_rels/slide8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8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8.xml"/><Relationship Id="rId1" Type="http://schemas.openxmlformats.org/officeDocument/2006/relationships/slideLayout" Target="../slideLayouts/slideLayout23.xml"/><Relationship Id="rId4" Type="http://schemas.openxmlformats.org/officeDocument/2006/relationships/image" Target="../media/image112.svg"/></Relationships>
</file>

<file path=ppt/slides/_rels/slide82.xml.rels><?xml version="1.0" encoding="UTF-8" standalone="yes"?>
<Relationships xmlns="http://schemas.openxmlformats.org/package/2006/relationships"><Relationship Id="rId3" Type="http://schemas.openxmlformats.org/officeDocument/2006/relationships/image" Target="../media/image114.svg"/><Relationship Id="rId2" Type="http://schemas.openxmlformats.org/officeDocument/2006/relationships/image" Target="../media/image113.png"/><Relationship Id="rId1" Type="http://schemas.openxmlformats.org/officeDocument/2006/relationships/slideLayout" Target="../slideLayouts/slideLayout23.xml"/></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17.svg"/></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5.xml.rels><?xml version="1.0" encoding="UTF-8" standalone="yes"?>
<Relationships xmlns="http://schemas.openxmlformats.org/package/2006/relationships"><Relationship Id="rId3" Type="http://schemas.openxmlformats.org/officeDocument/2006/relationships/image" Target="../media/image118.sv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20.png"/><Relationship Id="rId4" Type="http://schemas.openxmlformats.org/officeDocument/2006/relationships/image" Target="../media/image119.png"/></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ideo" Target="https://www.youtube.com/embed/UpLcnAIpVRA?feature=oembed" TargetMode="External"/><Relationship Id="rId4" Type="http://schemas.openxmlformats.org/officeDocument/2006/relationships/image" Target="../media/image121.jpeg"/></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33.xml"/><Relationship Id="rId1" Type="http://schemas.openxmlformats.org/officeDocument/2006/relationships/slideLayout" Target="../slideLayouts/slideLayout23.xml"/><Relationship Id="rId4" Type="http://schemas.openxmlformats.org/officeDocument/2006/relationships/image" Target="../media/image123.png"/></Relationships>
</file>

<file path=ppt/slides/_rels/slide10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34.xml"/><Relationship Id="rId1" Type="http://schemas.openxmlformats.org/officeDocument/2006/relationships/slideLayout" Target="../slideLayouts/slideLayout23.xml"/><Relationship Id="rId4" Type="http://schemas.openxmlformats.org/officeDocument/2006/relationships/image" Target="../media/image125.jpeg"/></Relationships>
</file>

<file path=ppt/slides/_rels/slide101.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3.xml.rels><?xml version="1.0" encoding="UTF-8" standalone="yes"?>
<Relationships xmlns="http://schemas.openxmlformats.org/package/2006/relationships"><Relationship Id="rId3" Type="http://schemas.openxmlformats.org/officeDocument/2006/relationships/hyperlink" Target="https://mcl.as.uky.edu/cla-glossary-rhetorical-terms#1"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hyperlink" Target="https://www.oxfordreference.com/display/10.1093/acref/9780195125955.001.0001/acref-9780195125955" TargetMode="External"/></Relationships>
</file>

<file path=ppt/slides/_rels/slide104.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BA90B9D3-3A97-1B5B-911F-10E4FD5DDEE3}"/>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15363" name="Group 3">
            <a:extLst>
              <a:ext uri="{FF2B5EF4-FFF2-40B4-BE49-F238E27FC236}">
                <a16:creationId xmlns:a16="http://schemas.microsoft.com/office/drawing/2014/main" id="{63C68274-52CE-9112-AD0D-B96DD381A9D3}"/>
              </a:ext>
            </a:extLst>
          </p:cNvPr>
          <p:cNvGrpSpPr>
            <a:grpSpLocks/>
          </p:cNvGrpSpPr>
          <p:nvPr/>
        </p:nvGrpSpPr>
        <p:grpSpPr bwMode="auto">
          <a:xfrm>
            <a:off x="13031788" y="0"/>
            <a:ext cx="5256212" cy="10287000"/>
            <a:chOff x="0" y="0"/>
            <a:chExt cx="1384190" cy="3472227"/>
          </a:xfrm>
        </p:grpSpPr>
        <p:sp>
          <p:nvSpPr>
            <p:cNvPr id="15377" name="Freeform 4">
              <a:extLst>
                <a:ext uri="{FF2B5EF4-FFF2-40B4-BE49-F238E27FC236}">
                  <a16:creationId xmlns:a16="http://schemas.microsoft.com/office/drawing/2014/main" id="{0E3B65E9-7DEB-89E6-4167-8B975466F626}"/>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5378" name="TextBox 5">
              <a:extLst>
                <a:ext uri="{FF2B5EF4-FFF2-40B4-BE49-F238E27FC236}">
                  <a16:creationId xmlns:a16="http://schemas.microsoft.com/office/drawing/2014/main" id="{FC917962-E9E1-D692-38FE-3665B4E9F794}"/>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8CF6CA78-5207-04E4-1E20-BE6F1DC1F7C8}"/>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15365" name="Group 7">
            <a:extLst>
              <a:ext uri="{FF2B5EF4-FFF2-40B4-BE49-F238E27FC236}">
                <a16:creationId xmlns:a16="http://schemas.microsoft.com/office/drawing/2014/main" id="{02AF694D-C457-8FAE-8589-E4CC6F64C4A6}"/>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22EC0FEB-1234-99AC-4869-367A7A033393}"/>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15366" name="Group 9">
            <a:extLst>
              <a:ext uri="{FF2B5EF4-FFF2-40B4-BE49-F238E27FC236}">
                <a16:creationId xmlns:a16="http://schemas.microsoft.com/office/drawing/2014/main" id="{01B2BD7F-CBB0-70E0-4B9E-63E6C7FB5514}"/>
              </a:ext>
            </a:extLst>
          </p:cNvPr>
          <p:cNvGrpSpPr>
            <a:grpSpLocks/>
          </p:cNvGrpSpPr>
          <p:nvPr/>
        </p:nvGrpSpPr>
        <p:grpSpPr bwMode="auto">
          <a:xfrm>
            <a:off x="1057275" y="3489325"/>
            <a:ext cx="79375" cy="3562350"/>
            <a:chOff x="0" y="0"/>
            <a:chExt cx="20803" cy="938233"/>
          </a:xfrm>
        </p:grpSpPr>
        <p:sp>
          <p:nvSpPr>
            <p:cNvPr id="15372" name="Freeform 10">
              <a:extLst>
                <a:ext uri="{FF2B5EF4-FFF2-40B4-BE49-F238E27FC236}">
                  <a16:creationId xmlns:a16="http://schemas.microsoft.com/office/drawing/2014/main" id="{7BABADBD-1B04-1307-6E30-D5262B73E4E4}"/>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15373" name="TextBox 11">
              <a:extLst>
                <a:ext uri="{FF2B5EF4-FFF2-40B4-BE49-F238E27FC236}">
                  <a16:creationId xmlns:a16="http://schemas.microsoft.com/office/drawing/2014/main" id="{AD734AB3-ED3D-5DC0-A19A-76A6F11C1A55}"/>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667E4C2D-8DC5-3745-0F30-18A295622233}"/>
              </a:ext>
            </a:extLst>
          </p:cNvPr>
          <p:cNvSpPr txBox="1"/>
          <p:nvPr/>
        </p:nvSpPr>
        <p:spPr>
          <a:xfrm>
            <a:off x="1387475" y="3298825"/>
            <a:ext cx="8718550" cy="1527175"/>
          </a:xfrm>
          <a:prstGeom prst="rect">
            <a:avLst/>
          </a:prstGeom>
        </p:spPr>
        <p:txBody>
          <a:bodyPr lIns="0" tIns="0" rIns="0" bIns="0">
            <a:spAutoFit/>
          </a:bodyPr>
          <a:lstStyle/>
          <a:p>
            <a:pPr eaLnBrk="1" fontAlgn="auto" hangingPunct="1">
              <a:lnSpc>
                <a:spcPts val="13310"/>
              </a:lnSpc>
              <a:spcBef>
                <a:spcPts val="0"/>
              </a:spcBef>
              <a:spcAft>
                <a:spcPts val="0"/>
              </a:spcAft>
              <a:defRPr/>
            </a:pPr>
            <a:r>
              <a:rPr lang="en-US" sz="7500" b="1" spc="-190" dirty="0">
                <a:solidFill>
                  <a:srgbClr val="191919"/>
                </a:solidFill>
                <a:latin typeface="Open Sans Bold"/>
                <a:ea typeface="Open Sans Bold"/>
                <a:cs typeface="Open Sans Bold"/>
                <a:sym typeface="Open Sans Bold"/>
              </a:rPr>
              <a:t>Exploring Classics</a:t>
            </a:r>
          </a:p>
        </p:txBody>
      </p:sp>
      <p:sp>
        <p:nvSpPr>
          <p:cNvPr id="14" name="TextBox 14">
            <a:extLst>
              <a:ext uri="{FF2B5EF4-FFF2-40B4-BE49-F238E27FC236}">
                <a16:creationId xmlns:a16="http://schemas.microsoft.com/office/drawing/2014/main" id="{BDD90714-7649-2ECF-7B35-38E713586D42}"/>
              </a:ext>
            </a:extLst>
          </p:cNvPr>
          <p:cNvSpPr txBox="1"/>
          <p:nvPr/>
        </p:nvSpPr>
        <p:spPr>
          <a:xfrm>
            <a:off x="1474788" y="5065713"/>
            <a:ext cx="8293100" cy="2032000"/>
          </a:xfrm>
          <a:prstGeom prst="rect">
            <a:avLst/>
          </a:prstGeom>
        </p:spPr>
        <p:txBody>
          <a:bodyPr lIns="0" tIns="0" rIns="0" bIns="0">
            <a:spAutoFit/>
          </a:bodyPr>
          <a:lstStyle/>
          <a:p>
            <a:pPr eaLnBrk="1" fontAlgn="auto" hangingPunct="1">
              <a:lnSpc>
                <a:spcPts val="8187"/>
              </a:lnSpc>
              <a:spcBef>
                <a:spcPts val="0"/>
              </a:spcBef>
              <a:spcAft>
                <a:spcPts val="0"/>
              </a:spcAft>
              <a:defRPr/>
            </a:pPr>
            <a:r>
              <a:rPr lang="en-US" sz="5848" b="1" spc="-116" dirty="0">
                <a:solidFill>
                  <a:srgbClr val="191919"/>
                </a:solidFill>
                <a:latin typeface="Open Sans Ultra-Bold"/>
                <a:ea typeface="Open Sans Ultra-Bold"/>
                <a:cs typeface="Open Sans Ultra-Bold"/>
                <a:sym typeface="Open Sans Ultra-Bold"/>
              </a:rPr>
              <a:t>Transition Year </a:t>
            </a:r>
          </a:p>
          <a:p>
            <a:pPr eaLnBrk="1" fontAlgn="auto" hangingPunct="1">
              <a:lnSpc>
                <a:spcPts val="8187"/>
              </a:lnSpc>
              <a:spcBef>
                <a:spcPts val="0"/>
              </a:spcBef>
              <a:spcAft>
                <a:spcPts val="0"/>
              </a:spcAft>
              <a:defRPr/>
            </a:pPr>
            <a:r>
              <a:rPr lang="en-US" sz="5848" b="1" spc="-116" dirty="0">
                <a:solidFill>
                  <a:srgbClr val="191919"/>
                </a:solidFill>
                <a:latin typeface="Open Sans Ultra-Bold"/>
                <a:ea typeface="Open Sans Ultra-Bold"/>
                <a:cs typeface="Open Sans Ultra-Bold"/>
                <a:sym typeface="Open Sans Ultra-Bold"/>
              </a:rPr>
              <a:t>Micro-Module</a:t>
            </a:r>
          </a:p>
        </p:txBody>
      </p:sp>
      <p:sp>
        <p:nvSpPr>
          <p:cNvPr id="15" name="TextBox 15">
            <a:extLst>
              <a:ext uri="{FF2B5EF4-FFF2-40B4-BE49-F238E27FC236}">
                <a16:creationId xmlns:a16="http://schemas.microsoft.com/office/drawing/2014/main" id="{D99AEEAA-E988-FAD9-7FE6-BA21F386F31F}"/>
              </a:ext>
            </a:extLst>
          </p:cNvPr>
          <p:cNvSpPr txBox="1"/>
          <p:nvPr/>
        </p:nvSpPr>
        <p:spPr>
          <a:xfrm>
            <a:off x="2336800" y="1276350"/>
            <a:ext cx="4521200" cy="769938"/>
          </a:xfrm>
          <a:prstGeom prst="rect">
            <a:avLst/>
          </a:prstGeom>
        </p:spPr>
        <p:txBody>
          <a:bodyPr lIns="0" tIns="0" rIns="0" bIns="0">
            <a:spAutoFit/>
          </a:bodyPr>
          <a:lstStyle/>
          <a:p>
            <a:pPr eaLnBrk="1" fontAlgn="auto" hangingPunct="1">
              <a:spcBef>
                <a:spcPts val="0"/>
              </a:spcBef>
              <a:spcAft>
                <a:spcPts val="0"/>
              </a:spcAft>
              <a:defRPr/>
            </a:pPr>
            <a:r>
              <a:rPr lang="en-IE" sz="2500" dirty="0"/>
              <a:t>Scoil na gClasaicí UCD</a:t>
            </a:r>
          </a:p>
          <a:p>
            <a:pPr eaLnBrk="1" fontAlgn="auto" hangingPunct="1">
              <a:spcBef>
                <a:spcPts val="0"/>
              </a:spcBef>
              <a:spcAft>
                <a:spcPts val="0"/>
              </a:spcAft>
              <a:defRPr/>
            </a:pPr>
            <a:r>
              <a:rPr lang="en-US" sz="2500" spc="-57" dirty="0">
                <a:solidFill>
                  <a:srgbClr val="191919"/>
                </a:solidFill>
                <a:latin typeface="Open Sans"/>
                <a:ea typeface="Open Sans"/>
                <a:cs typeface="Open Sans"/>
                <a:sym typeface="Open Sans"/>
              </a:rPr>
              <a:t>UCD School of Classics</a:t>
            </a:r>
          </a:p>
        </p:txBody>
      </p:sp>
      <p:sp>
        <p:nvSpPr>
          <p:cNvPr id="16" name="TextBox 16">
            <a:extLst>
              <a:ext uri="{FF2B5EF4-FFF2-40B4-BE49-F238E27FC236}">
                <a16:creationId xmlns:a16="http://schemas.microsoft.com/office/drawing/2014/main" id="{6221B130-BD85-29B9-F676-50E04CF6399B}"/>
              </a:ext>
            </a:extLst>
          </p:cNvPr>
          <p:cNvSpPr txBox="1"/>
          <p:nvPr/>
        </p:nvSpPr>
        <p:spPr>
          <a:xfrm>
            <a:off x="1387475" y="7288213"/>
            <a:ext cx="6832600" cy="498475"/>
          </a:xfrm>
          <a:prstGeom prst="rect">
            <a:avLst/>
          </a:prstGeom>
        </p:spPr>
        <p:txBody>
          <a:bodyPr lIns="0" tIns="0" rIns="0" bIns="0">
            <a:spAutoFit/>
          </a:bodyPr>
          <a:lstStyle/>
          <a:p>
            <a:pPr eaLnBrk="1" fontAlgn="auto" hangingPunct="1">
              <a:lnSpc>
                <a:spcPts val="4195"/>
              </a:lnSpc>
              <a:spcBef>
                <a:spcPts val="0"/>
              </a:spcBef>
              <a:spcAft>
                <a:spcPts val="0"/>
              </a:spcAft>
              <a:defRPr/>
            </a:pPr>
            <a:r>
              <a:rPr lang="en-US" sz="3018" spc="241">
                <a:solidFill>
                  <a:srgbClr val="191919"/>
                </a:solidFill>
                <a:latin typeface="Open Sauce"/>
                <a:ea typeface="Open Sauce"/>
                <a:cs typeface="Open Sauce"/>
                <a:sym typeface="Open Sauce"/>
              </a:rPr>
              <a:t>www.accessclassics.ie</a:t>
            </a:r>
          </a:p>
        </p:txBody>
      </p:sp>
      <p:pic>
        <p:nvPicPr>
          <p:cNvPr id="15371" name="image1.jpg">
            <a:extLst>
              <a:ext uri="{FF2B5EF4-FFF2-40B4-BE49-F238E27FC236}">
                <a16:creationId xmlns:a16="http://schemas.microsoft.com/office/drawing/2014/main" id="{90E5BCCA-3EEC-E366-4265-A368B1036F2D}"/>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000" y="885825"/>
            <a:ext cx="1404938"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440E1309-86CE-8C0E-814D-022FA43AB291}"/>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16387" name="Group 3">
            <a:extLst>
              <a:ext uri="{FF2B5EF4-FFF2-40B4-BE49-F238E27FC236}">
                <a16:creationId xmlns:a16="http://schemas.microsoft.com/office/drawing/2014/main" id="{C9CBC1C3-A079-55EE-BB4D-49CAF2CD0FE8}"/>
              </a:ext>
            </a:extLst>
          </p:cNvPr>
          <p:cNvGrpSpPr>
            <a:grpSpLocks/>
          </p:cNvGrpSpPr>
          <p:nvPr/>
        </p:nvGrpSpPr>
        <p:grpSpPr bwMode="auto">
          <a:xfrm>
            <a:off x="13031788" y="0"/>
            <a:ext cx="5256212" cy="10287000"/>
            <a:chOff x="0" y="0"/>
            <a:chExt cx="1384190" cy="3472227"/>
          </a:xfrm>
        </p:grpSpPr>
        <p:sp>
          <p:nvSpPr>
            <p:cNvPr id="16398" name="Freeform 4">
              <a:extLst>
                <a:ext uri="{FF2B5EF4-FFF2-40B4-BE49-F238E27FC236}">
                  <a16:creationId xmlns:a16="http://schemas.microsoft.com/office/drawing/2014/main" id="{5BE30DB0-0F29-F02B-3092-EA66DB3E11B6}"/>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6399" name="TextBox 5">
              <a:extLst>
                <a:ext uri="{FF2B5EF4-FFF2-40B4-BE49-F238E27FC236}">
                  <a16:creationId xmlns:a16="http://schemas.microsoft.com/office/drawing/2014/main" id="{F25EF2D4-5620-6A37-191F-8E664EF02CE9}"/>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9B4DD9E3-85C9-E22C-318E-B7EE37D61986}"/>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16389" name="Group 7">
            <a:extLst>
              <a:ext uri="{FF2B5EF4-FFF2-40B4-BE49-F238E27FC236}">
                <a16:creationId xmlns:a16="http://schemas.microsoft.com/office/drawing/2014/main" id="{970ACCBF-35FE-89FF-7193-5E4B26EEB984}"/>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6DC68225-94C8-6CD0-406D-BC047F1D9BDE}"/>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16390" name="Group 9">
            <a:extLst>
              <a:ext uri="{FF2B5EF4-FFF2-40B4-BE49-F238E27FC236}">
                <a16:creationId xmlns:a16="http://schemas.microsoft.com/office/drawing/2014/main" id="{AA9F655C-DE60-F94A-DE38-00C95F9B3DF3}"/>
              </a:ext>
            </a:extLst>
          </p:cNvPr>
          <p:cNvGrpSpPr>
            <a:grpSpLocks/>
          </p:cNvGrpSpPr>
          <p:nvPr/>
        </p:nvGrpSpPr>
        <p:grpSpPr bwMode="auto">
          <a:xfrm>
            <a:off x="1057275" y="3489325"/>
            <a:ext cx="79375" cy="3562350"/>
            <a:chOff x="0" y="0"/>
            <a:chExt cx="20803" cy="938233"/>
          </a:xfrm>
        </p:grpSpPr>
        <p:sp>
          <p:nvSpPr>
            <p:cNvPr id="16393" name="Freeform 10">
              <a:extLst>
                <a:ext uri="{FF2B5EF4-FFF2-40B4-BE49-F238E27FC236}">
                  <a16:creationId xmlns:a16="http://schemas.microsoft.com/office/drawing/2014/main" id="{D8CB66FE-7CAD-DE08-907F-4B7345666332}"/>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16394" name="TextBox 11">
              <a:extLst>
                <a:ext uri="{FF2B5EF4-FFF2-40B4-BE49-F238E27FC236}">
                  <a16:creationId xmlns:a16="http://schemas.microsoft.com/office/drawing/2014/main" id="{093BD866-FE56-C7EB-AC90-BE0A7113C75C}"/>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6E0A5115-F5D4-60D3-F901-F15FBA98C5A5}"/>
              </a:ext>
            </a:extLst>
          </p:cNvPr>
          <p:cNvSpPr txBox="1"/>
          <p:nvPr/>
        </p:nvSpPr>
        <p:spPr>
          <a:xfrm>
            <a:off x="1365250" y="4230688"/>
            <a:ext cx="8718550" cy="846137"/>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1: What is Classics</a:t>
            </a:r>
          </a:p>
        </p:txBody>
      </p:sp>
      <p:sp>
        <p:nvSpPr>
          <p:cNvPr id="14" name="TextBox 14">
            <a:extLst>
              <a:ext uri="{FF2B5EF4-FFF2-40B4-BE49-F238E27FC236}">
                <a16:creationId xmlns:a16="http://schemas.microsoft.com/office/drawing/2014/main" id="{0702AA2D-8D2B-7443-EDA9-173FC0352193}"/>
              </a:ext>
            </a:extLst>
          </p:cNvPr>
          <p:cNvSpPr txBox="1"/>
          <p:nvPr/>
        </p:nvSpPr>
        <p:spPr>
          <a:xfrm>
            <a:off x="1387475" y="5335588"/>
            <a:ext cx="8293100" cy="941387"/>
          </a:xfrm>
          <a:prstGeom prst="rect">
            <a:avLst/>
          </a:prstGeom>
        </p:spPr>
        <p:txBody>
          <a:bodyPr lIns="0" tIns="0" rIns="0" bIns="0">
            <a:spAutoFit/>
          </a:bodyPr>
          <a:lstStyle/>
          <a:p>
            <a:pPr eaLnBrk="1" fontAlgn="auto" hangingPunct="1">
              <a:lnSpc>
                <a:spcPts val="8187"/>
              </a:lnSpc>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1: Table Quiz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3">
            <a:extLst>
              <a:ext uri="{FF2B5EF4-FFF2-40B4-BE49-F238E27FC236}">
                <a16:creationId xmlns:a16="http://schemas.microsoft.com/office/drawing/2014/main" id="{54843837-94D0-8755-90BD-9B6FF1F7182D}"/>
              </a:ext>
            </a:extLst>
          </p:cNvPr>
          <p:cNvGrpSpPr>
            <a:grpSpLocks/>
          </p:cNvGrpSpPr>
          <p:nvPr/>
        </p:nvGrpSpPr>
        <p:grpSpPr bwMode="auto">
          <a:xfrm>
            <a:off x="0" y="463550"/>
            <a:ext cx="10287000" cy="1284288"/>
            <a:chOff x="0" y="0"/>
            <a:chExt cx="1384190" cy="3472227"/>
          </a:xfrm>
        </p:grpSpPr>
        <p:sp>
          <p:nvSpPr>
            <p:cNvPr id="7174" name="Freeform 4">
              <a:extLst>
                <a:ext uri="{FF2B5EF4-FFF2-40B4-BE49-F238E27FC236}">
                  <a16:creationId xmlns:a16="http://schemas.microsoft.com/office/drawing/2014/main" id="{82072B9D-38DF-2FA9-7CF5-D5741D5C6F10}"/>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7175" name="TextBox 5">
              <a:extLst>
                <a:ext uri="{FF2B5EF4-FFF2-40B4-BE49-F238E27FC236}">
                  <a16:creationId xmlns:a16="http://schemas.microsoft.com/office/drawing/2014/main" id="{2780CE8D-7238-6BDF-3B93-7A3BDE210705}"/>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9" name="TextBox 4">
            <a:extLst>
              <a:ext uri="{FF2B5EF4-FFF2-40B4-BE49-F238E27FC236}">
                <a16:creationId xmlns:a16="http://schemas.microsoft.com/office/drawing/2014/main" id="{5994C5AA-2679-C7C7-EDA3-4AB3A81F3DA6}"/>
              </a:ext>
            </a:extLst>
          </p:cNvPr>
          <p:cNvSpPr txBox="1"/>
          <p:nvPr/>
        </p:nvSpPr>
        <p:spPr>
          <a:xfrm>
            <a:off x="1384300" y="704850"/>
            <a:ext cx="6286500" cy="79533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Table quiz: Round 1</a:t>
            </a:r>
          </a:p>
        </p:txBody>
      </p:sp>
      <p:sp>
        <p:nvSpPr>
          <p:cNvPr id="10" name="TextBox 5">
            <a:extLst>
              <a:ext uri="{FF2B5EF4-FFF2-40B4-BE49-F238E27FC236}">
                <a16:creationId xmlns:a16="http://schemas.microsoft.com/office/drawing/2014/main" id="{3EA5E2E0-19C5-BE48-27C3-B3463BEA4FB1}"/>
              </a:ext>
            </a:extLst>
          </p:cNvPr>
          <p:cNvSpPr txBox="1"/>
          <p:nvPr/>
        </p:nvSpPr>
        <p:spPr>
          <a:xfrm>
            <a:off x="1384300" y="2257425"/>
            <a:ext cx="7635875" cy="8393113"/>
          </a:xfrm>
          <a:prstGeom prst="rect">
            <a:avLst/>
          </a:prstGeom>
        </p:spPr>
        <p:txBody>
          <a:bodyPr lIns="0" tIns="0" rIns="0" bIns="0">
            <a:spAutoFit/>
          </a:bodyPr>
          <a:lstStyle/>
          <a:p>
            <a:pPr eaLnBrk="1" fontAlgn="auto" hangingPunct="1">
              <a:spcBef>
                <a:spcPts val="0"/>
              </a:spcBef>
              <a:spcAft>
                <a:spcPts val="0"/>
              </a:spcAft>
              <a:defRPr/>
            </a:pPr>
            <a:endParaRPr lang="en-US"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1. Which of the following is the best definition of Classics?</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a. The study of ancient Ireland</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b. The study of the Roman Empire</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The study of the ancient Greek and Roman world</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The study of ancient Egypt</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2. Which language did the ancient Romans speak?</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a. Irish</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b. Welsh</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Latin</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d. English</a:t>
            </a:r>
          </a:p>
          <a:p>
            <a:pPr eaLnBrk="1" fontAlgn="auto" hangingPunct="1">
              <a:lnSpc>
                <a:spcPts val="2519"/>
              </a:lnSpc>
              <a:spcBef>
                <a:spcPts val="0"/>
              </a:spcBef>
              <a:spcAft>
                <a:spcPts val="0"/>
              </a:spcAft>
              <a:defRPr/>
            </a:pPr>
            <a:endParaRPr lang="en-US" sz="3200" dirty="0">
              <a:solidFill>
                <a:srgbClr val="343432"/>
              </a:solidFill>
              <a:latin typeface="Open Sans"/>
              <a:ea typeface="Open Sans"/>
              <a:cs typeface="Open Sans"/>
              <a:sym typeface="Open Sans"/>
            </a:endParaRPr>
          </a:p>
          <a:p>
            <a:pPr eaLnBrk="1" fontAlgn="auto" hangingPunct="1">
              <a:lnSpc>
                <a:spcPts val="2519"/>
              </a:lnSpc>
              <a:spcBef>
                <a:spcPts val="0"/>
              </a:spcBef>
              <a:spcAft>
                <a:spcPts val="0"/>
              </a:spcAft>
              <a:defRPr/>
            </a:pPr>
            <a:endParaRPr lang="en-US" sz="3200" dirty="0">
              <a:solidFill>
                <a:srgbClr val="343432"/>
              </a:solidFill>
              <a:latin typeface="Open Sans"/>
              <a:ea typeface="Open Sans"/>
              <a:cs typeface="Open Sans"/>
              <a:sym typeface="Open Sans"/>
            </a:endParaRPr>
          </a:p>
          <a:p>
            <a:pPr eaLnBrk="1" fontAlgn="auto" hangingPunct="1">
              <a:lnSpc>
                <a:spcPts val="2699"/>
              </a:lnSpc>
              <a:spcBef>
                <a:spcPts val="0"/>
              </a:spcBef>
              <a:spcAft>
                <a:spcPts val="0"/>
              </a:spcAft>
              <a:defRPr/>
            </a:pPr>
            <a:endParaRPr lang="en-US" sz="3200" dirty="0">
              <a:solidFill>
                <a:srgbClr val="343432"/>
              </a:solidFill>
              <a:latin typeface="Open Sans"/>
              <a:ea typeface="Open Sans"/>
              <a:cs typeface="Open Sans"/>
              <a:sym typeface="Open Sans"/>
            </a:endParaRPr>
          </a:p>
        </p:txBody>
      </p:sp>
      <p:sp>
        <p:nvSpPr>
          <p:cNvPr id="12" name="TextBox 5">
            <a:extLst>
              <a:ext uri="{FF2B5EF4-FFF2-40B4-BE49-F238E27FC236}">
                <a16:creationId xmlns:a16="http://schemas.microsoft.com/office/drawing/2014/main" id="{FECE2078-1793-D83F-A82A-1D7B968FF0AD}"/>
              </a:ext>
            </a:extLst>
          </p:cNvPr>
          <p:cNvSpPr txBox="1"/>
          <p:nvPr/>
        </p:nvSpPr>
        <p:spPr>
          <a:xfrm>
            <a:off x="9448800" y="2781300"/>
            <a:ext cx="7696200" cy="6721475"/>
          </a:xfrm>
          <a:prstGeom prst="rect">
            <a:avLst/>
          </a:prstGeom>
        </p:spPr>
        <p:txBody>
          <a:bodyPr lIns="0" tIns="0" rIns="0" bIns="0">
            <a:spAutoFit/>
          </a:bodyPr>
          <a:lstStyle/>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3. The letters alpha and omega are part of which language?</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a. Ancient Greek</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b. Spanish</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German</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d. Latin</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4. Which of the following are included in studying the ancient world?</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a. Historical documents</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b. Audio recorded interviews</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Inscriptions</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d. Coins</a:t>
            </a:r>
          </a:p>
          <a:p>
            <a:pPr eaLnBrk="1" fontAlgn="auto" hangingPunct="1">
              <a:lnSpc>
                <a:spcPts val="2699"/>
              </a:lnSpc>
              <a:spcBef>
                <a:spcPts val="0"/>
              </a:spcBef>
              <a:spcAft>
                <a:spcPts val="0"/>
              </a:spcAft>
              <a:defRPr/>
            </a:pPr>
            <a:endParaRPr lang="en-US" sz="1799" dirty="0">
              <a:solidFill>
                <a:srgbClr val="343432"/>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3">
            <a:extLst>
              <a:ext uri="{FF2B5EF4-FFF2-40B4-BE49-F238E27FC236}">
                <a16:creationId xmlns:a16="http://schemas.microsoft.com/office/drawing/2014/main" id="{D9CAC7AB-6E53-8F45-53C1-AD03FA95B59B}"/>
              </a:ext>
            </a:extLst>
          </p:cNvPr>
          <p:cNvGrpSpPr>
            <a:grpSpLocks/>
          </p:cNvGrpSpPr>
          <p:nvPr/>
        </p:nvGrpSpPr>
        <p:grpSpPr bwMode="auto">
          <a:xfrm>
            <a:off x="0" y="463550"/>
            <a:ext cx="10287000" cy="1284288"/>
            <a:chOff x="0" y="0"/>
            <a:chExt cx="1384190" cy="3472227"/>
          </a:xfrm>
        </p:grpSpPr>
        <p:sp>
          <p:nvSpPr>
            <p:cNvPr id="7174" name="Freeform 4">
              <a:extLst>
                <a:ext uri="{FF2B5EF4-FFF2-40B4-BE49-F238E27FC236}">
                  <a16:creationId xmlns:a16="http://schemas.microsoft.com/office/drawing/2014/main" id="{D83D56CF-811A-DDE5-2D62-440E6777E37D}"/>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7175" name="TextBox 5">
              <a:extLst>
                <a:ext uri="{FF2B5EF4-FFF2-40B4-BE49-F238E27FC236}">
                  <a16:creationId xmlns:a16="http://schemas.microsoft.com/office/drawing/2014/main" id="{C35DC532-0A3D-78B2-EDCB-CD87F119239C}"/>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9" name="TextBox 4">
            <a:extLst>
              <a:ext uri="{FF2B5EF4-FFF2-40B4-BE49-F238E27FC236}">
                <a16:creationId xmlns:a16="http://schemas.microsoft.com/office/drawing/2014/main" id="{0FD08C82-450B-3D4E-0198-3BC1B0E2563E}"/>
              </a:ext>
            </a:extLst>
          </p:cNvPr>
          <p:cNvSpPr txBox="1"/>
          <p:nvPr/>
        </p:nvSpPr>
        <p:spPr>
          <a:xfrm>
            <a:off x="1384300" y="704850"/>
            <a:ext cx="6286500" cy="79533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Table quiz: Round 2</a:t>
            </a:r>
          </a:p>
        </p:txBody>
      </p:sp>
      <p:sp>
        <p:nvSpPr>
          <p:cNvPr id="3" name="TextBox 5">
            <a:extLst>
              <a:ext uri="{FF2B5EF4-FFF2-40B4-BE49-F238E27FC236}">
                <a16:creationId xmlns:a16="http://schemas.microsoft.com/office/drawing/2014/main" id="{9719320C-98E3-AA7D-57E2-854CA11DC2E7}"/>
              </a:ext>
            </a:extLst>
          </p:cNvPr>
          <p:cNvSpPr txBox="1"/>
          <p:nvPr/>
        </p:nvSpPr>
        <p:spPr>
          <a:xfrm>
            <a:off x="1384300" y="2257425"/>
            <a:ext cx="7454900" cy="7089775"/>
          </a:xfrm>
          <a:prstGeom prst="rect">
            <a:avLst/>
          </a:prstGeom>
        </p:spPr>
        <p:txBody>
          <a:bodyPr lIns="0" tIns="0" rIns="0" bIns="0">
            <a:spAutoFit/>
          </a:bodyPr>
          <a:lstStyle/>
          <a:p>
            <a:pPr eaLnBrk="1" fontAlgn="auto" hangingPunct="1">
              <a:spcBef>
                <a:spcPts val="0"/>
              </a:spcBef>
              <a:spcAft>
                <a:spcPts val="0"/>
              </a:spcAft>
              <a:defRPr/>
            </a:pPr>
            <a:endParaRPr lang="en-US"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1. Sir Arthur Evans is a famous what?</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a. Musician</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b. Archaeologist</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Painter</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d. Scientist</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2. In which city is the Parthenon located?</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a. Rome</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b. Athens</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Cairo</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d. Alexandria</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lnSpc>
                <a:spcPts val="2519"/>
              </a:lnSpc>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lnSpc>
                <a:spcPts val="2699"/>
              </a:lnSpc>
              <a:spcBef>
                <a:spcPts val="0"/>
              </a:spcBef>
              <a:spcAft>
                <a:spcPts val="0"/>
              </a:spcAft>
              <a:defRPr/>
            </a:pPr>
            <a:endParaRPr lang="en-US" sz="3200" dirty="0">
              <a:solidFill>
                <a:srgbClr val="343432"/>
              </a:solidFill>
              <a:latin typeface="+mj-lt"/>
              <a:ea typeface="Open Sans"/>
              <a:cs typeface="Open Sans"/>
              <a:sym typeface="Open Sans"/>
            </a:endParaRPr>
          </a:p>
        </p:txBody>
      </p:sp>
      <p:sp>
        <p:nvSpPr>
          <p:cNvPr id="5" name="TextBox 5">
            <a:extLst>
              <a:ext uri="{FF2B5EF4-FFF2-40B4-BE49-F238E27FC236}">
                <a16:creationId xmlns:a16="http://schemas.microsoft.com/office/drawing/2014/main" id="{87BF4786-99C3-5855-932F-953F94A2D6AC}"/>
              </a:ext>
            </a:extLst>
          </p:cNvPr>
          <p:cNvSpPr txBox="1"/>
          <p:nvPr/>
        </p:nvSpPr>
        <p:spPr>
          <a:xfrm>
            <a:off x="9448800" y="2781300"/>
            <a:ext cx="8410575" cy="6721475"/>
          </a:xfrm>
          <a:prstGeom prst="rect">
            <a:avLst/>
          </a:prstGeom>
        </p:spPr>
        <p:txBody>
          <a:bodyPr lIns="0" tIns="0" rIns="0" bIns="0">
            <a:spAutoFit/>
          </a:bodyPr>
          <a:lstStyle/>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3. Which of the following was a famous building in ancient Rome?</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a. The Temple of Olympian Zeus</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b. The Theatre of Dionysus</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The Colosseum</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d. The Temple of Hephaestus</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4. The eruption of Mount Vesuvius buried which city in AD 79?</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a. Pompeii</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b. Carthage</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Sparta</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d. Thebes</a:t>
            </a:r>
          </a:p>
          <a:p>
            <a:pPr eaLnBrk="1" fontAlgn="auto" hangingPunct="1">
              <a:lnSpc>
                <a:spcPts val="2699"/>
              </a:lnSpc>
              <a:spcBef>
                <a:spcPts val="0"/>
              </a:spcBef>
              <a:spcAft>
                <a:spcPts val="0"/>
              </a:spcAft>
              <a:defRPr/>
            </a:pPr>
            <a:endParaRPr lang="en-US" sz="1799" dirty="0">
              <a:solidFill>
                <a:srgbClr val="343432"/>
              </a:solidFill>
              <a:latin typeface="+mj-lt"/>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3">
            <a:extLst>
              <a:ext uri="{FF2B5EF4-FFF2-40B4-BE49-F238E27FC236}">
                <a16:creationId xmlns:a16="http://schemas.microsoft.com/office/drawing/2014/main" id="{6AC096AA-B70B-1AAE-4C41-FE48E697A883}"/>
              </a:ext>
            </a:extLst>
          </p:cNvPr>
          <p:cNvGrpSpPr>
            <a:grpSpLocks/>
          </p:cNvGrpSpPr>
          <p:nvPr/>
        </p:nvGrpSpPr>
        <p:grpSpPr bwMode="auto">
          <a:xfrm>
            <a:off x="0" y="463550"/>
            <a:ext cx="10287000" cy="1284288"/>
            <a:chOff x="0" y="0"/>
            <a:chExt cx="1384190" cy="3472227"/>
          </a:xfrm>
        </p:grpSpPr>
        <p:sp>
          <p:nvSpPr>
            <p:cNvPr id="7174" name="Freeform 4">
              <a:extLst>
                <a:ext uri="{FF2B5EF4-FFF2-40B4-BE49-F238E27FC236}">
                  <a16:creationId xmlns:a16="http://schemas.microsoft.com/office/drawing/2014/main" id="{0F850EF9-7EBB-FEE0-A0EA-20BFC8FAAF10}"/>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7175" name="TextBox 5">
              <a:extLst>
                <a:ext uri="{FF2B5EF4-FFF2-40B4-BE49-F238E27FC236}">
                  <a16:creationId xmlns:a16="http://schemas.microsoft.com/office/drawing/2014/main" id="{468AF6E9-855E-CC3F-CBA9-953C1D993ABC}"/>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9" name="TextBox 4">
            <a:extLst>
              <a:ext uri="{FF2B5EF4-FFF2-40B4-BE49-F238E27FC236}">
                <a16:creationId xmlns:a16="http://schemas.microsoft.com/office/drawing/2014/main" id="{3D4DBCC6-0132-E212-D413-51541821B328}"/>
              </a:ext>
            </a:extLst>
          </p:cNvPr>
          <p:cNvSpPr txBox="1"/>
          <p:nvPr/>
        </p:nvSpPr>
        <p:spPr>
          <a:xfrm>
            <a:off x="1384300" y="704850"/>
            <a:ext cx="6286500" cy="79533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Table quiz: Round 3</a:t>
            </a:r>
          </a:p>
        </p:txBody>
      </p:sp>
      <p:sp>
        <p:nvSpPr>
          <p:cNvPr id="5" name="TextBox 5">
            <a:extLst>
              <a:ext uri="{FF2B5EF4-FFF2-40B4-BE49-F238E27FC236}">
                <a16:creationId xmlns:a16="http://schemas.microsoft.com/office/drawing/2014/main" id="{4D83DD13-2D3F-ACF8-0146-DE608DED5CF8}"/>
              </a:ext>
            </a:extLst>
          </p:cNvPr>
          <p:cNvSpPr txBox="1"/>
          <p:nvPr/>
        </p:nvSpPr>
        <p:spPr>
          <a:xfrm>
            <a:off x="9448800" y="2781300"/>
            <a:ext cx="8410575" cy="6723063"/>
          </a:xfrm>
          <a:prstGeom prst="rect">
            <a:avLst/>
          </a:prstGeom>
        </p:spPr>
        <p:txBody>
          <a:bodyPr lIns="0" tIns="0" rIns="0" bIns="0">
            <a:spAutoFit/>
          </a:bodyPr>
          <a:lstStyle/>
          <a:p>
            <a:pPr>
              <a:defRPr/>
            </a:pPr>
            <a:r>
              <a:rPr lang="en-IE" sz="3200" b="1" dirty="0"/>
              <a:t>3. Which of the following is not a famous figure from the ancient world?</a:t>
            </a:r>
            <a:endParaRPr lang="en-IE" sz="3200" dirty="0"/>
          </a:p>
          <a:p>
            <a:pPr>
              <a:defRPr/>
            </a:pPr>
            <a:r>
              <a:rPr lang="en-IE" sz="3200" dirty="0"/>
              <a:t>a. Alexander the Great</a:t>
            </a:r>
          </a:p>
          <a:p>
            <a:pPr>
              <a:defRPr/>
            </a:pPr>
            <a:r>
              <a:rPr lang="en-IE" sz="3200" dirty="0"/>
              <a:t>b. Cleopatra</a:t>
            </a:r>
          </a:p>
          <a:p>
            <a:pPr>
              <a:defRPr/>
            </a:pPr>
            <a:r>
              <a:rPr lang="en-IE" sz="3200" dirty="0"/>
              <a:t>c. Julius Caesar</a:t>
            </a:r>
          </a:p>
          <a:p>
            <a:pPr>
              <a:defRPr/>
            </a:pPr>
            <a:r>
              <a:rPr lang="en-IE" sz="3200" dirty="0"/>
              <a:t>d. Leonardo da Vinci</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a:defRPr/>
            </a:pPr>
            <a:r>
              <a:rPr lang="en-IE" sz="3200" b="1" dirty="0"/>
              <a:t>4. Romulus and Remus are the mythical founders of which city?</a:t>
            </a:r>
            <a:endParaRPr lang="en-IE" sz="3200" dirty="0"/>
          </a:p>
          <a:p>
            <a:pPr>
              <a:defRPr/>
            </a:pPr>
            <a:r>
              <a:rPr lang="en-IE" sz="3200" dirty="0"/>
              <a:t>a. Rome</a:t>
            </a:r>
          </a:p>
          <a:p>
            <a:pPr>
              <a:defRPr/>
            </a:pPr>
            <a:r>
              <a:rPr lang="en-IE" sz="3200" dirty="0"/>
              <a:t>b. Alexandria</a:t>
            </a:r>
          </a:p>
          <a:p>
            <a:pPr>
              <a:defRPr/>
            </a:pPr>
            <a:r>
              <a:rPr lang="en-IE" sz="3200" dirty="0"/>
              <a:t>c. Athens</a:t>
            </a:r>
          </a:p>
          <a:p>
            <a:pPr>
              <a:defRPr/>
            </a:pPr>
            <a:r>
              <a:rPr lang="en-IE" sz="3200" dirty="0"/>
              <a:t>d. Corinth</a:t>
            </a:r>
          </a:p>
          <a:p>
            <a:pPr eaLnBrk="1" fontAlgn="auto" hangingPunct="1">
              <a:lnSpc>
                <a:spcPts val="2699"/>
              </a:lnSpc>
              <a:spcBef>
                <a:spcPts val="0"/>
              </a:spcBef>
              <a:spcAft>
                <a:spcPts val="0"/>
              </a:spcAft>
              <a:defRPr/>
            </a:pPr>
            <a:endParaRPr lang="en-US" sz="1799" dirty="0">
              <a:solidFill>
                <a:srgbClr val="343432"/>
              </a:solidFill>
              <a:latin typeface="+mj-lt"/>
              <a:ea typeface="Open Sans"/>
              <a:cs typeface="Open Sans"/>
              <a:sym typeface="Open Sans"/>
            </a:endParaRPr>
          </a:p>
        </p:txBody>
      </p:sp>
      <p:sp>
        <p:nvSpPr>
          <p:cNvPr id="4" name="TextBox 5">
            <a:extLst>
              <a:ext uri="{FF2B5EF4-FFF2-40B4-BE49-F238E27FC236}">
                <a16:creationId xmlns:a16="http://schemas.microsoft.com/office/drawing/2014/main" id="{9A194713-82E6-9EEA-33B5-33876460804B}"/>
              </a:ext>
            </a:extLst>
          </p:cNvPr>
          <p:cNvSpPr txBox="1"/>
          <p:nvPr/>
        </p:nvSpPr>
        <p:spPr>
          <a:xfrm>
            <a:off x="1384300" y="2257425"/>
            <a:ext cx="7454900" cy="8370888"/>
          </a:xfrm>
          <a:prstGeom prst="rect">
            <a:avLst/>
          </a:prstGeom>
        </p:spPr>
        <p:txBody>
          <a:bodyPr lIns="0" tIns="0" rIns="0" bIns="0">
            <a:spAutoFit/>
          </a:bodyPr>
          <a:lstStyle/>
          <a:p>
            <a:pPr eaLnBrk="1" fontAlgn="auto" hangingPunct="1">
              <a:spcBef>
                <a:spcPts val="0"/>
              </a:spcBef>
              <a:spcAft>
                <a:spcPts val="0"/>
              </a:spcAft>
              <a:defRPr/>
            </a:pPr>
            <a:endParaRPr lang="en-US"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1. Who composed the epic poems the </a:t>
            </a:r>
            <a:r>
              <a:rPr lang="en-US" sz="3200" b="1" i="1" dirty="0">
                <a:solidFill>
                  <a:srgbClr val="343432"/>
                </a:solidFill>
                <a:latin typeface="+mj-lt"/>
                <a:ea typeface="Open Sans Bold"/>
                <a:cs typeface="Open Sans Bold"/>
                <a:sym typeface="Open Sans Bold"/>
              </a:rPr>
              <a:t>Iliad</a:t>
            </a:r>
            <a:r>
              <a:rPr lang="en-US" sz="3200" b="1" dirty="0">
                <a:solidFill>
                  <a:srgbClr val="343432"/>
                </a:solidFill>
                <a:latin typeface="+mj-lt"/>
                <a:ea typeface="Open Sans Bold"/>
                <a:cs typeface="Open Sans Bold"/>
                <a:sym typeface="Open Sans Bold"/>
              </a:rPr>
              <a:t> and the </a:t>
            </a:r>
            <a:r>
              <a:rPr lang="en-US" sz="3200" b="1" i="1" dirty="0">
                <a:solidFill>
                  <a:srgbClr val="343432"/>
                </a:solidFill>
                <a:latin typeface="+mj-lt"/>
                <a:ea typeface="Open Sans Bold"/>
                <a:cs typeface="Open Sans Bold"/>
                <a:sym typeface="Open Sans Bold"/>
              </a:rPr>
              <a:t>Odyssey</a:t>
            </a:r>
            <a:r>
              <a:rPr lang="en-US" sz="3200" b="1" dirty="0">
                <a:solidFill>
                  <a:srgbClr val="343432"/>
                </a:solidFill>
                <a:latin typeface="+mj-lt"/>
                <a:ea typeface="Open Sans Bold"/>
                <a:cs typeface="Open Sans Bold"/>
                <a:sym typeface="Open Sans Bold"/>
              </a:rPr>
              <a:t>?</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a. Aristotle</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b. Socrates</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Homer</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d. Sophocles</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2. Plato is a famous Greek philosopher. In which century was he born?</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a. 5th century BC</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b. 5th century AD</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10th century BC</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d. 10th century AD</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C358302A-0566-3CC2-B98B-4AA903495964}"/>
              </a:ext>
            </a:extLst>
          </p:cNvPr>
          <p:cNvSpPr txBox="1"/>
          <p:nvPr/>
        </p:nvSpPr>
        <p:spPr>
          <a:xfrm>
            <a:off x="1384300" y="2257425"/>
            <a:ext cx="7454900" cy="7580313"/>
          </a:xfrm>
          <a:prstGeom prst="rect">
            <a:avLst/>
          </a:prstGeom>
        </p:spPr>
        <p:txBody>
          <a:bodyPr lIns="0" tIns="0" rIns="0" bIns="0">
            <a:spAutoFit/>
          </a:bodyPr>
          <a:lstStyle/>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1.Which of the following is not an ancient Roman god?</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a. Jupiter</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b. Minerva</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Vulcan</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d. Zeus</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2. Ares is the Greek god of what?</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a. The weather</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b. Agriculture</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War</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d. The sea</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d. 10th century AD</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lnSpc>
                <a:spcPts val="2519"/>
              </a:lnSpc>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lnSpc>
                <a:spcPts val="2699"/>
              </a:lnSpc>
              <a:spcBef>
                <a:spcPts val="0"/>
              </a:spcBef>
              <a:spcAft>
                <a:spcPts val="0"/>
              </a:spcAft>
              <a:defRPr/>
            </a:pPr>
            <a:endParaRPr lang="en-US" sz="3200" dirty="0">
              <a:solidFill>
                <a:srgbClr val="343432"/>
              </a:solidFill>
              <a:latin typeface="+mj-lt"/>
              <a:ea typeface="Open Sans"/>
              <a:cs typeface="Open Sans"/>
              <a:sym typeface="Open Sans"/>
            </a:endParaRPr>
          </a:p>
        </p:txBody>
      </p:sp>
      <p:sp>
        <p:nvSpPr>
          <p:cNvPr id="8" name="TextBox 5">
            <a:extLst>
              <a:ext uri="{FF2B5EF4-FFF2-40B4-BE49-F238E27FC236}">
                <a16:creationId xmlns:a16="http://schemas.microsoft.com/office/drawing/2014/main" id="{AEF982ED-52A1-F7FF-D9F6-C0757EFB331F}"/>
              </a:ext>
            </a:extLst>
          </p:cNvPr>
          <p:cNvSpPr txBox="1"/>
          <p:nvPr/>
        </p:nvSpPr>
        <p:spPr>
          <a:xfrm>
            <a:off x="9432925" y="2476500"/>
            <a:ext cx="8410575" cy="6186488"/>
          </a:xfrm>
          <a:prstGeom prst="rect">
            <a:avLst/>
          </a:prstGeom>
        </p:spPr>
        <p:txBody>
          <a:bodyPr lIns="0" tIns="0" rIns="0" bIns="0">
            <a:spAutoFit/>
          </a:bodyPr>
          <a:lstStyle/>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3. Venus is the Roman equivalent of which Greek goddess?</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a. Hera</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b. Aphrodite</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Athena </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d. Demeter</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4. Who is the Greek god of the dead?</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a. Hades</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b. Hermes</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c. Apollo</a:t>
            </a:r>
          </a:p>
          <a:p>
            <a:pPr eaLnBrk="1" fontAlgn="auto" hangingPunct="1">
              <a:spcBef>
                <a:spcPts val="0"/>
              </a:spcBef>
              <a:spcAft>
                <a:spcPts val="0"/>
              </a:spcAft>
              <a:defRPr/>
            </a:pPr>
            <a:r>
              <a:rPr lang="en-US" sz="3200" dirty="0">
                <a:solidFill>
                  <a:srgbClr val="343432"/>
                </a:solidFill>
                <a:latin typeface="+mj-lt"/>
                <a:ea typeface="Open Sans"/>
                <a:cs typeface="Open Sans"/>
                <a:sym typeface="Open Sans"/>
              </a:rPr>
              <a:t>d. Poseidon</a:t>
            </a:r>
          </a:p>
          <a:p>
            <a:pPr eaLnBrk="1" fontAlgn="auto" hangingPunct="1">
              <a:spcBef>
                <a:spcPts val="0"/>
              </a:spcBef>
              <a:spcAft>
                <a:spcPts val="0"/>
              </a:spcAft>
              <a:defRPr/>
            </a:pPr>
            <a:endParaRPr lang="en-US" sz="1799" dirty="0">
              <a:solidFill>
                <a:srgbClr val="343432"/>
              </a:solidFill>
              <a:latin typeface="+mj-lt"/>
              <a:ea typeface="Open Sans"/>
              <a:cs typeface="Open Sans"/>
              <a:sym typeface="Open Sans"/>
            </a:endParaRPr>
          </a:p>
        </p:txBody>
      </p:sp>
      <p:grpSp>
        <p:nvGrpSpPr>
          <p:cNvPr id="20484" name="Group 3">
            <a:extLst>
              <a:ext uri="{FF2B5EF4-FFF2-40B4-BE49-F238E27FC236}">
                <a16:creationId xmlns:a16="http://schemas.microsoft.com/office/drawing/2014/main" id="{41CDDF8B-C2E8-E24E-D5E7-5011C36840BD}"/>
              </a:ext>
            </a:extLst>
          </p:cNvPr>
          <p:cNvGrpSpPr>
            <a:grpSpLocks/>
          </p:cNvGrpSpPr>
          <p:nvPr/>
        </p:nvGrpSpPr>
        <p:grpSpPr bwMode="auto">
          <a:xfrm>
            <a:off x="0" y="463550"/>
            <a:ext cx="10287000" cy="1284288"/>
            <a:chOff x="0" y="0"/>
            <a:chExt cx="1384190" cy="3472227"/>
          </a:xfrm>
        </p:grpSpPr>
        <p:sp>
          <p:nvSpPr>
            <p:cNvPr id="7174" name="Freeform 4">
              <a:extLst>
                <a:ext uri="{FF2B5EF4-FFF2-40B4-BE49-F238E27FC236}">
                  <a16:creationId xmlns:a16="http://schemas.microsoft.com/office/drawing/2014/main" id="{457C87FF-2914-02F4-6C7B-7DBFDE085367}"/>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7175" name="TextBox 5">
              <a:extLst>
                <a:ext uri="{FF2B5EF4-FFF2-40B4-BE49-F238E27FC236}">
                  <a16:creationId xmlns:a16="http://schemas.microsoft.com/office/drawing/2014/main" id="{2F45B17D-1717-DFE7-2D8A-0BA430D0E173}"/>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9" name="TextBox 4">
            <a:extLst>
              <a:ext uri="{FF2B5EF4-FFF2-40B4-BE49-F238E27FC236}">
                <a16:creationId xmlns:a16="http://schemas.microsoft.com/office/drawing/2014/main" id="{B75FA937-5527-1B10-BFAC-189FBB47C8C6}"/>
              </a:ext>
            </a:extLst>
          </p:cNvPr>
          <p:cNvSpPr txBox="1"/>
          <p:nvPr/>
        </p:nvSpPr>
        <p:spPr>
          <a:xfrm>
            <a:off x="1384300" y="704850"/>
            <a:ext cx="6286500" cy="79533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Table quiz: Round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45507255-8431-7133-9503-AACBD72E0DA5}"/>
              </a:ext>
            </a:extLst>
          </p:cNvPr>
          <p:cNvSpPr txBox="1"/>
          <p:nvPr/>
        </p:nvSpPr>
        <p:spPr>
          <a:xfrm>
            <a:off x="914400" y="2346325"/>
            <a:ext cx="8686800" cy="5121275"/>
          </a:xfrm>
          <a:prstGeom prst="rect">
            <a:avLst/>
          </a:prstGeom>
        </p:spPr>
        <p:txBody>
          <a:bodyPr lIns="0" tIns="0" rIns="0" bIns="0">
            <a:spAutoFit/>
          </a:bodyPr>
          <a:lstStyle/>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1.Which ancient city is depicted in this image from the movie Gladiator (2000)?</a:t>
            </a:r>
          </a:p>
          <a:p>
            <a:pPr>
              <a:defRPr/>
            </a:pPr>
            <a:r>
              <a:rPr lang="en-IE" sz="3200" dirty="0"/>
              <a:t>a. Corinth</a:t>
            </a:r>
          </a:p>
          <a:p>
            <a:pPr>
              <a:defRPr/>
            </a:pPr>
            <a:r>
              <a:rPr lang="en-IE" sz="3200" dirty="0"/>
              <a:t>b. Pompeii</a:t>
            </a:r>
          </a:p>
          <a:p>
            <a:pPr>
              <a:defRPr/>
            </a:pPr>
            <a:r>
              <a:rPr lang="en-IE" sz="3200" dirty="0"/>
              <a:t>c. Rome</a:t>
            </a:r>
          </a:p>
          <a:p>
            <a:pPr>
              <a:defRPr/>
            </a:pPr>
            <a:r>
              <a:rPr lang="en-IE" sz="3200" dirty="0"/>
              <a:t>d. Byzantium</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lnSpc>
                <a:spcPts val="2519"/>
              </a:lnSpc>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lnSpc>
                <a:spcPts val="2699"/>
              </a:lnSpc>
              <a:spcBef>
                <a:spcPts val="0"/>
              </a:spcBef>
              <a:spcAft>
                <a:spcPts val="0"/>
              </a:spcAft>
              <a:defRPr/>
            </a:pPr>
            <a:endParaRPr lang="en-US" sz="3200" dirty="0">
              <a:solidFill>
                <a:srgbClr val="343432"/>
              </a:solidFill>
              <a:latin typeface="+mj-lt"/>
              <a:ea typeface="Open Sans"/>
              <a:cs typeface="Open Sans"/>
              <a:sym typeface="Open Sans"/>
            </a:endParaRPr>
          </a:p>
        </p:txBody>
      </p:sp>
      <p:sp>
        <p:nvSpPr>
          <p:cNvPr id="8" name="TextBox 5">
            <a:extLst>
              <a:ext uri="{FF2B5EF4-FFF2-40B4-BE49-F238E27FC236}">
                <a16:creationId xmlns:a16="http://schemas.microsoft.com/office/drawing/2014/main" id="{562FD798-7AC4-652A-182D-4314A55B6B81}"/>
              </a:ext>
            </a:extLst>
          </p:cNvPr>
          <p:cNvSpPr txBox="1"/>
          <p:nvPr/>
        </p:nvSpPr>
        <p:spPr>
          <a:xfrm>
            <a:off x="10591800" y="485775"/>
            <a:ext cx="7345363" cy="3722688"/>
          </a:xfrm>
          <a:prstGeom prst="rect">
            <a:avLst/>
          </a:prstGeom>
        </p:spPr>
        <p:txBody>
          <a:bodyPr lIns="0" tIns="0" rIns="0" bIns="0">
            <a:spAutoFit/>
          </a:bodyPr>
          <a:lstStyle/>
          <a:p>
            <a:pPr>
              <a:defRPr/>
            </a:pPr>
            <a:r>
              <a:rPr lang="en-IE" sz="3200" b="1" dirty="0"/>
              <a:t>2: Identify this fictional figure whose father is the Greek god of the sea and earthquakes, Poseidon.</a:t>
            </a:r>
            <a:endParaRPr lang="en-IE" sz="3200" dirty="0"/>
          </a:p>
          <a:p>
            <a:pPr>
              <a:defRPr/>
            </a:pPr>
            <a:r>
              <a:rPr lang="en-IE" sz="3200" dirty="0"/>
              <a:t>a. Jack Peterson</a:t>
            </a:r>
          </a:p>
          <a:p>
            <a:pPr>
              <a:defRPr/>
            </a:pPr>
            <a:r>
              <a:rPr lang="en-IE" sz="3200" dirty="0"/>
              <a:t>b. Percy Jackson</a:t>
            </a:r>
          </a:p>
          <a:p>
            <a:pPr>
              <a:defRPr/>
            </a:pPr>
            <a:r>
              <a:rPr lang="en-IE" sz="3200" dirty="0"/>
              <a:t>c. Peter Jackson</a:t>
            </a:r>
          </a:p>
          <a:p>
            <a:pPr>
              <a:defRPr/>
            </a:pPr>
            <a:r>
              <a:rPr lang="en-IE" sz="3200" dirty="0"/>
              <a:t>d. Jason Peterson</a:t>
            </a:r>
          </a:p>
          <a:p>
            <a:pPr eaLnBrk="1" fontAlgn="auto" hangingPunct="1">
              <a:spcBef>
                <a:spcPts val="0"/>
              </a:spcBef>
              <a:spcAft>
                <a:spcPts val="0"/>
              </a:spcAft>
              <a:defRPr/>
            </a:pPr>
            <a:endParaRPr lang="en-US" sz="1799" dirty="0">
              <a:solidFill>
                <a:srgbClr val="343432"/>
              </a:solidFill>
              <a:latin typeface="+mj-lt"/>
              <a:ea typeface="Open Sans"/>
              <a:cs typeface="Open Sans"/>
              <a:sym typeface="Open Sans"/>
            </a:endParaRPr>
          </a:p>
        </p:txBody>
      </p:sp>
      <p:grpSp>
        <p:nvGrpSpPr>
          <p:cNvPr id="21508" name="Group 3">
            <a:extLst>
              <a:ext uri="{FF2B5EF4-FFF2-40B4-BE49-F238E27FC236}">
                <a16:creationId xmlns:a16="http://schemas.microsoft.com/office/drawing/2014/main" id="{6EA56C5C-CAF6-543B-FE93-0674F09D54FF}"/>
              </a:ext>
            </a:extLst>
          </p:cNvPr>
          <p:cNvGrpSpPr>
            <a:grpSpLocks/>
          </p:cNvGrpSpPr>
          <p:nvPr/>
        </p:nvGrpSpPr>
        <p:grpSpPr bwMode="auto">
          <a:xfrm>
            <a:off x="0" y="463550"/>
            <a:ext cx="10287000" cy="1284288"/>
            <a:chOff x="0" y="0"/>
            <a:chExt cx="1384190" cy="3472227"/>
          </a:xfrm>
        </p:grpSpPr>
        <p:sp>
          <p:nvSpPr>
            <p:cNvPr id="7174" name="Freeform 4">
              <a:extLst>
                <a:ext uri="{FF2B5EF4-FFF2-40B4-BE49-F238E27FC236}">
                  <a16:creationId xmlns:a16="http://schemas.microsoft.com/office/drawing/2014/main" id="{B83C5169-CD75-3EB7-42FB-7A6257342043}"/>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7175" name="TextBox 5">
              <a:extLst>
                <a:ext uri="{FF2B5EF4-FFF2-40B4-BE49-F238E27FC236}">
                  <a16:creationId xmlns:a16="http://schemas.microsoft.com/office/drawing/2014/main" id="{2A644CE3-336E-2A1D-0C03-30E9F28B64BC}"/>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9" name="TextBox 4">
            <a:extLst>
              <a:ext uri="{FF2B5EF4-FFF2-40B4-BE49-F238E27FC236}">
                <a16:creationId xmlns:a16="http://schemas.microsoft.com/office/drawing/2014/main" id="{4C700DCB-AF0C-40CC-F36E-7ED8B0C17D1D}"/>
              </a:ext>
            </a:extLst>
          </p:cNvPr>
          <p:cNvSpPr txBox="1"/>
          <p:nvPr/>
        </p:nvSpPr>
        <p:spPr>
          <a:xfrm>
            <a:off x="1384300" y="704850"/>
            <a:ext cx="6286500" cy="79533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Table quiz: Round 5</a:t>
            </a:r>
          </a:p>
        </p:txBody>
      </p:sp>
      <p:sp>
        <p:nvSpPr>
          <p:cNvPr id="21510" name="TextBox 11">
            <a:extLst>
              <a:ext uri="{FF2B5EF4-FFF2-40B4-BE49-F238E27FC236}">
                <a16:creationId xmlns:a16="http://schemas.microsoft.com/office/drawing/2014/main" id="{EAE57824-0F3D-5834-7CA4-352AEA916F65}"/>
              </a:ext>
            </a:extLst>
          </p:cNvPr>
          <p:cNvSpPr txBox="1">
            <a:spLocks noChangeArrowheads="1"/>
          </p:cNvSpPr>
          <p:nvPr/>
        </p:nvSpPr>
        <p:spPr bwMode="auto">
          <a:xfrm>
            <a:off x="4572000" y="4959350"/>
            <a:ext cx="914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IE" altLang="en-US" sz="1800"/>
          </a:p>
        </p:txBody>
      </p:sp>
      <p:pic>
        <p:nvPicPr>
          <p:cNvPr id="21511" name="Picture 13">
            <a:extLst>
              <a:ext uri="{FF2B5EF4-FFF2-40B4-BE49-F238E27FC236}">
                <a16:creationId xmlns:a16="http://schemas.microsoft.com/office/drawing/2014/main" id="{C1B7F9F0-59C7-68AD-FD0A-63219712DF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950" y="5484813"/>
            <a:ext cx="8858250"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15">
            <a:extLst>
              <a:ext uri="{FF2B5EF4-FFF2-40B4-BE49-F238E27FC236}">
                <a16:creationId xmlns:a16="http://schemas.microsoft.com/office/drawing/2014/main" id="{2AE51629-8387-F1B5-BE6C-E1FA506F05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2400" y="4027488"/>
            <a:ext cx="5080000" cy="625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FEEAC563-2D9B-1A43-DE97-BF62E3B37815}"/>
              </a:ext>
            </a:extLst>
          </p:cNvPr>
          <p:cNvSpPr txBox="1"/>
          <p:nvPr/>
        </p:nvSpPr>
        <p:spPr>
          <a:xfrm>
            <a:off x="914400" y="2152650"/>
            <a:ext cx="8686800" cy="5613400"/>
          </a:xfrm>
          <a:prstGeom prst="rect">
            <a:avLst/>
          </a:prstGeom>
        </p:spPr>
        <p:txBody>
          <a:bodyPr lIns="0" tIns="0" rIns="0" bIns="0">
            <a:spAutoFit/>
          </a:bodyPr>
          <a:lstStyle/>
          <a:p>
            <a:pPr>
              <a:defRPr/>
            </a:pPr>
            <a:r>
              <a:rPr lang="en-IE" sz="3200" b="1" dirty="0"/>
              <a:t>3: Hibernia, the personification of Ireland who stands atop the GPO in Dublin, is based on which ancient god? </a:t>
            </a:r>
            <a:endParaRPr lang="en-IE" sz="3200" dirty="0"/>
          </a:p>
          <a:p>
            <a:pPr>
              <a:defRPr/>
            </a:pPr>
            <a:r>
              <a:rPr lang="en-IE" sz="3200" dirty="0"/>
              <a:t>a. Mars, god of war</a:t>
            </a:r>
          </a:p>
          <a:p>
            <a:pPr>
              <a:defRPr/>
            </a:pPr>
            <a:r>
              <a:rPr lang="en-IE" sz="3200" dirty="0"/>
              <a:t>b. Aphrodite, god of love</a:t>
            </a:r>
          </a:p>
          <a:p>
            <a:pPr>
              <a:defRPr/>
            </a:pPr>
            <a:r>
              <a:rPr lang="en-IE" sz="3200" dirty="0"/>
              <a:t>c. Athena, god of wisdom</a:t>
            </a:r>
          </a:p>
          <a:p>
            <a:pPr>
              <a:defRPr/>
            </a:pPr>
            <a:r>
              <a:rPr lang="en-IE" sz="3200" dirty="0"/>
              <a:t>d. Demeter, god of agriculture</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lnSpc>
                <a:spcPts val="2519"/>
              </a:lnSpc>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lnSpc>
                <a:spcPts val="2699"/>
              </a:lnSpc>
              <a:spcBef>
                <a:spcPts val="0"/>
              </a:spcBef>
              <a:spcAft>
                <a:spcPts val="0"/>
              </a:spcAft>
              <a:defRPr/>
            </a:pPr>
            <a:endParaRPr lang="en-US" sz="3200" dirty="0">
              <a:solidFill>
                <a:srgbClr val="343432"/>
              </a:solidFill>
              <a:latin typeface="+mj-lt"/>
              <a:ea typeface="Open Sans"/>
              <a:cs typeface="Open Sans"/>
              <a:sym typeface="Open Sans"/>
            </a:endParaRPr>
          </a:p>
        </p:txBody>
      </p:sp>
      <p:sp>
        <p:nvSpPr>
          <p:cNvPr id="8" name="TextBox 5">
            <a:extLst>
              <a:ext uri="{FF2B5EF4-FFF2-40B4-BE49-F238E27FC236}">
                <a16:creationId xmlns:a16="http://schemas.microsoft.com/office/drawing/2014/main" id="{1468F457-1E6F-FFD7-BEEC-294895D96790}"/>
              </a:ext>
            </a:extLst>
          </p:cNvPr>
          <p:cNvSpPr txBox="1"/>
          <p:nvPr/>
        </p:nvSpPr>
        <p:spPr>
          <a:xfrm>
            <a:off x="10591800" y="485775"/>
            <a:ext cx="7345363" cy="3230563"/>
          </a:xfrm>
          <a:prstGeom prst="rect">
            <a:avLst/>
          </a:prstGeom>
        </p:spPr>
        <p:txBody>
          <a:bodyPr lIns="0" tIns="0" rIns="0" bIns="0">
            <a:spAutoFit/>
          </a:bodyPr>
          <a:lstStyle/>
          <a:p>
            <a:pPr>
              <a:defRPr/>
            </a:pPr>
            <a:r>
              <a:rPr lang="en-IE" sz="3200" b="1" dirty="0"/>
              <a:t>4. James Joyce’s famous novel </a:t>
            </a:r>
            <a:r>
              <a:rPr lang="en-IE" sz="3200" b="1" i="1" dirty="0"/>
              <a:t>Ulysses</a:t>
            </a:r>
            <a:r>
              <a:rPr lang="en-IE" sz="3200" b="1" dirty="0"/>
              <a:t> is based on which ancient work? </a:t>
            </a:r>
            <a:endParaRPr lang="en-IE" sz="3200" dirty="0"/>
          </a:p>
          <a:p>
            <a:pPr>
              <a:defRPr/>
            </a:pPr>
            <a:r>
              <a:rPr lang="en-IE" sz="3200" dirty="0"/>
              <a:t>a. Virgil’s </a:t>
            </a:r>
            <a:r>
              <a:rPr lang="en-IE" sz="3200" i="1" dirty="0"/>
              <a:t>Aeneid</a:t>
            </a:r>
            <a:endParaRPr lang="en-IE" sz="3200" dirty="0"/>
          </a:p>
          <a:p>
            <a:pPr>
              <a:defRPr/>
            </a:pPr>
            <a:r>
              <a:rPr lang="en-IE" sz="3200" dirty="0"/>
              <a:t>b. Homer’s </a:t>
            </a:r>
            <a:r>
              <a:rPr lang="en-IE" sz="3200" i="1" dirty="0"/>
              <a:t>Odyssey</a:t>
            </a:r>
            <a:endParaRPr lang="en-IE" sz="3200" dirty="0"/>
          </a:p>
          <a:p>
            <a:pPr>
              <a:defRPr/>
            </a:pPr>
            <a:r>
              <a:rPr lang="en-IE" sz="3200" dirty="0"/>
              <a:t>c. Euripides’ </a:t>
            </a:r>
            <a:r>
              <a:rPr lang="en-IE" sz="3200" i="1" dirty="0"/>
              <a:t>Medea</a:t>
            </a:r>
            <a:endParaRPr lang="en-IE" sz="3200" dirty="0"/>
          </a:p>
          <a:p>
            <a:pPr>
              <a:defRPr/>
            </a:pPr>
            <a:r>
              <a:rPr lang="en-IE" sz="3200" dirty="0"/>
              <a:t>d. Ovid’s </a:t>
            </a:r>
            <a:r>
              <a:rPr lang="en-IE" sz="3200" i="1" dirty="0"/>
              <a:t>Metamorphoses</a:t>
            </a:r>
            <a:endParaRPr lang="en-IE" sz="3200" dirty="0"/>
          </a:p>
          <a:p>
            <a:pPr eaLnBrk="1" fontAlgn="auto" hangingPunct="1">
              <a:spcBef>
                <a:spcPts val="0"/>
              </a:spcBef>
              <a:spcAft>
                <a:spcPts val="0"/>
              </a:spcAft>
              <a:defRPr/>
            </a:pPr>
            <a:endParaRPr lang="en-US" sz="1799" dirty="0">
              <a:solidFill>
                <a:srgbClr val="343432"/>
              </a:solidFill>
              <a:latin typeface="+mj-lt"/>
              <a:ea typeface="Open Sans"/>
              <a:cs typeface="Open Sans"/>
              <a:sym typeface="Open Sans"/>
            </a:endParaRPr>
          </a:p>
        </p:txBody>
      </p:sp>
      <p:grpSp>
        <p:nvGrpSpPr>
          <p:cNvPr id="22532" name="Group 3">
            <a:extLst>
              <a:ext uri="{FF2B5EF4-FFF2-40B4-BE49-F238E27FC236}">
                <a16:creationId xmlns:a16="http://schemas.microsoft.com/office/drawing/2014/main" id="{1CE23ABF-CE57-E15F-4E14-772A04CC93F8}"/>
              </a:ext>
            </a:extLst>
          </p:cNvPr>
          <p:cNvGrpSpPr>
            <a:grpSpLocks/>
          </p:cNvGrpSpPr>
          <p:nvPr/>
        </p:nvGrpSpPr>
        <p:grpSpPr bwMode="auto">
          <a:xfrm>
            <a:off x="0" y="463550"/>
            <a:ext cx="10287000" cy="1284288"/>
            <a:chOff x="0" y="0"/>
            <a:chExt cx="1384190" cy="3472227"/>
          </a:xfrm>
        </p:grpSpPr>
        <p:sp>
          <p:nvSpPr>
            <p:cNvPr id="7174" name="Freeform 4">
              <a:extLst>
                <a:ext uri="{FF2B5EF4-FFF2-40B4-BE49-F238E27FC236}">
                  <a16:creationId xmlns:a16="http://schemas.microsoft.com/office/drawing/2014/main" id="{F90F8361-2A88-2537-ABC0-96091EFCF1E4}"/>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7175" name="TextBox 5">
              <a:extLst>
                <a:ext uri="{FF2B5EF4-FFF2-40B4-BE49-F238E27FC236}">
                  <a16:creationId xmlns:a16="http://schemas.microsoft.com/office/drawing/2014/main" id="{97240218-E956-66B0-1D5E-69D567DD453E}"/>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9" name="TextBox 4">
            <a:extLst>
              <a:ext uri="{FF2B5EF4-FFF2-40B4-BE49-F238E27FC236}">
                <a16:creationId xmlns:a16="http://schemas.microsoft.com/office/drawing/2014/main" id="{57E63D7B-E231-E1EF-E759-3A7088D5253E}"/>
              </a:ext>
            </a:extLst>
          </p:cNvPr>
          <p:cNvSpPr txBox="1"/>
          <p:nvPr/>
        </p:nvSpPr>
        <p:spPr>
          <a:xfrm>
            <a:off x="1384300" y="704850"/>
            <a:ext cx="6286500" cy="79533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Table quiz: Round 5</a:t>
            </a:r>
          </a:p>
        </p:txBody>
      </p:sp>
      <p:sp>
        <p:nvSpPr>
          <p:cNvPr id="22534" name="TextBox 11">
            <a:extLst>
              <a:ext uri="{FF2B5EF4-FFF2-40B4-BE49-F238E27FC236}">
                <a16:creationId xmlns:a16="http://schemas.microsoft.com/office/drawing/2014/main" id="{934959DF-603F-6C36-5B9F-518F315AA4B2}"/>
              </a:ext>
            </a:extLst>
          </p:cNvPr>
          <p:cNvSpPr txBox="1">
            <a:spLocks noChangeArrowheads="1"/>
          </p:cNvSpPr>
          <p:nvPr/>
        </p:nvSpPr>
        <p:spPr bwMode="auto">
          <a:xfrm>
            <a:off x="4572000" y="4959350"/>
            <a:ext cx="914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IE" altLang="en-US" sz="1800"/>
          </a:p>
        </p:txBody>
      </p:sp>
      <p:pic>
        <p:nvPicPr>
          <p:cNvPr id="22535" name="Picture 2">
            <a:extLst>
              <a:ext uri="{FF2B5EF4-FFF2-40B4-BE49-F238E27FC236}">
                <a16:creationId xmlns:a16="http://schemas.microsoft.com/office/drawing/2014/main" id="{A1D2647F-6BB9-CC0C-1B73-81AA02D2D6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00" y="5632450"/>
            <a:ext cx="6921500"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5">
            <a:extLst>
              <a:ext uri="{FF2B5EF4-FFF2-40B4-BE49-F238E27FC236}">
                <a16:creationId xmlns:a16="http://schemas.microsoft.com/office/drawing/2014/main" id="{273B8236-B4F4-319D-A31D-51B02788A9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7350" y="3649663"/>
            <a:ext cx="44069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68E8E5CE-5F0C-DA29-CF74-A841802E6142}"/>
              </a:ext>
            </a:extLst>
          </p:cNvPr>
          <p:cNvSpPr txBox="1"/>
          <p:nvPr/>
        </p:nvSpPr>
        <p:spPr>
          <a:xfrm>
            <a:off x="719138" y="2171700"/>
            <a:ext cx="7815262" cy="860425"/>
          </a:xfrm>
          <a:prstGeom prst="rect">
            <a:avLst/>
          </a:prstGeom>
        </p:spPr>
        <p:txBody>
          <a:bodyPr lIns="0" tIns="0" rIns="0" bIns="0">
            <a:spAutoFit/>
          </a:bodyPr>
          <a:lstStyle/>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Team Name: ______________________</a:t>
            </a:r>
            <a:r>
              <a:rPr lang="en-US" sz="3200" b="1" dirty="0">
                <a:solidFill>
                  <a:srgbClr val="343432"/>
                </a:solidFill>
                <a:latin typeface="+mj-lt"/>
                <a:ea typeface="Open Sans"/>
                <a:cs typeface="Open Sans"/>
                <a:sym typeface="Open Sans"/>
              </a:rPr>
              <a:t>_</a:t>
            </a:r>
            <a:endParaRPr lang="en-US" sz="3200" dirty="0">
              <a:solidFill>
                <a:srgbClr val="343432"/>
              </a:solidFill>
              <a:latin typeface="+mj-lt"/>
              <a:ea typeface="Open Sans"/>
              <a:cs typeface="Open Sans"/>
              <a:sym typeface="Open Sans"/>
            </a:endParaRPr>
          </a:p>
          <a:p>
            <a:pPr eaLnBrk="1" fontAlgn="auto" hangingPunct="1">
              <a:lnSpc>
                <a:spcPts val="2699"/>
              </a:lnSpc>
              <a:spcBef>
                <a:spcPts val="0"/>
              </a:spcBef>
              <a:spcAft>
                <a:spcPts val="0"/>
              </a:spcAft>
              <a:defRPr/>
            </a:pPr>
            <a:endParaRPr lang="en-US" sz="3200" dirty="0">
              <a:solidFill>
                <a:srgbClr val="343432"/>
              </a:solidFill>
              <a:latin typeface="+mj-lt"/>
              <a:ea typeface="Open Sans"/>
              <a:cs typeface="Open Sans"/>
              <a:sym typeface="Open Sans"/>
            </a:endParaRPr>
          </a:p>
        </p:txBody>
      </p:sp>
      <p:grpSp>
        <p:nvGrpSpPr>
          <p:cNvPr id="23555" name="Group 3">
            <a:extLst>
              <a:ext uri="{FF2B5EF4-FFF2-40B4-BE49-F238E27FC236}">
                <a16:creationId xmlns:a16="http://schemas.microsoft.com/office/drawing/2014/main" id="{10449F73-0A99-02AC-DEFC-7276F14DDB6C}"/>
              </a:ext>
            </a:extLst>
          </p:cNvPr>
          <p:cNvGrpSpPr>
            <a:grpSpLocks/>
          </p:cNvGrpSpPr>
          <p:nvPr/>
        </p:nvGrpSpPr>
        <p:grpSpPr bwMode="auto">
          <a:xfrm>
            <a:off x="0" y="463550"/>
            <a:ext cx="8915400" cy="1284288"/>
            <a:chOff x="0" y="0"/>
            <a:chExt cx="1384190" cy="3472227"/>
          </a:xfrm>
        </p:grpSpPr>
        <p:sp>
          <p:nvSpPr>
            <p:cNvPr id="23559" name="Freeform 4">
              <a:extLst>
                <a:ext uri="{FF2B5EF4-FFF2-40B4-BE49-F238E27FC236}">
                  <a16:creationId xmlns:a16="http://schemas.microsoft.com/office/drawing/2014/main" id="{94C7996B-68A9-944F-549D-EFC27FA60B93}"/>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23560" name="TextBox 5">
              <a:extLst>
                <a:ext uri="{FF2B5EF4-FFF2-40B4-BE49-F238E27FC236}">
                  <a16:creationId xmlns:a16="http://schemas.microsoft.com/office/drawing/2014/main" id="{3D3F2B04-FEE1-5ED5-CFE8-2736777F942B}"/>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9" name="TextBox 4">
            <a:extLst>
              <a:ext uri="{FF2B5EF4-FFF2-40B4-BE49-F238E27FC236}">
                <a16:creationId xmlns:a16="http://schemas.microsoft.com/office/drawing/2014/main" id="{9E139130-9447-C9BC-BD48-76F65A3E71B7}"/>
              </a:ext>
            </a:extLst>
          </p:cNvPr>
          <p:cNvSpPr txBox="1"/>
          <p:nvPr/>
        </p:nvSpPr>
        <p:spPr>
          <a:xfrm>
            <a:off x="1384300" y="704850"/>
            <a:ext cx="8216900" cy="788988"/>
          </a:xfrm>
          <a:prstGeom prst="rect">
            <a:avLst/>
          </a:prstGeom>
        </p:spPr>
        <p:txBody>
          <a:bodyPr lIns="0" tIns="0" rIns="0" bIns="0">
            <a:spAutoFit/>
          </a:bodyPr>
          <a:lstStyle/>
          <a:p>
            <a:pPr eaLnBrk="1" fontAlgn="auto" hangingPunct="1">
              <a:lnSpc>
                <a:spcPts val="6569"/>
              </a:lnSpc>
              <a:spcAft>
                <a:spcPts val="0"/>
              </a:spcAft>
              <a:defRPr/>
            </a:pPr>
            <a:r>
              <a:rPr lang="en-US" sz="4500" b="1" spc="-93" dirty="0">
                <a:solidFill>
                  <a:schemeClr val="bg1"/>
                </a:solidFill>
                <a:latin typeface="+mj-lt"/>
                <a:ea typeface="Open Sans Bold"/>
                <a:cs typeface="Open Sans Bold"/>
                <a:sym typeface="Open Sans Bold"/>
              </a:rPr>
              <a:t>Table quiz: Answer Sheet</a:t>
            </a:r>
          </a:p>
        </p:txBody>
      </p:sp>
      <p:sp>
        <p:nvSpPr>
          <p:cNvPr id="7" name="TextBox 5">
            <a:extLst>
              <a:ext uri="{FF2B5EF4-FFF2-40B4-BE49-F238E27FC236}">
                <a16:creationId xmlns:a16="http://schemas.microsoft.com/office/drawing/2014/main" id="{0A5C8BFF-3A59-906F-424E-DFC4045A65E2}"/>
              </a:ext>
            </a:extLst>
          </p:cNvPr>
          <p:cNvSpPr txBox="1"/>
          <p:nvPr/>
        </p:nvSpPr>
        <p:spPr>
          <a:xfrm>
            <a:off x="762000" y="3381375"/>
            <a:ext cx="7977188" cy="6816725"/>
          </a:xfrm>
          <a:prstGeom prst="rect">
            <a:avLst/>
          </a:prstGeom>
        </p:spPr>
        <p:txBody>
          <a:bodyPr lIns="0" tIns="0" rIns="0" bIns="0">
            <a:spAutoFit/>
          </a:bodyPr>
          <a:lstStyle/>
          <a:p>
            <a:pPr eaLnBrk="1" fontAlgn="auto" hangingPunct="1">
              <a:spcAft>
                <a:spcPts val="0"/>
              </a:spcAft>
              <a:defRPr/>
            </a:pPr>
            <a:r>
              <a:rPr lang="en-US" sz="2700" b="1" dirty="0">
                <a:solidFill>
                  <a:srgbClr val="191919"/>
                </a:solidFill>
                <a:latin typeface="+mj-lt"/>
                <a:ea typeface="Open Sans"/>
                <a:cs typeface="Open Sans"/>
                <a:sym typeface="Open Sans"/>
              </a:rPr>
              <a:t>Round 1</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1.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2.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3.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4. ____________________________________</a:t>
            </a:r>
          </a:p>
          <a:p>
            <a:pPr eaLnBrk="1" fontAlgn="auto" hangingPunct="1">
              <a:spcAft>
                <a:spcPts val="0"/>
              </a:spcAft>
              <a:defRPr/>
            </a:pPr>
            <a:endParaRPr lang="en-US" sz="2700" b="1" dirty="0">
              <a:solidFill>
                <a:srgbClr val="191919"/>
              </a:solidFill>
              <a:latin typeface="+mj-lt"/>
              <a:ea typeface="Open Sans"/>
              <a:cs typeface="Open Sans"/>
              <a:sym typeface="Open Sans"/>
            </a:endParaRPr>
          </a:p>
          <a:p>
            <a:pPr eaLnBrk="1" fontAlgn="auto" hangingPunct="1">
              <a:spcAft>
                <a:spcPts val="0"/>
              </a:spcAft>
              <a:defRPr/>
            </a:pPr>
            <a:r>
              <a:rPr lang="en-US" sz="2700" b="1" dirty="0">
                <a:solidFill>
                  <a:srgbClr val="191919"/>
                </a:solidFill>
                <a:latin typeface="+mj-lt"/>
                <a:ea typeface="Open Sans"/>
                <a:cs typeface="Open Sans"/>
                <a:sym typeface="Open Sans"/>
              </a:rPr>
              <a:t>Round 2</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1.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2.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3.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4. ____________________________________</a:t>
            </a:r>
          </a:p>
          <a:p>
            <a:pPr eaLnBrk="1" fontAlgn="auto" hangingPunct="1">
              <a:lnSpc>
                <a:spcPts val="2859"/>
              </a:lnSpc>
              <a:spcAft>
                <a:spcPts val="0"/>
              </a:spcAft>
              <a:defRPr/>
            </a:pPr>
            <a:endParaRPr lang="en-US" sz="2700" dirty="0">
              <a:solidFill>
                <a:srgbClr val="191919"/>
              </a:solidFill>
              <a:latin typeface="+mj-lt"/>
              <a:ea typeface="Open Sans"/>
              <a:cs typeface="Open Sans"/>
              <a:sym typeface="Open Sans"/>
            </a:endParaRPr>
          </a:p>
        </p:txBody>
      </p:sp>
      <p:sp>
        <p:nvSpPr>
          <p:cNvPr id="13" name="TextBox 5">
            <a:extLst>
              <a:ext uri="{FF2B5EF4-FFF2-40B4-BE49-F238E27FC236}">
                <a16:creationId xmlns:a16="http://schemas.microsoft.com/office/drawing/2014/main" id="{5BB2CB09-8C1F-2129-D954-57435FA975F6}"/>
              </a:ext>
            </a:extLst>
          </p:cNvPr>
          <p:cNvSpPr txBox="1"/>
          <p:nvPr/>
        </p:nvSpPr>
        <p:spPr>
          <a:xfrm>
            <a:off x="9628188" y="266700"/>
            <a:ext cx="8437562" cy="11145838"/>
          </a:xfrm>
          <a:prstGeom prst="rect">
            <a:avLst/>
          </a:prstGeom>
        </p:spPr>
        <p:txBody>
          <a:bodyPr lIns="0" tIns="0" rIns="0" bIns="0">
            <a:spAutoFit/>
          </a:bodyPr>
          <a:lstStyle/>
          <a:p>
            <a:pPr eaLnBrk="1" fontAlgn="auto" hangingPunct="1">
              <a:spcAft>
                <a:spcPts val="0"/>
              </a:spcAft>
              <a:defRPr/>
            </a:pPr>
            <a:r>
              <a:rPr lang="en-US" sz="2700" b="1" dirty="0">
                <a:solidFill>
                  <a:srgbClr val="191919"/>
                </a:solidFill>
                <a:latin typeface="+mj-lt"/>
                <a:ea typeface="Open Sans"/>
                <a:cs typeface="Open Sans"/>
                <a:sym typeface="Open Sans"/>
              </a:rPr>
              <a:t>Round 3</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1.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2.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3.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4. ____________________________________</a:t>
            </a:r>
          </a:p>
          <a:p>
            <a:pPr eaLnBrk="1" fontAlgn="auto" hangingPunct="1">
              <a:spcAft>
                <a:spcPts val="0"/>
              </a:spcAft>
              <a:defRPr/>
            </a:pPr>
            <a:endParaRPr lang="en-US" sz="2700" dirty="0">
              <a:solidFill>
                <a:srgbClr val="191919"/>
              </a:solidFill>
              <a:latin typeface="+mj-lt"/>
              <a:ea typeface="Open Sans"/>
              <a:cs typeface="Open Sans"/>
              <a:sym typeface="Open Sans"/>
            </a:endParaRPr>
          </a:p>
          <a:p>
            <a:pPr eaLnBrk="1" fontAlgn="auto" hangingPunct="1">
              <a:spcAft>
                <a:spcPts val="0"/>
              </a:spcAft>
              <a:defRPr/>
            </a:pPr>
            <a:r>
              <a:rPr lang="en-US" sz="2700" b="1" dirty="0">
                <a:solidFill>
                  <a:srgbClr val="191919"/>
                </a:solidFill>
                <a:latin typeface="+mj-lt"/>
                <a:ea typeface="Open Sans"/>
                <a:cs typeface="Open Sans"/>
                <a:sym typeface="Open Sans"/>
              </a:rPr>
              <a:t>Round 4</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1.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2.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3.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4. ____________________________________</a:t>
            </a:r>
          </a:p>
          <a:p>
            <a:pPr eaLnBrk="1" fontAlgn="auto" hangingPunct="1">
              <a:lnSpc>
                <a:spcPct val="150000"/>
              </a:lnSpc>
              <a:spcAft>
                <a:spcPts val="0"/>
              </a:spcAft>
              <a:defRPr/>
            </a:pPr>
            <a:endParaRPr lang="en-US" sz="2700" dirty="0">
              <a:solidFill>
                <a:srgbClr val="191919"/>
              </a:solidFill>
              <a:latin typeface="+mj-lt"/>
              <a:ea typeface="Open Sans"/>
              <a:cs typeface="Open Sans"/>
              <a:sym typeface="Open Sans"/>
            </a:endParaRPr>
          </a:p>
          <a:p>
            <a:pPr eaLnBrk="1" fontAlgn="auto" hangingPunct="1">
              <a:spcAft>
                <a:spcPts val="0"/>
              </a:spcAft>
              <a:defRPr/>
            </a:pPr>
            <a:r>
              <a:rPr lang="en-US" sz="2700" b="1" dirty="0">
                <a:solidFill>
                  <a:srgbClr val="191919"/>
                </a:solidFill>
                <a:ea typeface="Open Sans"/>
                <a:cs typeface="Open Sans"/>
                <a:sym typeface="Open Sans"/>
              </a:rPr>
              <a:t>Round 5</a:t>
            </a:r>
          </a:p>
          <a:p>
            <a:pPr eaLnBrk="1" fontAlgn="auto" hangingPunct="1">
              <a:lnSpc>
                <a:spcPct val="150000"/>
              </a:lnSpc>
              <a:spcAft>
                <a:spcPts val="0"/>
              </a:spcAft>
              <a:defRPr/>
            </a:pPr>
            <a:r>
              <a:rPr lang="en-US" sz="2700" dirty="0">
                <a:solidFill>
                  <a:srgbClr val="191919"/>
                </a:solidFill>
                <a:ea typeface="Open Sans"/>
                <a:cs typeface="Open Sans"/>
                <a:sym typeface="Open Sans"/>
              </a:rPr>
              <a:t>1. ____________________________________</a:t>
            </a:r>
          </a:p>
          <a:p>
            <a:pPr eaLnBrk="1" fontAlgn="auto" hangingPunct="1">
              <a:lnSpc>
                <a:spcPct val="150000"/>
              </a:lnSpc>
              <a:spcAft>
                <a:spcPts val="0"/>
              </a:spcAft>
              <a:defRPr/>
            </a:pPr>
            <a:r>
              <a:rPr lang="en-US" sz="2700" dirty="0">
                <a:solidFill>
                  <a:srgbClr val="191919"/>
                </a:solidFill>
                <a:ea typeface="Open Sans"/>
                <a:cs typeface="Open Sans"/>
                <a:sym typeface="Open Sans"/>
              </a:rPr>
              <a:t>2. ____________________________________</a:t>
            </a:r>
          </a:p>
          <a:p>
            <a:pPr eaLnBrk="1" fontAlgn="auto" hangingPunct="1">
              <a:lnSpc>
                <a:spcPct val="150000"/>
              </a:lnSpc>
              <a:spcAft>
                <a:spcPts val="0"/>
              </a:spcAft>
              <a:defRPr/>
            </a:pPr>
            <a:r>
              <a:rPr lang="en-US" sz="2700" dirty="0">
                <a:solidFill>
                  <a:srgbClr val="191919"/>
                </a:solidFill>
                <a:ea typeface="Open Sans"/>
                <a:cs typeface="Open Sans"/>
                <a:sym typeface="Open Sans"/>
              </a:rPr>
              <a:t>3. ____________________________________</a:t>
            </a:r>
          </a:p>
          <a:p>
            <a:pPr eaLnBrk="1" fontAlgn="auto" hangingPunct="1">
              <a:lnSpc>
                <a:spcPct val="150000"/>
              </a:lnSpc>
              <a:spcAft>
                <a:spcPts val="0"/>
              </a:spcAft>
              <a:defRPr/>
            </a:pPr>
            <a:r>
              <a:rPr lang="en-US" sz="2700" dirty="0">
                <a:solidFill>
                  <a:srgbClr val="191919"/>
                </a:solidFill>
                <a:ea typeface="Open Sans"/>
                <a:cs typeface="Open Sans"/>
                <a:sym typeface="Open Sans"/>
              </a:rPr>
              <a:t>4. ____________________________________</a:t>
            </a:r>
          </a:p>
          <a:p>
            <a:pPr eaLnBrk="1" fontAlgn="auto" hangingPunct="1">
              <a:lnSpc>
                <a:spcPct val="150000"/>
              </a:lnSpc>
              <a:spcAft>
                <a:spcPts val="0"/>
              </a:spcAft>
              <a:defRPr/>
            </a:pPr>
            <a:endParaRPr lang="en-US" sz="2700" dirty="0">
              <a:solidFill>
                <a:srgbClr val="191919"/>
              </a:solidFill>
              <a:latin typeface="+mj-lt"/>
              <a:ea typeface="Open Sans"/>
              <a:cs typeface="Open Sans"/>
              <a:sym typeface="Open Sans"/>
            </a:endParaRPr>
          </a:p>
          <a:p>
            <a:pPr eaLnBrk="1" fontAlgn="auto" hangingPunct="1">
              <a:lnSpc>
                <a:spcPts val="2859"/>
              </a:lnSpc>
              <a:spcAft>
                <a:spcPts val="0"/>
              </a:spcAft>
              <a:defRPr/>
            </a:pPr>
            <a:endParaRPr lang="en-US" sz="2700" dirty="0">
              <a:solidFill>
                <a:srgbClr val="191919"/>
              </a:solidFill>
              <a:latin typeface="+mj-lt"/>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AE93F70C-C4E0-A958-2D02-58FDF0E17F08}"/>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24579" name="Group 3">
            <a:extLst>
              <a:ext uri="{FF2B5EF4-FFF2-40B4-BE49-F238E27FC236}">
                <a16:creationId xmlns:a16="http://schemas.microsoft.com/office/drawing/2014/main" id="{D227D417-36B0-C0B1-D858-9FD6E99BC3E3}"/>
              </a:ext>
            </a:extLst>
          </p:cNvPr>
          <p:cNvGrpSpPr>
            <a:grpSpLocks/>
          </p:cNvGrpSpPr>
          <p:nvPr/>
        </p:nvGrpSpPr>
        <p:grpSpPr bwMode="auto">
          <a:xfrm>
            <a:off x="13031788" y="0"/>
            <a:ext cx="5256212" cy="10287000"/>
            <a:chOff x="0" y="0"/>
            <a:chExt cx="1384190" cy="3472227"/>
          </a:xfrm>
        </p:grpSpPr>
        <p:sp>
          <p:nvSpPr>
            <p:cNvPr id="24590" name="Freeform 4">
              <a:extLst>
                <a:ext uri="{FF2B5EF4-FFF2-40B4-BE49-F238E27FC236}">
                  <a16:creationId xmlns:a16="http://schemas.microsoft.com/office/drawing/2014/main" id="{E589DB85-051A-53BA-A189-D2605C375C1A}"/>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24591" name="TextBox 5">
              <a:extLst>
                <a:ext uri="{FF2B5EF4-FFF2-40B4-BE49-F238E27FC236}">
                  <a16:creationId xmlns:a16="http://schemas.microsoft.com/office/drawing/2014/main" id="{87009660-E576-3D18-79FD-6B47770B9B15}"/>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9377224D-C150-5057-D565-E83604F5C257}"/>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24581" name="Group 7">
            <a:extLst>
              <a:ext uri="{FF2B5EF4-FFF2-40B4-BE49-F238E27FC236}">
                <a16:creationId xmlns:a16="http://schemas.microsoft.com/office/drawing/2014/main" id="{741A0B23-2458-D2B7-90A3-85661EAF1197}"/>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1CB691AD-E0F9-EFFC-D96D-17DB9477982A}"/>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24582" name="Group 9">
            <a:extLst>
              <a:ext uri="{FF2B5EF4-FFF2-40B4-BE49-F238E27FC236}">
                <a16:creationId xmlns:a16="http://schemas.microsoft.com/office/drawing/2014/main" id="{E7734A19-961D-9A3D-07EE-D4ADBA2F4915}"/>
              </a:ext>
            </a:extLst>
          </p:cNvPr>
          <p:cNvGrpSpPr>
            <a:grpSpLocks/>
          </p:cNvGrpSpPr>
          <p:nvPr/>
        </p:nvGrpSpPr>
        <p:grpSpPr bwMode="auto">
          <a:xfrm>
            <a:off x="1057275" y="3489325"/>
            <a:ext cx="79375" cy="3562350"/>
            <a:chOff x="0" y="0"/>
            <a:chExt cx="20803" cy="938233"/>
          </a:xfrm>
        </p:grpSpPr>
        <p:sp>
          <p:nvSpPr>
            <p:cNvPr id="24585" name="Freeform 10">
              <a:extLst>
                <a:ext uri="{FF2B5EF4-FFF2-40B4-BE49-F238E27FC236}">
                  <a16:creationId xmlns:a16="http://schemas.microsoft.com/office/drawing/2014/main" id="{F2BA825B-BA22-7495-5CEF-7AC667BD3594}"/>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24586" name="TextBox 11">
              <a:extLst>
                <a:ext uri="{FF2B5EF4-FFF2-40B4-BE49-F238E27FC236}">
                  <a16:creationId xmlns:a16="http://schemas.microsoft.com/office/drawing/2014/main" id="{C608F8AF-24B7-6A93-C17A-276F6F0CCAD8}"/>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B88635A4-BBF6-9B7B-D3AC-76DAC15F3419}"/>
              </a:ext>
            </a:extLst>
          </p:cNvPr>
          <p:cNvSpPr txBox="1"/>
          <p:nvPr/>
        </p:nvSpPr>
        <p:spPr>
          <a:xfrm>
            <a:off x="1365250" y="4230688"/>
            <a:ext cx="8718550" cy="846137"/>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1: What is Classics</a:t>
            </a:r>
          </a:p>
        </p:txBody>
      </p:sp>
      <p:sp>
        <p:nvSpPr>
          <p:cNvPr id="14" name="TextBox 14">
            <a:extLst>
              <a:ext uri="{FF2B5EF4-FFF2-40B4-BE49-F238E27FC236}">
                <a16:creationId xmlns:a16="http://schemas.microsoft.com/office/drawing/2014/main" id="{17918EAE-913F-4254-7CCF-6093E9AC695F}"/>
              </a:ext>
            </a:extLst>
          </p:cNvPr>
          <p:cNvSpPr txBox="1"/>
          <p:nvPr/>
        </p:nvSpPr>
        <p:spPr>
          <a:xfrm>
            <a:off x="1387475" y="5335588"/>
            <a:ext cx="8293100" cy="1385887"/>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2: Ancient Mythology in the natural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3">
            <a:extLst>
              <a:ext uri="{FF2B5EF4-FFF2-40B4-BE49-F238E27FC236}">
                <a16:creationId xmlns:a16="http://schemas.microsoft.com/office/drawing/2014/main" id="{BDAF2CD6-8637-6442-149B-80A3E1A1997A}"/>
              </a:ext>
            </a:extLst>
          </p:cNvPr>
          <p:cNvGrpSpPr>
            <a:grpSpLocks/>
          </p:cNvGrpSpPr>
          <p:nvPr/>
        </p:nvGrpSpPr>
        <p:grpSpPr bwMode="auto">
          <a:xfrm>
            <a:off x="0" y="463550"/>
            <a:ext cx="10287000" cy="1284288"/>
            <a:chOff x="0" y="0"/>
            <a:chExt cx="1384190" cy="3472227"/>
          </a:xfrm>
        </p:grpSpPr>
        <p:sp>
          <p:nvSpPr>
            <p:cNvPr id="3" name="Freeform 4">
              <a:extLst>
                <a:ext uri="{FF2B5EF4-FFF2-40B4-BE49-F238E27FC236}">
                  <a16:creationId xmlns:a16="http://schemas.microsoft.com/office/drawing/2014/main" id="{518AC6F7-9CFA-10D0-491D-8E1DCFDEE916}"/>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4" name="TextBox 5">
              <a:extLst>
                <a:ext uri="{FF2B5EF4-FFF2-40B4-BE49-F238E27FC236}">
                  <a16:creationId xmlns:a16="http://schemas.microsoft.com/office/drawing/2014/main" id="{E6BC888A-A7BC-8398-1305-FCF31F1305EC}"/>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25603" name="Title 1">
            <a:extLst>
              <a:ext uri="{FF2B5EF4-FFF2-40B4-BE49-F238E27FC236}">
                <a16:creationId xmlns:a16="http://schemas.microsoft.com/office/drawing/2014/main" id="{EF7427AD-93FD-45DC-E085-56ACF84145A4}"/>
              </a:ext>
            </a:extLst>
          </p:cNvPr>
          <p:cNvSpPr txBox="1">
            <a:spLocks noChangeArrowheads="1"/>
          </p:cNvSpPr>
          <p:nvPr/>
        </p:nvSpPr>
        <p:spPr bwMode="auto">
          <a:xfrm>
            <a:off x="762000" y="754063"/>
            <a:ext cx="11468100"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E" altLang="en-US" sz="4200" b="1">
                <a:solidFill>
                  <a:schemeClr val="bg1"/>
                </a:solidFill>
                <a:latin typeface="Calibri  "/>
                <a:ea typeface="Verdana" panose="020B0604030504040204" pitchFamily="34" charset="0"/>
                <a:cs typeface="Verdana" panose="020B0604030504040204" pitchFamily="34" charset="0"/>
              </a:rPr>
              <a:t>1. The Harpies </a:t>
            </a:r>
          </a:p>
        </p:txBody>
      </p:sp>
      <p:pic>
        <p:nvPicPr>
          <p:cNvPr id="25604" name="Picture 11">
            <a:extLst>
              <a:ext uri="{FF2B5EF4-FFF2-40B4-BE49-F238E27FC236}">
                <a16:creationId xmlns:a16="http://schemas.microsoft.com/office/drawing/2014/main" id="{7D44D923-D746-0D2B-C20E-E0BC743FE2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0" y="0"/>
            <a:ext cx="8704263" cy="968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2">
            <a:extLst>
              <a:ext uri="{FF2B5EF4-FFF2-40B4-BE49-F238E27FC236}">
                <a16:creationId xmlns:a16="http://schemas.microsoft.com/office/drawing/2014/main" id="{7E5F8981-3D47-20D3-42C6-311DBC668606}"/>
              </a:ext>
            </a:extLst>
          </p:cNvPr>
          <p:cNvSpPr txBox="1">
            <a:spLocks/>
          </p:cNvSpPr>
          <p:nvPr/>
        </p:nvSpPr>
        <p:spPr>
          <a:xfrm>
            <a:off x="917575" y="2417763"/>
            <a:ext cx="9521825" cy="6078537"/>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Blip>
                <a:blip r:embed="rId3"/>
              </a:buBlip>
              <a:defRPr/>
            </a:pPr>
            <a:r>
              <a:rPr lang="en-IE" dirty="0">
                <a:latin typeface="Calibri  "/>
                <a:ea typeface="Verdana" panose="020B0604030504040204" pitchFamily="34" charset="0"/>
              </a:rPr>
              <a:t>The </a:t>
            </a:r>
            <a:r>
              <a:rPr lang="en-IE" b="1" dirty="0">
                <a:solidFill>
                  <a:srgbClr val="7030A0"/>
                </a:solidFill>
                <a:latin typeface="Calibri  "/>
                <a:ea typeface="Verdana" panose="020B0604030504040204" pitchFamily="34" charset="0"/>
              </a:rPr>
              <a:t>Harpies</a:t>
            </a:r>
            <a:r>
              <a:rPr lang="en-IE" dirty="0">
                <a:latin typeface="Calibri  "/>
                <a:ea typeface="Verdana" panose="020B0604030504040204" pitchFamily="34" charset="0"/>
              </a:rPr>
              <a:t> (Harpy in the singular) were mythical creatures who were </a:t>
            </a:r>
            <a:r>
              <a:rPr lang="en-IE" b="1" dirty="0">
                <a:solidFill>
                  <a:srgbClr val="0070C0"/>
                </a:solidFill>
                <a:latin typeface="Calibri  "/>
                <a:ea typeface="Verdana" panose="020B0604030504040204" pitchFamily="34" charset="0"/>
              </a:rPr>
              <a:t>half-human and half-bird</a:t>
            </a:r>
            <a:r>
              <a:rPr lang="en-IE" dirty="0">
                <a:latin typeface="Calibri  "/>
                <a:ea typeface="Verdana" panose="020B0604030504040204" pitchFamily="34" charset="0"/>
              </a:rPr>
              <a:t>. </a:t>
            </a:r>
          </a:p>
          <a:p>
            <a:pPr>
              <a:buFont typeface="Arial" panose="020B0604020202020204" pitchFamily="34" charset="0"/>
              <a:buBlip>
                <a:blip r:embed="rId3"/>
              </a:buBlip>
              <a:defRPr/>
            </a:pPr>
            <a:r>
              <a:rPr lang="en-IE" dirty="0">
                <a:latin typeface="Calibri  "/>
                <a:ea typeface="Verdana" panose="020B0604030504040204" pitchFamily="34" charset="0"/>
              </a:rPr>
              <a:t>Their name means “</a:t>
            </a:r>
            <a:r>
              <a:rPr lang="en-IE" b="1" dirty="0">
                <a:solidFill>
                  <a:schemeClr val="accent1">
                    <a:lumMod val="50000"/>
                  </a:schemeClr>
                </a:solidFill>
                <a:latin typeface="Calibri  "/>
                <a:ea typeface="Verdana" panose="020B0604030504040204" pitchFamily="34" charset="0"/>
              </a:rPr>
              <a:t>the swift robbers</a:t>
            </a:r>
            <a:r>
              <a:rPr lang="en-IE" dirty="0">
                <a:latin typeface="Calibri  "/>
                <a:ea typeface="Verdana" panose="020B0604030504040204" pitchFamily="34" charset="0"/>
              </a:rPr>
              <a:t>”!</a:t>
            </a:r>
          </a:p>
          <a:p>
            <a:pPr>
              <a:buFont typeface="Arial" panose="020B0604020202020204" pitchFamily="34" charset="0"/>
              <a:buBlip>
                <a:blip r:embed="rId3"/>
              </a:buBlip>
              <a:defRPr/>
            </a:pPr>
            <a:r>
              <a:rPr lang="en-IE" dirty="0">
                <a:latin typeface="Calibri  "/>
                <a:ea typeface="Verdana" panose="020B0604030504040204" pitchFamily="34" charset="0"/>
              </a:rPr>
              <a:t>They were dispatched by </a:t>
            </a:r>
            <a:r>
              <a:rPr lang="en-IE" b="1" dirty="0">
                <a:solidFill>
                  <a:schemeClr val="accent1">
                    <a:lumMod val="75000"/>
                  </a:schemeClr>
                </a:solidFill>
                <a:latin typeface="Calibri  "/>
                <a:ea typeface="Verdana" panose="020B0604030504040204" pitchFamily="34" charset="0"/>
              </a:rPr>
              <a:t>Zeus</a:t>
            </a:r>
            <a:r>
              <a:rPr lang="en-IE" dirty="0">
                <a:latin typeface="Calibri  "/>
                <a:ea typeface="Verdana" panose="020B0604030504040204" pitchFamily="34" charset="0"/>
              </a:rPr>
              <a:t>, the king of the gods, to snatch people and things from earth.</a:t>
            </a:r>
          </a:p>
          <a:p>
            <a:pPr>
              <a:buFont typeface="Arial" panose="020B0604020202020204" pitchFamily="34" charset="0"/>
              <a:buBlip>
                <a:blip r:embed="rId3"/>
              </a:buBlip>
              <a:defRPr/>
            </a:pPr>
            <a:r>
              <a:rPr lang="en-IE" dirty="0">
                <a:latin typeface="Calibri  "/>
                <a:ea typeface="Verdana" panose="020B0604030504040204" pitchFamily="34" charset="0"/>
              </a:rPr>
              <a:t>They are associated with strong stormy gusts of </a:t>
            </a:r>
            <a:r>
              <a:rPr lang="en-IE" b="1" dirty="0">
                <a:solidFill>
                  <a:srgbClr val="7030A0"/>
                </a:solidFill>
                <a:latin typeface="Calibri  "/>
                <a:ea typeface="Verdana" panose="020B0604030504040204" pitchFamily="34" charset="0"/>
              </a:rPr>
              <a:t>wind</a:t>
            </a:r>
            <a:r>
              <a:rPr lang="en-IE" dirty="0">
                <a:latin typeface="Calibri  "/>
                <a:ea typeface="Verdana" panose="020B0604030504040204" pitchFamily="34" charset="0"/>
              </a:rPr>
              <a:t> that snatch things away.</a:t>
            </a:r>
          </a:p>
          <a:p>
            <a:pPr>
              <a:buFont typeface="Arial" panose="020B0604020202020204" pitchFamily="34" charset="0"/>
              <a:buBlip>
                <a:blip r:embed="rId3"/>
              </a:buBlip>
              <a:defRPr/>
            </a:pPr>
            <a:r>
              <a:rPr lang="en-IE" dirty="0">
                <a:latin typeface="Calibri  "/>
                <a:ea typeface="Verdana" panose="020B0604030504040204" pitchFamily="34" charset="0"/>
              </a:rPr>
              <a:t>Virgil (Roman poet) describes the Harpies as follows:</a:t>
            </a:r>
          </a:p>
          <a:p>
            <a:pPr marL="0" indent="0">
              <a:buFont typeface="Arial" panose="020B0604020202020204" pitchFamily="34" charset="0"/>
              <a:buNone/>
              <a:defRPr/>
            </a:pPr>
            <a:r>
              <a:rPr lang="en-IE" dirty="0">
                <a:latin typeface="Calibri  "/>
                <a:ea typeface="Verdana" panose="020B0604030504040204" pitchFamily="34" charset="0"/>
              </a:rPr>
              <a:t>“They are birds with the faces of girls, with filth oozing from their bellies, with hooked claws for hands and faces pale with a hunger that is never satisfied.” (</a:t>
            </a:r>
            <a:r>
              <a:rPr lang="en-IE" i="1" dirty="0">
                <a:latin typeface="Calibri  "/>
                <a:ea typeface="Verdana" panose="020B0604030504040204" pitchFamily="34" charset="0"/>
              </a:rPr>
              <a:t>Aeneid</a:t>
            </a:r>
            <a:r>
              <a:rPr lang="en-IE" dirty="0">
                <a:latin typeface="Calibri  "/>
                <a:ea typeface="Verdana" panose="020B0604030504040204" pitchFamily="34" charset="0"/>
              </a:rPr>
              <a:t> 3.209ff)</a:t>
            </a:r>
          </a:p>
        </p:txBody>
      </p:sp>
      <p:sp>
        <p:nvSpPr>
          <p:cNvPr id="14" name="TextBox 13">
            <a:extLst>
              <a:ext uri="{FF2B5EF4-FFF2-40B4-BE49-F238E27FC236}">
                <a16:creationId xmlns:a16="http://schemas.microsoft.com/office/drawing/2014/main" id="{6A0ED1D1-488E-B9AA-35DE-780BB736552F}"/>
              </a:ext>
            </a:extLst>
          </p:cNvPr>
          <p:cNvSpPr txBox="1"/>
          <p:nvPr/>
        </p:nvSpPr>
        <p:spPr>
          <a:xfrm>
            <a:off x="9774238" y="9482138"/>
            <a:ext cx="8002587" cy="300037"/>
          </a:xfrm>
          <a:prstGeom prst="rect">
            <a:avLst/>
          </a:prstGeom>
          <a:noFill/>
        </p:spPr>
        <p:txBody>
          <a:bodyPr>
            <a:spAutoFit/>
          </a:bodyPr>
          <a:lstStyle/>
          <a:p>
            <a:pPr algn="r" defTabSz="1371600" eaLnBrk="1" fontAlgn="auto" hangingPunct="1">
              <a:spcBef>
                <a:spcPts val="0"/>
              </a:spcBef>
              <a:spcAft>
                <a:spcPts val="0"/>
              </a:spcAft>
              <a:defRPr/>
            </a:pPr>
            <a:r>
              <a:rPr lang="en-IE" sz="1350" dirty="0">
                <a:solidFill>
                  <a:prstClr val="black"/>
                </a:solidFill>
                <a:latin typeface="Verdana" panose="020B0604030504040204" pitchFamily="34" charset="0"/>
                <a:ea typeface="Verdana" panose="020B0604030504040204" pitchFamily="34" charset="0"/>
              </a:rPr>
              <a:t>Image source: ©The Trustees of the British Museum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1">
            <a:extLst>
              <a:ext uri="{FF2B5EF4-FFF2-40B4-BE49-F238E27FC236}">
                <a16:creationId xmlns:a16="http://schemas.microsoft.com/office/drawing/2014/main" id="{55BB2ED7-FDA5-202D-B2DC-D4FF90FFD111}"/>
              </a:ext>
            </a:extLst>
          </p:cNvPr>
          <p:cNvGrpSpPr>
            <a:grpSpLocks/>
          </p:cNvGrpSpPr>
          <p:nvPr/>
        </p:nvGrpSpPr>
        <p:grpSpPr bwMode="auto">
          <a:xfrm>
            <a:off x="0" y="463550"/>
            <a:ext cx="10287000" cy="1284288"/>
            <a:chOff x="0" y="0"/>
            <a:chExt cx="1384190" cy="3472227"/>
          </a:xfrm>
        </p:grpSpPr>
        <p:sp>
          <p:nvSpPr>
            <p:cNvPr id="3" name="Freeform 4">
              <a:extLst>
                <a:ext uri="{FF2B5EF4-FFF2-40B4-BE49-F238E27FC236}">
                  <a16:creationId xmlns:a16="http://schemas.microsoft.com/office/drawing/2014/main" id="{E9C96B0E-2B21-38E4-C5DD-27D71A8248F2}"/>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4" name="TextBox 5">
              <a:extLst>
                <a:ext uri="{FF2B5EF4-FFF2-40B4-BE49-F238E27FC236}">
                  <a16:creationId xmlns:a16="http://schemas.microsoft.com/office/drawing/2014/main" id="{09A7EA8C-EAF4-2A02-8B89-017046AD5134}"/>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26627" name="Title 1">
            <a:extLst>
              <a:ext uri="{FF2B5EF4-FFF2-40B4-BE49-F238E27FC236}">
                <a16:creationId xmlns:a16="http://schemas.microsoft.com/office/drawing/2014/main" id="{5E9AB0AB-2290-7910-D9F2-CE3705CB6427}"/>
              </a:ext>
            </a:extLst>
          </p:cNvPr>
          <p:cNvSpPr txBox="1">
            <a:spLocks noChangeArrowheads="1"/>
          </p:cNvSpPr>
          <p:nvPr/>
        </p:nvSpPr>
        <p:spPr bwMode="auto">
          <a:xfrm>
            <a:off x="838200" y="754063"/>
            <a:ext cx="8081963"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E" altLang="en-US" sz="4200" b="1">
                <a:solidFill>
                  <a:schemeClr val="bg1"/>
                </a:solidFill>
                <a:latin typeface="Calibri  "/>
                <a:ea typeface="Verdana" panose="020B0604030504040204" pitchFamily="34" charset="0"/>
                <a:cs typeface="Verdana" panose="020B0604030504040204" pitchFamily="34" charset="0"/>
              </a:rPr>
              <a:t>2. Polyphemus</a:t>
            </a:r>
          </a:p>
        </p:txBody>
      </p:sp>
      <p:pic>
        <p:nvPicPr>
          <p:cNvPr id="11" name="Picture 10">
            <a:extLst>
              <a:ext uri="{FF2B5EF4-FFF2-40B4-BE49-F238E27FC236}">
                <a16:creationId xmlns:a16="http://schemas.microsoft.com/office/drawing/2014/main" id="{3AAEB4FE-2B02-E82E-F904-EFF4F5CAC316}"/>
              </a:ext>
            </a:extLst>
          </p:cNvPr>
          <p:cNvPicPr>
            <a:picLocks noChangeAspect="1"/>
          </p:cNvPicPr>
          <p:nvPr/>
        </p:nvPicPr>
        <p:blipFill rotWithShape="1">
          <a:blip r:embed="rId3"/>
          <a:srcRect l="6379" r="11501" b="-1"/>
          <a:stretch/>
        </p:blipFill>
        <p:spPr>
          <a:xfrm>
            <a:off x="9893841" y="1915910"/>
            <a:ext cx="8356059" cy="8343876"/>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4" name="Content Placeholder 2">
            <a:extLst>
              <a:ext uri="{FF2B5EF4-FFF2-40B4-BE49-F238E27FC236}">
                <a16:creationId xmlns:a16="http://schemas.microsoft.com/office/drawing/2014/main" id="{706C22F8-85A5-14D2-1001-BD800428ED0D}"/>
              </a:ext>
            </a:extLst>
          </p:cNvPr>
          <p:cNvSpPr txBox="1">
            <a:spLocks/>
          </p:cNvSpPr>
          <p:nvPr/>
        </p:nvSpPr>
        <p:spPr>
          <a:xfrm>
            <a:off x="700088" y="2058988"/>
            <a:ext cx="9231312" cy="6527800"/>
          </a:xfrm>
          <a:prstGeom prst="rect">
            <a:avLst/>
          </a:prstGeom>
        </p:spPr>
        <p:txBody>
          <a:bodyPr>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Blip>
                <a:blip r:embed="rId4"/>
              </a:buBlip>
              <a:defRPr/>
            </a:pPr>
            <a:r>
              <a:rPr lang="en-IE" dirty="0">
                <a:latin typeface="+mj-lt"/>
                <a:ea typeface="Verdana" panose="020B0604030504040204" pitchFamily="34" charset="0"/>
              </a:rPr>
              <a:t>Polyphemus was a </a:t>
            </a:r>
            <a:r>
              <a:rPr lang="en-IE" b="1" dirty="0">
                <a:solidFill>
                  <a:schemeClr val="accent1">
                    <a:lumMod val="50000"/>
                  </a:schemeClr>
                </a:solidFill>
                <a:latin typeface="+mj-lt"/>
                <a:ea typeface="Verdana" panose="020B0604030504040204" pitchFamily="34" charset="0"/>
              </a:rPr>
              <a:t>cyclops</a:t>
            </a:r>
            <a:r>
              <a:rPr lang="en-IE" dirty="0">
                <a:latin typeface="+mj-lt"/>
                <a:ea typeface="Verdana" panose="020B0604030504040204" pitchFamily="34" charset="0"/>
              </a:rPr>
              <a:t>, a mythical creature with </a:t>
            </a:r>
            <a:r>
              <a:rPr lang="en-IE" b="1" dirty="0">
                <a:solidFill>
                  <a:schemeClr val="accent5">
                    <a:lumMod val="50000"/>
                  </a:schemeClr>
                </a:solidFill>
                <a:latin typeface="+mj-lt"/>
                <a:ea typeface="Verdana" panose="020B0604030504040204" pitchFamily="34" charset="0"/>
              </a:rPr>
              <a:t>one large eye </a:t>
            </a:r>
            <a:r>
              <a:rPr lang="en-IE" dirty="0">
                <a:latin typeface="+mj-lt"/>
                <a:ea typeface="Verdana" panose="020B0604030504040204" pitchFamily="34" charset="0"/>
              </a:rPr>
              <a:t>in the middle of its forehead!</a:t>
            </a:r>
          </a:p>
          <a:p>
            <a:pPr>
              <a:buFont typeface="Arial" panose="020B0604020202020204" pitchFamily="34" charset="0"/>
              <a:buBlip>
                <a:blip r:embed="rId4"/>
              </a:buBlip>
              <a:defRPr/>
            </a:pPr>
            <a:r>
              <a:rPr lang="en-IE" dirty="0">
                <a:latin typeface="+mj-lt"/>
                <a:ea typeface="Verdana" panose="020B0604030504040204" pitchFamily="34" charset="0"/>
              </a:rPr>
              <a:t>His father was </a:t>
            </a:r>
            <a:r>
              <a:rPr lang="en-IE" b="1" dirty="0">
                <a:solidFill>
                  <a:srgbClr val="0070C0"/>
                </a:solidFill>
                <a:latin typeface="+mj-lt"/>
                <a:ea typeface="Verdana" panose="020B0604030504040204" pitchFamily="34" charset="0"/>
              </a:rPr>
              <a:t>Poseidon</a:t>
            </a:r>
            <a:r>
              <a:rPr lang="en-IE" dirty="0">
                <a:latin typeface="+mj-lt"/>
                <a:ea typeface="Verdana" panose="020B0604030504040204" pitchFamily="34" charset="0"/>
              </a:rPr>
              <a:t>, god of the sea.</a:t>
            </a:r>
          </a:p>
          <a:p>
            <a:pPr>
              <a:buFont typeface="Arial" panose="020B0604020202020204" pitchFamily="34" charset="0"/>
              <a:buBlip>
                <a:blip r:embed="rId4"/>
              </a:buBlip>
              <a:defRPr/>
            </a:pPr>
            <a:r>
              <a:rPr lang="en-IE" dirty="0">
                <a:latin typeface="+mj-lt"/>
                <a:ea typeface="Verdana" panose="020B0604030504040204" pitchFamily="34" charset="0"/>
              </a:rPr>
              <a:t>The cyclopes were noted for being </a:t>
            </a:r>
            <a:r>
              <a:rPr lang="en-IE" b="1" dirty="0">
                <a:solidFill>
                  <a:srgbClr val="00B050"/>
                </a:solidFill>
                <a:latin typeface="+mj-lt"/>
                <a:ea typeface="Verdana" panose="020B0604030504040204" pitchFamily="34" charset="0"/>
              </a:rPr>
              <a:t>uncivilized</a:t>
            </a:r>
            <a:r>
              <a:rPr lang="en-IE" dirty="0">
                <a:latin typeface="+mj-lt"/>
                <a:ea typeface="Verdana" panose="020B0604030504040204" pitchFamily="34" charset="0"/>
              </a:rPr>
              <a:t>.</a:t>
            </a:r>
          </a:p>
          <a:p>
            <a:pPr>
              <a:buFont typeface="Arial" panose="020B0604020202020204" pitchFamily="34" charset="0"/>
              <a:buBlip>
                <a:blip r:embed="rId4"/>
              </a:buBlip>
              <a:defRPr/>
            </a:pPr>
            <a:r>
              <a:rPr lang="en-IE" dirty="0">
                <a:latin typeface="+mj-lt"/>
                <a:ea typeface="Verdana" panose="020B0604030504040204" pitchFamily="34" charset="0"/>
              </a:rPr>
              <a:t>In Homer’s </a:t>
            </a:r>
            <a:r>
              <a:rPr lang="en-IE" i="1" dirty="0">
                <a:latin typeface="+mj-lt"/>
                <a:ea typeface="Verdana" panose="020B0604030504040204" pitchFamily="34" charset="0"/>
              </a:rPr>
              <a:t>Odyssey</a:t>
            </a:r>
            <a:r>
              <a:rPr lang="en-IE" dirty="0">
                <a:latin typeface="+mj-lt"/>
                <a:ea typeface="Verdana" panose="020B0604030504040204" pitchFamily="34" charset="0"/>
              </a:rPr>
              <a:t>, the cyclops Polyphemus ate lots of the hero Odysseus’ sailors when they were trapped in his cave! </a:t>
            </a:r>
          </a:p>
          <a:p>
            <a:pPr>
              <a:buFont typeface="Arial" panose="020B0604020202020204" pitchFamily="34" charset="0"/>
              <a:buBlip>
                <a:blip r:embed="rId4"/>
              </a:buBlip>
              <a:defRPr/>
            </a:pPr>
            <a:r>
              <a:rPr lang="en-IE" dirty="0">
                <a:latin typeface="+mj-lt"/>
                <a:ea typeface="Verdana" panose="020B0604030504040204" pitchFamily="34" charset="0"/>
              </a:rPr>
              <a:t>To escape, Odysseus and the remaining sailors made the cyclops drunk on wine and blinded him by jabbing a </a:t>
            </a:r>
            <a:r>
              <a:rPr lang="en-IE" b="1" dirty="0">
                <a:solidFill>
                  <a:schemeClr val="accent4">
                    <a:lumMod val="50000"/>
                  </a:schemeClr>
                </a:solidFill>
                <a:latin typeface="+mj-lt"/>
                <a:ea typeface="Verdana" panose="020B0604030504040204" pitchFamily="34" charset="0"/>
              </a:rPr>
              <a:t>sharpened stick </a:t>
            </a:r>
            <a:r>
              <a:rPr lang="en-IE" dirty="0">
                <a:latin typeface="+mj-lt"/>
                <a:ea typeface="Verdana" panose="020B0604030504040204" pitchFamily="34" charset="0"/>
              </a:rPr>
              <a:t>into his one eye - eek!  </a:t>
            </a:r>
          </a:p>
        </p:txBody>
      </p:sp>
      <p:sp>
        <p:nvSpPr>
          <p:cNvPr id="16" name="TextBox 15">
            <a:extLst>
              <a:ext uri="{FF2B5EF4-FFF2-40B4-BE49-F238E27FC236}">
                <a16:creationId xmlns:a16="http://schemas.microsoft.com/office/drawing/2014/main" id="{3FB9AFDF-AA86-C177-63FD-91B8D452985A}"/>
              </a:ext>
            </a:extLst>
          </p:cNvPr>
          <p:cNvSpPr txBox="1"/>
          <p:nvPr/>
        </p:nvSpPr>
        <p:spPr>
          <a:xfrm>
            <a:off x="989013" y="7853363"/>
            <a:ext cx="8655050" cy="1754187"/>
          </a:xfrm>
          <a:prstGeom prst="rect">
            <a:avLst/>
          </a:prstGeom>
          <a:solidFill>
            <a:schemeClr val="accent4">
              <a:lumMod val="20000"/>
              <a:lumOff val="80000"/>
            </a:schemeClr>
          </a:solidFill>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E" altLang="en-US" sz="2500" b="1">
                <a:latin typeface="Verdana" panose="020B0604030504040204" pitchFamily="34" charset="0"/>
                <a:ea typeface="Verdana" panose="020B0604030504040204" pitchFamily="34" charset="0"/>
                <a:cs typeface="Verdana" panose="020B0604030504040204" pitchFamily="34" charset="0"/>
              </a:rPr>
              <a:t>Vocabulary</a:t>
            </a:r>
            <a:r>
              <a:rPr lang="en-IE" altLang="en-US" sz="2500">
                <a:latin typeface="Verdana" panose="020B0604030504040204" pitchFamily="34" charset="0"/>
                <a:ea typeface="Verdana" panose="020B0604030504040204" pitchFamily="34" charset="0"/>
                <a:cs typeface="Verdana" panose="020B0604030504040204" pitchFamily="34" charset="0"/>
              </a:rPr>
              <a:t> </a:t>
            </a:r>
            <a:r>
              <a:rPr lang="en-IE" altLang="en-US" sz="2500" b="1">
                <a:latin typeface="Verdana" panose="020B0604030504040204" pitchFamily="34" charset="0"/>
                <a:ea typeface="Verdana" panose="020B0604030504040204" pitchFamily="34" charset="0"/>
                <a:cs typeface="Verdana" panose="020B0604030504040204" pitchFamily="34" charset="0"/>
              </a:rPr>
              <a:t>check!</a:t>
            </a:r>
          </a:p>
          <a:p>
            <a:pPr>
              <a:spcBef>
                <a:spcPct val="0"/>
              </a:spcBef>
              <a:buFontTx/>
              <a:buNone/>
            </a:pPr>
            <a:endParaRPr lang="en-IE" altLang="en-US" sz="2500">
              <a:latin typeface="Verdana" panose="020B0604030504040204" pitchFamily="34" charset="0"/>
              <a:ea typeface="Verdana" panose="020B0604030504040204" pitchFamily="34" charset="0"/>
              <a:cs typeface="Verdana" panose="020B0604030504040204" pitchFamily="34" charset="0"/>
            </a:endParaRPr>
          </a:p>
          <a:p>
            <a:pPr>
              <a:spcBef>
                <a:spcPct val="0"/>
              </a:spcBef>
              <a:buFontTx/>
              <a:buNone/>
            </a:pPr>
            <a:r>
              <a:rPr lang="en-IE" altLang="en-US" sz="2500">
                <a:latin typeface="Verdana" panose="020B0604030504040204" pitchFamily="34" charset="0"/>
                <a:ea typeface="Verdana" panose="020B0604030504040204" pitchFamily="34" charset="0"/>
                <a:cs typeface="Arial" panose="020B0604020202020204" pitchFamily="34" charset="0"/>
              </a:rPr>
              <a:t>Cyclops: </a:t>
            </a:r>
            <a:r>
              <a:rPr lang="en-IE" altLang="en-US" sz="2500" i="1">
                <a:latin typeface="Verdana" panose="020B0604030504040204" pitchFamily="34" charset="0"/>
                <a:ea typeface="Verdana" panose="020B0604030504040204" pitchFamily="34" charset="0"/>
                <a:cs typeface="Arial" panose="020B0604020202020204" pitchFamily="34" charset="0"/>
              </a:rPr>
              <a:t>kuklos</a:t>
            </a:r>
            <a:r>
              <a:rPr lang="en-IE" altLang="en-US" sz="2500">
                <a:latin typeface="Verdana" panose="020B0604030504040204" pitchFamily="34" charset="0"/>
                <a:ea typeface="Verdana" panose="020B0604030504040204" pitchFamily="34" charset="0"/>
                <a:cs typeface="Arial" panose="020B0604020202020204" pitchFamily="34" charset="0"/>
              </a:rPr>
              <a:t>/</a:t>
            </a:r>
            <a:r>
              <a:rPr lang="el-GR" altLang="en-US" sz="3100">
                <a:latin typeface="Times New Roman" panose="02020603050405020304" pitchFamily="18" charset="0"/>
                <a:ea typeface="Verdana" panose="020B0604030504040204" pitchFamily="34" charset="0"/>
                <a:cs typeface="Times New Roman" panose="02020603050405020304" pitchFamily="18" charset="0"/>
              </a:rPr>
              <a:t>κύκλος</a:t>
            </a:r>
            <a:r>
              <a:rPr lang="en-IE" altLang="en-US" sz="3100">
                <a:latin typeface="Times New Roman" panose="02020603050405020304" pitchFamily="18" charset="0"/>
                <a:ea typeface="Verdana" panose="020B0604030504040204" pitchFamily="34" charset="0"/>
                <a:cs typeface="Times New Roman" panose="02020603050405020304" pitchFamily="18" charset="0"/>
              </a:rPr>
              <a:t> </a:t>
            </a:r>
            <a:r>
              <a:rPr lang="en-IE" altLang="en-US" sz="2500">
                <a:latin typeface="Verdana" panose="020B0604030504040204" pitchFamily="34" charset="0"/>
                <a:ea typeface="Verdana" panose="020B0604030504040204" pitchFamily="34" charset="0"/>
                <a:cs typeface="Verdana" panose="020B0604030504040204" pitchFamily="34" charset="0"/>
              </a:rPr>
              <a:t>(ring/circle) + ops/</a:t>
            </a:r>
            <a:r>
              <a:rPr lang="el-GR" altLang="en-US" sz="3100">
                <a:latin typeface="Times New Roman" panose="02020603050405020304" pitchFamily="18" charset="0"/>
                <a:ea typeface="Verdana" panose="020B0604030504040204" pitchFamily="34" charset="0"/>
                <a:cs typeface="Verdana" panose="020B0604030504040204" pitchFamily="34" charset="0"/>
              </a:rPr>
              <a:t>ὤψ</a:t>
            </a:r>
            <a:r>
              <a:rPr lang="el-GR" altLang="en-US" sz="2500">
                <a:latin typeface="Verdana" panose="020B0604030504040204" pitchFamily="34" charset="0"/>
                <a:ea typeface="Verdana" panose="020B0604030504040204" pitchFamily="34" charset="0"/>
                <a:cs typeface="Verdana" panose="020B0604030504040204" pitchFamily="34" charset="0"/>
              </a:rPr>
              <a:t> </a:t>
            </a:r>
            <a:r>
              <a:rPr lang="en-IE" altLang="en-US" sz="2500">
                <a:latin typeface="Verdana" panose="020B0604030504040204" pitchFamily="34" charset="0"/>
                <a:ea typeface="Verdana" panose="020B0604030504040204" pitchFamily="34" charset="0"/>
                <a:cs typeface="Verdana" panose="020B0604030504040204" pitchFamily="34" charset="0"/>
              </a:rPr>
              <a:t>(eye/face)</a:t>
            </a:r>
          </a:p>
        </p:txBody>
      </p:sp>
      <p:sp>
        <p:nvSpPr>
          <p:cNvPr id="20" name="TextBox 19">
            <a:extLst>
              <a:ext uri="{FF2B5EF4-FFF2-40B4-BE49-F238E27FC236}">
                <a16:creationId xmlns:a16="http://schemas.microsoft.com/office/drawing/2014/main" id="{3A823450-7EB3-3293-A6CE-A975B719DF5C}"/>
              </a:ext>
            </a:extLst>
          </p:cNvPr>
          <p:cNvSpPr txBox="1"/>
          <p:nvPr/>
        </p:nvSpPr>
        <p:spPr>
          <a:xfrm>
            <a:off x="8153400" y="9575800"/>
            <a:ext cx="9937750" cy="508000"/>
          </a:xfrm>
          <a:prstGeom prst="rect">
            <a:avLst/>
          </a:prstGeom>
          <a:noFill/>
        </p:spPr>
        <p:txBody>
          <a:bodyPr>
            <a:spAutoFit/>
          </a:bodyPr>
          <a:lstStyle/>
          <a:p>
            <a:pPr algn="r">
              <a:defRPr/>
            </a:pPr>
            <a:r>
              <a:rPr lang="en-IE" sz="1350" dirty="0">
                <a:solidFill>
                  <a:schemeClr val="bg1"/>
                </a:solidFill>
                <a:latin typeface="Verdana" panose="020B0604030504040204" pitchFamily="34" charset="0"/>
                <a:ea typeface="Verdana" panose="020B0604030504040204" pitchFamily="34" charset="0"/>
              </a:rPr>
              <a:t>Image source: </a:t>
            </a:r>
            <a:r>
              <a:rPr lang="en-IE" sz="1350" dirty="0">
                <a:solidFill>
                  <a:schemeClr val="bg1"/>
                </a:solidFill>
                <a:latin typeface="Verdana" panose="020B0604030504040204" pitchFamily="34" charset="0"/>
                <a:ea typeface="Verdana" panose="020B0604030504040204" pitchFamily="34" charset="0"/>
                <a:hlinkClick r:id="rId5"/>
              </a:rPr>
              <a:t>https://www.beazley.ox.ac.uk/carc/resources/Introduction-to-Greek-Pottery/Keypieces/Protoattic/Eleusis</a:t>
            </a:r>
            <a:r>
              <a:rPr lang="en-IE" sz="1350" dirty="0">
                <a:solidFill>
                  <a:schemeClr val="bg1"/>
                </a:solidFill>
                <a:latin typeface="Verdana" panose="020B0604030504040204" pitchFamily="34" charset="0"/>
                <a:ea typeface="Verdana" panose="020B0604030504040204" pitchFamily="34" charset="0"/>
              </a:rPr>
              <a:t>, Accessed 18/10/21, 11:35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3A9564-8D2A-B784-752E-640DAD275B71}"/>
              </a:ext>
            </a:extLst>
          </p:cNvPr>
          <p:cNvPicPr>
            <a:picLocks noChangeAspect="1" noChangeArrowheads="1"/>
          </p:cNvPicPr>
          <p:nvPr/>
        </p:nvPicPr>
        <p:blipFill rotWithShape="1">
          <a:blip r:embed="rId2"/>
          <a:srcRect l="31974" r="31385" b="-1"/>
          <a:stretch/>
        </p:blipFill>
        <p:spPr bwMode="auto">
          <a:xfrm>
            <a:off x="221175" y="274675"/>
            <a:ext cx="6894447" cy="973765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grpSp>
        <p:nvGrpSpPr>
          <p:cNvPr id="28675" name="Group 3">
            <a:extLst>
              <a:ext uri="{FF2B5EF4-FFF2-40B4-BE49-F238E27FC236}">
                <a16:creationId xmlns:a16="http://schemas.microsoft.com/office/drawing/2014/main" id="{54B3E73F-3FF1-17F6-A8C9-DE3FD54658F7}"/>
              </a:ext>
            </a:extLst>
          </p:cNvPr>
          <p:cNvGrpSpPr>
            <a:grpSpLocks/>
          </p:cNvGrpSpPr>
          <p:nvPr/>
        </p:nvGrpSpPr>
        <p:grpSpPr bwMode="auto">
          <a:xfrm>
            <a:off x="8001000" y="468313"/>
            <a:ext cx="10287000" cy="1284287"/>
            <a:chOff x="0" y="0"/>
            <a:chExt cx="1384190" cy="3472227"/>
          </a:xfrm>
        </p:grpSpPr>
        <p:sp>
          <p:nvSpPr>
            <p:cNvPr id="5" name="Freeform 4">
              <a:extLst>
                <a:ext uri="{FF2B5EF4-FFF2-40B4-BE49-F238E27FC236}">
                  <a16:creationId xmlns:a16="http://schemas.microsoft.com/office/drawing/2014/main" id="{63B13EFE-BA5C-3085-25E0-987A6C5575FE}"/>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6" name="TextBox 5">
              <a:extLst>
                <a:ext uri="{FF2B5EF4-FFF2-40B4-BE49-F238E27FC236}">
                  <a16:creationId xmlns:a16="http://schemas.microsoft.com/office/drawing/2014/main" id="{ABC665E9-C214-902F-643D-7C6820CC8274}"/>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8" name="TextBox 7">
            <a:extLst>
              <a:ext uri="{FF2B5EF4-FFF2-40B4-BE49-F238E27FC236}">
                <a16:creationId xmlns:a16="http://schemas.microsoft.com/office/drawing/2014/main" id="{35429325-2D3E-D2B7-86A5-86E297CC2BDC}"/>
              </a:ext>
            </a:extLst>
          </p:cNvPr>
          <p:cNvSpPr txBox="1"/>
          <p:nvPr/>
        </p:nvSpPr>
        <p:spPr>
          <a:xfrm>
            <a:off x="8229600" y="736600"/>
            <a:ext cx="9144000" cy="739775"/>
          </a:xfrm>
          <a:prstGeom prst="rect">
            <a:avLst/>
          </a:prstGeom>
          <a:noFill/>
        </p:spPr>
        <p:txBody>
          <a:bodyPr>
            <a:spAutoFit/>
          </a:bodyPr>
          <a:lstStyle/>
          <a:p>
            <a:pPr>
              <a:defRPr/>
            </a:pPr>
            <a:r>
              <a:rPr lang="en-IE" sz="4200" b="1" dirty="0">
                <a:solidFill>
                  <a:schemeClr val="bg1"/>
                </a:solidFill>
                <a:latin typeface="+mj-lt"/>
                <a:ea typeface="Verdana" panose="020B0604030504040204" pitchFamily="34" charset="0"/>
              </a:rPr>
              <a:t>3. The goddess Athena</a:t>
            </a:r>
            <a:endParaRPr lang="en-IE" dirty="0">
              <a:solidFill>
                <a:schemeClr val="bg1"/>
              </a:solidFill>
              <a:latin typeface="+mj-lt"/>
            </a:endParaRPr>
          </a:p>
        </p:txBody>
      </p:sp>
      <p:sp>
        <p:nvSpPr>
          <p:cNvPr id="9" name="Content Placeholder 2">
            <a:extLst>
              <a:ext uri="{FF2B5EF4-FFF2-40B4-BE49-F238E27FC236}">
                <a16:creationId xmlns:a16="http://schemas.microsoft.com/office/drawing/2014/main" id="{DB73838E-71E4-751E-BC16-4B0273BFDF7D}"/>
              </a:ext>
            </a:extLst>
          </p:cNvPr>
          <p:cNvSpPr txBox="1">
            <a:spLocks/>
          </p:cNvSpPr>
          <p:nvPr/>
        </p:nvSpPr>
        <p:spPr>
          <a:xfrm>
            <a:off x="7935913" y="2535238"/>
            <a:ext cx="9304337" cy="5410200"/>
          </a:xfrm>
          <a:prstGeom prst="rect">
            <a:avLst/>
          </a:prstGeom>
        </p:spPr>
        <p:txBody>
          <a:bodyPr>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Blip>
                <a:blip r:embed="rId3"/>
              </a:buBlip>
              <a:defRPr/>
            </a:pPr>
            <a:r>
              <a:rPr lang="en-IE" sz="2550">
                <a:latin typeface="Verdana" panose="020B0604030504040204" pitchFamily="34" charset="0"/>
                <a:ea typeface="Verdana" panose="020B0604030504040204" pitchFamily="34" charset="0"/>
              </a:rPr>
              <a:t>Athena was one of the </a:t>
            </a:r>
            <a:r>
              <a:rPr lang="en-IE" sz="2550" b="1">
                <a:solidFill>
                  <a:srgbClr val="00B050"/>
                </a:solidFill>
                <a:latin typeface="Verdana" panose="020B0604030504040204" pitchFamily="34" charset="0"/>
                <a:ea typeface="Verdana" panose="020B0604030504040204" pitchFamily="34" charset="0"/>
              </a:rPr>
              <a:t>Greek Olympian gods</a:t>
            </a:r>
          </a:p>
          <a:p>
            <a:pPr>
              <a:buFont typeface="Arial" panose="020B0604020202020204" pitchFamily="34" charset="0"/>
              <a:buBlip>
                <a:blip r:embed="rId3"/>
              </a:buBlip>
              <a:defRPr/>
            </a:pPr>
            <a:r>
              <a:rPr lang="en-IE" sz="2550">
                <a:latin typeface="Verdana" panose="020B0604030504040204" pitchFamily="34" charset="0"/>
                <a:ea typeface="Verdana" panose="020B0604030504040204" pitchFamily="34" charset="0"/>
              </a:rPr>
              <a:t>She sprang fully formed from the head of her father, </a:t>
            </a:r>
            <a:r>
              <a:rPr lang="en-IE" sz="2550" b="1">
                <a:solidFill>
                  <a:schemeClr val="accent5">
                    <a:lumMod val="50000"/>
                  </a:schemeClr>
                </a:solidFill>
                <a:latin typeface="Verdana" panose="020B0604030504040204" pitchFamily="34" charset="0"/>
                <a:ea typeface="Verdana" panose="020B0604030504040204" pitchFamily="34" charset="0"/>
              </a:rPr>
              <a:t>Zeus</a:t>
            </a:r>
            <a:r>
              <a:rPr lang="en-IE" sz="2550">
                <a:latin typeface="Verdana" panose="020B0604030504040204" pitchFamily="34" charset="0"/>
                <a:ea typeface="Verdana" panose="020B0604030504040204" pitchFamily="34" charset="0"/>
              </a:rPr>
              <a:t>, the king of the gods!</a:t>
            </a:r>
          </a:p>
          <a:p>
            <a:pPr>
              <a:buFont typeface="Arial" panose="020B0604020202020204" pitchFamily="34" charset="0"/>
              <a:buBlip>
                <a:blip r:embed="rId3"/>
              </a:buBlip>
              <a:defRPr/>
            </a:pPr>
            <a:r>
              <a:rPr lang="en-IE" sz="2550">
                <a:latin typeface="Verdana" panose="020B0604030504040204" pitchFamily="34" charset="0"/>
                <a:ea typeface="Verdana" panose="020B0604030504040204" pitchFamily="34" charset="0"/>
              </a:rPr>
              <a:t>Athena was the god of </a:t>
            </a:r>
            <a:r>
              <a:rPr lang="en-IE" sz="2550" b="1">
                <a:solidFill>
                  <a:srgbClr val="0070C0"/>
                </a:solidFill>
                <a:latin typeface="Verdana" panose="020B0604030504040204" pitchFamily="34" charset="0"/>
                <a:ea typeface="Verdana" panose="020B0604030504040204" pitchFamily="34" charset="0"/>
              </a:rPr>
              <a:t>wisdom</a:t>
            </a:r>
            <a:r>
              <a:rPr lang="en-IE" sz="2550">
                <a:latin typeface="Verdana" panose="020B0604030504040204" pitchFamily="34" charset="0"/>
                <a:ea typeface="Verdana" panose="020B0604030504040204" pitchFamily="34" charset="0"/>
              </a:rPr>
              <a:t>, </a:t>
            </a:r>
            <a:r>
              <a:rPr lang="en-IE" sz="2550" b="1">
                <a:solidFill>
                  <a:srgbClr val="0070C0"/>
                </a:solidFill>
                <a:latin typeface="Verdana" panose="020B0604030504040204" pitchFamily="34" charset="0"/>
                <a:ea typeface="Verdana" panose="020B0604030504040204" pitchFamily="34" charset="0"/>
              </a:rPr>
              <a:t>war</a:t>
            </a:r>
            <a:r>
              <a:rPr lang="en-IE" sz="2550">
                <a:latin typeface="Verdana" panose="020B0604030504040204" pitchFamily="34" charset="0"/>
                <a:ea typeface="Verdana" panose="020B0604030504040204" pitchFamily="34" charset="0"/>
              </a:rPr>
              <a:t> (esp. strategy in war) and </a:t>
            </a:r>
            <a:r>
              <a:rPr lang="en-IE" sz="2550" b="1">
                <a:solidFill>
                  <a:srgbClr val="0070C0"/>
                </a:solidFill>
                <a:latin typeface="Verdana" panose="020B0604030504040204" pitchFamily="34" charset="0"/>
                <a:ea typeface="Verdana" panose="020B0604030504040204" pitchFamily="34" charset="0"/>
              </a:rPr>
              <a:t>handicrafts</a:t>
            </a:r>
          </a:p>
          <a:p>
            <a:pPr>
              <a:buFont typeface="Arial" panose="020B0604020202020204" pitchFamily="34" charset="0"/>
              <a:buBlip>
                <a:blip r:embed="rId3"/>
              </a:buBlip>
              <a:defRPr/>
            </a:pPr>
            <a:r>
              <a:rPr lang="en-IE" sz="2550">
                <a:latin typeface="Verdana" panose="020B0604030504040204" pitchFamily="34" charset="0"/>
                <a:ea typeface="Verdana" panose="020B0604030504040204" pitchFamily="34" charset="0"/>
              </a:rPr>
              <a:t>Athena is the patron god of </a:t>
            </a:r>
            <a:r>
              <a:rPr lang="en-IE" sz="2550" b="1">
                <a:solidFill>
                  <a:schemeClr val="accent1">
                    <a:lumMod val="75000"/>
                  </a:schemeClr>
                </a:solidFill>
                <a:latin typeface="Verdana" panose="020B0604030504040204" pitchFamily="34" charset="0"/>
                <a:ea typeface="Verdana" panose="020B0604030504040204" pitchFamily="34" charset="0"/>
              </a:rPr>
              <a:t>Athens</a:t>
            </a:r>
            <a:r>
              <a:rPr lang="en-IE" sz="2550">
                <a:latin typeface="Verdana" panose="020B0604030504040204" pitchFamily="34" charset="0"/>
                <a:ea typeface="Verdana" panose="020B0604030504040204" pitchFamily="34" charset="0"/>
              </a:rPr>
              <a:t> – the </a:t>
            </a:r>
            <a:r>
              <a:rPr lang="en-IE" sz="2550" b="1">
                <a:solidFill>
                  <a:schemeClr val="accent4">
                    <a:lumMod val="75000"/>
                  </a:schemeClr>
                </a:solidFill>
                <a:latin typeface="Verdana" panose="020B0604030504040204" pitchFamily="34" charset="0"/>
                <a:ea typeface="Verdana" panose="020B0604030504040204" pitchFamily="34" charset="0"/>
              </a:rPr>
              <a:t>Parthenon</a:t>
            </a:r>
            <a:r>
              <a:rPr lang="en-IE" sz="2550">
                <a:latin typeface="Verdana" panose="020B0604030504040204" pitchFamily="34" charset="0"/>
                <a:ea typeface="Verdana" panose="020B0604030504040204" pitchFamily="34" charset="0"/>
              </a:rPr>
              <a:t> on the Acropolis is dedicated to the god</a:t>
            </a:r>
          </a:p>
          <a:p>
            <a:pPr>
              <a:buFont typeface="Arial" panose="020B0604020202020204" pitchFamily="34" charset="0"/>
              <a:buBlip>
                <a:blip r:embed="rId3"/>
              </a:buBlip>
              <a:defRPr/>
            </a:pPr>
            <a:r>
              <a:rPr lang="en-IE" sz="2550">
                <a:latin typeface="Verdana" panose="020B0604030504040204" pitchFamily="34" charset="0"/>
                <a:ea typeface="Verdana" panose="020B0604030504040204" pitchFamily="34" charset="0"/>
              </a:rPr>
              <a:t>Athena is often depicted wearing armour and carrying a shield, like in the image to the left</a:t>
            </a:r>
          </a:p>
          <a:p>
            <a:pPr>
              <a:buFont typeface="Arial" panose="020B0604020202020204" pitchFamily="34" charset="0"/>
              <a:buBlip>
                <a:blip r:embed="rId3"/>
              </a:buBlip>
              <a:defRPr/>
            </a:pPr>
            <a:r>
              <a:rPr lang="en-IE" sz="2550">
                <a:latin typeface="Verdana" panose="020B0604030504040204" pitchFamily="34" charset="0"/>
                <a:ea typeface="Verdana" panose="020B0604030504040204" pitchFamily="34" charset="0"/>
              </a:rPr>
              <a:t>Athena is also often depicted wearing a shawl called an </a:t>
            </a:r>
            <a:r>
              <a:rPr lang="en-IE" sz="2550" b="1">
                <a:latin typeface="Verdana" panose="020B0604030504040204" pitchFamily="34" charset="0"/>
                <a:ea typeface="Verdana" panose="020B0604030504040204" pitchFamily="34" charset="0"/>
              </a:rPr>
              <a:t>aegis</a:t>
            </a:r>
            <a:r>
              <a:rPr lang="en-IE" sz="2550">
                <a:latin typeface="Verdana" panose="020B0604030504040204" pitchFamily="34" charset="0"/>
                <a:ea typeface="Verdana" panose="020B0604030504040204" pitchFamily="34" charset="0"/>
              </a:rPr>
              <a:t> – this was trimmed with snakes and had the face of the gorgon </a:t>
            </a:r>
            <a:r>
              <a:rPr lang="en-IE" sz="2550" b="1">
                <a:solidFill>
                  <a:srgbClr val="002060"/>
                </a:solidFill>
                <a:latin typeface="Verdana" panose="020B0604030504040204" pitchFamily="34" charset="0"/>
                <a:ea typeface="Verdana" panose="020B0604030504040204" pitchFamily="34" charset="0"/>
              </a:rPr>
              <a:t>Medusa</a:t>
            </a:r>
            <a:r>
              <a:rPr lang="en-IE" sz="2550">
                <a:latin typeface="Verdana" panose="020B0604030504040204" pitchFamily="34" charset="0"/>
                <a:ea typeface="Verdana" panose="020B0604030504040204" pitchFamily="34" charset="0"/>
              </a:rPr>
              <a:t> on it!</a:t>
            </a:r>
          </a:p>
          <a:p>
            <a:pPr marL="0" indent="0">
              <a:buFont typeface="Arial" panose="020B0604020202020204" pitchFamily="34" charset="0"/>
              <a:buNone/>
              <a:defRPr/>
            </a:pPr>
            <a:endParaRPr lang="en-IE" sz="2550">
              <a:latin typeface="Verdana" panose="020B0604030504040204" pitchFamily="34" charset="0"/>
              <a:ea typeface="Verdana" panose="020B0604030504040204" pitchFamily="34" charset="0"/>
            </a:endParaRPr>
          </a:p>
          <a:p>
            <a:pPr marL="0" indent="0">
              <a:buFont typeface="Arial" panose="020B0604020202020204" pitchFamily="34" charset="0"/>
              <a:buNone/>
              <a:defRPr/>
            </a:pPr>
            <a:endParaRPr lang="en-IE" dirty="0"/>
          </a:p>
        </p:txBody>
      </p:sp>
      <p:pic>
        <p:nvPicPr>
          <p:cNvPr id="28678" name="Graphic 10" descr="Badge Question Mark with solid fill">
            <a:extLst>
              <a:ext uri="{FF2B5EF4-FFF2-40B4-BE49-F238E27FC236}">
                <a16:creationId xmlns:a16="http://schemas.microsoft.com/office/drawing/2014/main" id="{87FCEB8C-186D-CAD7-5EC3-EE9008691F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9925" y="7945438"/>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11D1C1EE-2EAA-C5E0-F7CE-988743E35A82}"/>
              </a:ext>
            </a:extLst>
          </p:cNvPr>
          <p:cNvSpPr txBox="1"/>
          <p:nvPr/>
        </p:nvSpPr>
        <p:spPr>
          <a:xfrm>
            <a:off x="9652000" y="7972425"/>
            <a:ext cx="8112125" cy="1270000"/>
          </a:xfrm>
          <a:prstGeom prst="rect">
            <a:avLst/>
          </a:prstGeom>
          <a:noFill/>
        </p:spPr>
        <p:txBody>
          <a:bodyPr>
            <a:spAutoFit/>
          </a:bodyPr>
          <a:lstStyle/>
          <a:p>
            <a:pPr defTabSz="1371600" eaLnBrk="1" fontAlgn="auto" hangingPunct="1">
              <a:spcBef>
                <a:spcPts val="0"/>
              </a:spcBef>
              <a:spcAft>
                <a:spcPts val="0"/>
              </a:spcAft>
              <a:defRPr/>
            </a:pPr>
            <a:r>
              <a:rPr lang="en-IE" sz="2550" dirty="0">
                <a:solidFill>
                  <a:prstClr val="black"/>
                </a:solidFill>
                <a:latin typeface="Verdana" panose="020B0604030504040204" pitchFamily="34" charset="0"/>
                <a:ea typeface="Verdana" panose="020B0604030504040204" pitchFamily="34" charset="0"/>
              </a:rPr>
              <a:t>In this image, Athena’s shield has a snake drawn on it – what would you draw on your shield to frighten your enemies in battle?</a:t>
            </a:r>
          </a:p>
        </p:txBody>
      </p:sp>
      <p:sp>
        <p:nvSpPr>
          <p:cNvPr id="15" name="TextBox 14">
            <a:extLst>
              <a:ext uri="{FF2B5EF4-FFF2-40B4-BE49-F238E27FC236}">
                <a16:creationId xmlns:a16="http://schemas.microsoft.com/office/drawing/2014/main" id="{88D47B63-25C4-80DF-C758-6E03E938384F}"/>
              </a:ext>
            </a:extLst>
          </p:cNvPr>
          <p:cNvSpPr txBox="1"/>
          <p:nvPr/>
        </p:nvSpPr>
        <p:spPr>
          <a:xfrm>
            <a:off x="457200" y="9599613"/>
            <a:ext cx="9761538" cy="300037"/>
          </a:xfrm>
          <a:prstGeom prst="rect">
            <a:avLst/>
          </a:prstGeom>
          <a:noFill/>
        </p:spPr>
        <p:txBody>
          <a:bodyPr>
            <a:spAutoFit/>
          </a:bodyPr>
          <a:lstStyle/>
          <a:p>
            <a:pPr defTabSz="1371600" eaLnBrk="1" fontAlgn="auto" hangingPunct="1">
              <a:spcBef>
                <a:spcPts val="0"/>
              </a:spcBef>
              <a:spcAft>
                <a:spcPts val="0"/>
              </a:spcAft>
              <a:defRPr/>
            </a:pPr>
            <a:r>
              <a:rPr lang="en-IE" sz="1350" dirty="0">
                <a:solidFill>
                  <a:prstClr val="black"/>
                </a:solidFill>
                <a:latin typeface="Verdana" panose="020B0604030504040204" pitchFamily="34" charset="0"/>
                <a:ea typeface="Verdana" panose="020B0604030504040204" pitchFamily="34" charset="0"/>
              </a:rPr>
              <a:t>Image source: © The Trustees of the British Museum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3">
            <a:extLst>
              <a:ext uri="{FF2B5EF4-FFF2-40B4-BE49-F238E27FC236}">
                <a16:creationId xmlns:a16="http://schemas.microsoft.com/office/drawing/2014/main" id="{BD31F279-4CF5-3B63-AF6F-E05D6094B39E}"/>
              </a:ext>
            </a:extLst>
          </p:cNvPr>
          <p:cNvGrpSpPr>
            <a:grpSpLocks/>
          </p:cNvGrpSpPr>
          <p:nvPr/>
        </p:nvGrpSpPr>
        <p:grpSpPr bwMode="auto">
          <a:xfrm>
            <a:off x="8001000" y="468313"/>
            <a:ext cx="10287000" cy="1284287"/>
            <a:chOff x="0" y="0"/>
            <a:chExt cx="1384190" cy="3472227"/>
          </a:xfrm>
        </p:grpSpPr>
        <p:sp>
          <p:nvSpPr>
            <p:cNvPr id="5" name="Freeform 4">
              <a:extLst>
                <a:ext uri="{FF2B5EF4-FFF2-40B4-BE49-F238E27FC236}">
                  <a16:creationId xmlns:a16="http://schemas.microsoft.com/office/drawing/2014/main" id="{A3AB6C76-151A-7390-A2AC-241D5524BA91}"/>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6" name="TextBox 5">
              <a:extLst>
                <a:ext uri="{FF2B5EF4-FFF2-40B4-BE49-F238E27FC236}">
                  <a16:creationId xmlns:a16="http://schemas.microsoft.com/office/drawing/2014/main" id="{378652B5-31EC-B378-1FC9-EE9DF5D3F837}"/>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8" name="TextBox 7">
            <a:extLst>
              <a:ext uri="{FF2B5EF4-FFF2-40B4-BE49-F238E27FC236}">
                <a16:creationId xmlns:a16="http://schemas.microsoft.com/office/drawing/2014/main" id="{A51F8EDC-701D-97F5-CA77-84F486317160}"/>
              </a:ext>
            </a:extLst>
          </p:cNvPr>
          <p:cNvSpPr txBox="1"/>
          <p:nvPr/>
        </p:nvSpPr>
        <p:spPr>
          <a:xfrm>
            <a:off x="8229600" y="736600"/>
            <a:ext cx="9144000" cy="739775"/>
          </a:xfrm>
          <a:prstGeom prst="rect">
            <a:avLst/>
          </a:prstGeom>
          <a:noFill/>
        </p:spPr>
        <p:txBody>
          <a:bodyPr>
            <a:spAutoFit/>
          </a:bodyPr>
          <a:lstStyle/>
          <a:p>
            <a:pPr>
              <a:defRPr/>
            </a:pPr>
            <a:r>
              <a:rPr lang="en-IE" sz="4200" b="1" dirty="0">
                <a:solidFill>
                  <a:schemeClr val="bg1"/>
                </a:solidFill>
                <a:latin typeface="+mj-lt"/>
                <a:ea typeface="Verdana" panose="020B0604030504040204" pitchFamily="34" charset="0"/>
              </a:rPr>
              <a:t>4. Pegasus</a:t>
            </a:r>
            <a:endParaRPr lang="en-IE" dirty="0">
              <a:solidFill>
                <a:schemeClr val="bg1"/>
              </a:solidFill>
              <a:latin typeface="+mj-lt"/>
            </a:endParaRPr>
          </a:p>
        </p:txBody>
      </p:sp>
      <p:sp>
        <p:nvSpPr>
          <p:cNvPr id="2" name="Content Placeholder 2">
            <a:extLst>
              <a:ext uri="{FF2B5EF4-FFF2-40B4-BE49-F238E27FC236}">
                <a16:creationId xmlns:a16="http://schemas.microsoft.com/office/drawing/2014/main" id="{143C37D0-7207-2320-1B88-B587B94C4DFF}"/>
              </a:ext>
            </a:extLst>
          </p:cNvPr>
          <p:cNvSpPr txBox="1">
            <a:spLocks/>
          </p:cNvSpPr>
          <p:nvPr/>
        </p:nvSpPr>
        <p:spPr>
          <a:xfrm>
            <a:off x="7777163" y="2032000"/>
            <a:ext cx="10048875" cy="6288088"/>
          </a:xfrm>
          <a:prstGeom prst="rect">
            <a:avLst/>
          </a:prstGeom>
        </p:spPr>
        <p:txBody>
          <a:bodyPr>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Blip>
                <a:blip r:embed="rId2"/>
              </a:buBlip>
              <a:defRPr/>
            </a:pPr>
            <a:r>
              <a:rPr lang="en-IE" sz="2550" dirty="0">
                <a:latin typeface="Verdana" panose="020B0604030504040204" pitchFamily="34" charset="0"/>
                <a:ea typeface="Verdana" panose="020B0604030504040204" pitchFamily="34" charset="0"/>
              </a:rPr>
              <a:t>Pegasus was an </a:t>
            </a:r>
            <a:r>
              <a:rPr lang="en-IE" sz="2550" b="1" dirty="0">
                <a:solidFill>
                  <a:schemeClr val="accent4">
                    <a:lumMod val="75000"/>
                  </a:schemeClr>
                </a:solidFill>
                <a:latin typeface="Verdana" panose="020B0604030504040204" pitchFamily="34" charset="0"/>
                <a:ea typeface="Verdana" panose="020B0604030504040204" pitchFamily="34" charset="0"/>
              </a:rPr>
              <a:t>immortal winged horse</a:t>
            </a:r>
          </a:p>
          <a:p>
            <a:pPr>
              <a:buFont typeface="Arial" panose="020B0604020202020204" pitchFamily="34" charset="0"/>
              <a:buBlip>
                <a:blip r:embed="rId2"/>
              </a:buBlip>
              <a:defRPr/>
            </a:pPr>
            <a:r>
              <a:rPr lang="en-IE" sz="2550" dirty="0">
                <a:latin typeface="Verdana" panose="020B0604030504040204" pitchFamily="34" charset="0"/>
                <a:ea typeface="Verdana" panose="020B0604030504040204" pitchFamily="34" charset="0"/>
              </a:rPr>
              <a:t>When the gorgon </a:t>
            </a:r>
            <a:r>
              <a:rPr lang="en-IE" sz="2550" b="1" dirty="0">
                <a:solidFill>
                  <a:srgbClr val="002060"/>
                </a:solidFill>
                <a:latin typeface="Verdana" panose="020B0604030504040204" pitchFamily="34" charset="0"/>
                <a:ea typeface="Verdana" panose="020B0604030504040204" pitchFamily="34" charset="0"/>
              </a:rPr>
              <a:t>Medusa</a:t>
            </a:r>
            <a:r>
              <a:rPr lang="en-IE" sz="2550" dirty="0">
                <a:latin typeface="Verdana" panose="020B0604030504040204" pitchFamily="34" charset="0"/>
                <a:ea typeface="Verdana" panose="020B0604030504040204" pitchFamily="34" charset="0"/>
              </a:rPr>
              <a:t> was beheaded, he sprang from her neck!</a:t>
            </a:r>
          </a:p>
          <a:p>
            <a:pPr>
              <a:buFont typeface="Arial" panose="020B0604020202020204" pitchFamily="34" charset="0"/>
              <a:buBlip>
                <a:blip r:embed="rId2"/>
              </a:buBlip>
              <a:defRPr/>
            </a:pPr>
            <a:r>
              <a:rPr lang="en-IE" sz="2550" dirty="0">
                <a:latin typeface="Verdana" panose="020B0604030504040204" pitchFamily="34" charset="0"/>
                <a:ea typeface="Verdana" panose="020B0604030504040204" pitchFamily="34" charset="0"/>
              </a:rPr>
              <a:t>Pegasus was tamed by the hero </a:t>
            </a:r>
            <a:r>
              <a:rPr lang="en-IE" sz="2550" b="1" dirty="0">
                <a:solidFill>
                  <a:schemeClr val="bg2">
                    <a:lumMod val="50000"/>
                  </a:schemeClr>
                </a:solidFill>
                <a:latin typeface="Verdana" panose="020B0604030504040204" pitchFamily="34" charset="0"/>
                <a:ea typeface="Verdana" panose="020B0604030504040204" pitchFamily="34" charset="0"/>
              </a:rPr>
              <a:t>Bellerophon</a:t>
            </a:r>
            <a:r>
              <a:rPr lang="en-IE" sz="2550" dirty="0">
                <a:latin typeface="Verdana" panose="020B0604030504040204" pitchFamily="34" charset="0"/>
                <a:ea typeface="Verdana" panose="020B0604030504040204" pitchFamily="34" charset="0"/>
              </a:rPr>
              <a:t>, who rode him into battle against the monstrous </a:t>
            </a:r>
            <a:r>
              <a:rPr lang="en-IE" sz="2550" b="1" dirty="0">
                <a:latin typeface="Verdana" panose="020B0604030504040204" pitchFamily="34" charset="0"/>
                <a:ea typeface="Verdana" panose="020B0604030504040204" pitchFamily="34" charset="0"/>
              </a:rPr>
              <a:t>Chimaera</a:t>
            </a:r>
            <a:r>
              <a:rPr lang="en-IE" sz="2550" dirty="0">
                <a:latin typeface="Verdana" panose="020B0604030504040204" pitchFamily="34" charset="0"/>
                <a:ea typeface="Verdana" panose="020B0604030504040204" pitchFamily="34" charset="0"/>
              </a:rPr>
              <a:t> – you can see all three in the image to the left.</a:t>
            </a:r>
          </a:p>
          <a:p>
            <a:pPr>
              <a:buFont typeface="Arial" panose="020B0604020202020204" pitchFamily="34" charset="0"/>
              <a:buBlip>
                <a:blip r:embed="rId2"/>
              </a:buBlip>
              <a:defRPr/>
            </a:pPr>
            <a:r>
              <a:rPr lang="en-IE" sz="2550" dirty="0">
                <a:latin typeface="Verdana" panose="020B0604030504040204" pitchFamily="34" charset="0"/>
                <a:ea typeface="Verdana" panose="020B0604030504040204" pitchFamily="34" charset="0"/>
              </a:rPr>
              <a:t>Pegasus later became the bearer of Zeus’ thunderbolt!</a:t>
            </a:r>
          </a:p>
          <a:p>
            <a:pPr>
              <a:buFont typeface="Arial" panose="020B0604020202020204" pitchFamily="34" charset="0"/>
              <a:buBlip>
                <a:blip r:embed="rId2"/>
              </a:buBlip>
              <a:defRPr/>
            </a:pPr>
            <a:r>
              <a:rPr lang="en-IE" sz="2550" dirty="0">
                <a:latin typeface="Verdana" panose="020B0604030504040204" pitchFamily="34" charset="0"/>
                <a:ea typeface="Verdana" panose="020B0604030504040204" pitchFamily="34" charset="0"/>
              </a:rPr>
              <a:t>Pegasus gives his name to a </a:t>
            </a:r>
            <a:r>
              <a:rPr lang="en-IE" sz="2550" b="1" dirty="0">
                <a:solidFill>
                  <a:srgbClr val="7030A0"/>
                </a:solidFill>
                <a:latin typeface="Verdana" panose="020B0604030504040204" pitchFamily="34" charset="0"/>
                <a:ea typeface="Verdana" panose="020B0604030504040204" pitchFamily="34" charset="0"/>
              </a:rPr>
              <a:t>star constellation </a:t>
            </a:r>
            <a:r>
              <a:rPr lang="en-IE" sz="2550" dirty="0">
                <a:latin typeface="Verdana" panose="020B0604030504040204" pitchFamily="34" charset="0"/>
                <a:ea typeface="Verdana" panose="020B0604030504040204" pitchFamily="34" charset="0"/>
              </a:rPr>
              <a:t>(below)! Do you think it looks like the front of a horse!?</a:t>
            </a:r>
          </a:p>
        </p:txBody>
      </p:sp>
      <p:pic>
        <p:nvPicPr>
          <p:cNvPr id="29701" name="Picture 2" descr="Pegasus Constellation">
            <a:extLst>
              <a:ext uri="{FF2B5EF4-FFF2-40B4-BE49-F238E27FC236}">
                <a16:creationId xmlns:a16="http://schemas.microsoft.com/office/drawing/2014/main" id="{9BCD5515-E5AD-13D3-9CAD-F5D623267F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6102350"/>
            <a:ext cx="7080250" cy="372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8D073824-4499-8486-4693-C70F4A22A060}"/>
              </a:ext>
            </a:extLst>
          </p:cNvPr>
          <p:cNvPicPr>
            <a:picLocks noChangeAspect="1"/>
          </p:cNvPicPr>
          <p:nvPr/>
        </p:nvPicPr>
        <p:blipFill>
          <a:blip r:embed="rId4"/>
          <a:stretch>
            <a:fillRect/>
          </a:stretch>
        </p:blipFill>
        <p:spPr>
          <a:xfrm>
            <a:off x="478910" y="527072"/>
            <a:ext cx="7166072" cy="661070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17" name="TextBox 16">
            <a:extLst>
              <a:ext uri="{FF2B5EF4-FFF2-40B4-BE49-F238E27FC236}">
                <a16:creationId xmlns:a16="http://schemas.microsoft.com/office/drawing/2014/main" id="{75B42F3A-EB3F-5C48-53F3-CF430920DF16}"/>
              </a:ext>
            </a:extLst>
          </p:cNvPr>
          <p:cNvSpPr txBox="1"/>
          <p:nvPr/>
        </p:nvSpPr>
        <p:spPr>
          <a:xfrm>
            <a:off x="295275" y="8310563"/>
            <a:ext cx="7165975" cy="922337"/>
          </a:xfrm>
          <a:prstGeom prst="rect">
            <a:avLst/>
          </a:prstGeom>
          <a:noFill/>
        </p:spPr>
        <p:txBody>
          <a:bodyPr>
            <a:spAutoFit/>
          </a:bodyPr>
          <a:lstStyle/>
          <a:p>
            <a:pPr defTabSz="1371600" eaLnBrk="1" fontAlgn="auto" hangingPunct="1">
              <a:spcBef>
                <a:spcPts val="0"/>
              </a:spcBef>
              <a:spcAft>
                <a:spcPts val="0"/>
              </a:spcAft>
              <a:defRPr/>
            </a:pPr>
            <a:r>
              <a:rPr lang="en-IE" sz="1350" dirty="0">
                <a:solidFill>
                  <a:prstClr val="black"/>
                </a:solidFill>
                <a:latin typeface="Verdana" panose="020B0604030504040204" pitchFamily="34" charset="0"/>
                <a:ea typeface="Verdana" panose="020B0604030504040204" pitchFamily="34" charset="0"/>
              </a:rPr>
              <a:t>Image source (above): </a:t>
            </a:r>
            <a:r>
              <a:rPr lang="en-IE" sz="1350" dirty="0">
                <a:solidFill>
                  <a:prstClr val="black"/>
                </a:solidFill>
                <a:latin typeface="Verdana" panose="020B0604030504040204" pitchFamily="34" charset="0"/>
                <a:ea typeface="Verdana" panose="020B0604030504040204" pitchFamily="34" charset="0"/>
                <a:hlinkClick r:id="rId5"/>
              </a:rPr>
              <a:t>https://www.theoi.com/Gallery/M14.1.html</a:t>
            </a:r>
            <a:r>
              <a:rPr lang="en-IE" sz="1350" dirty="0">
                <a:solidFill>
                  <a:prstClr val="black"/>
                </a:solidFill>
                <a:latin typeface="Verdana" panose="020B0604030504040204" pitchFamily="34" charset="0"/>
                <a:ea typeface="Verdana" panose="020B0604030504040204" pitchFamily="34" charset="0"/>
              </a:rPr>
              <a:t>, Accessed 18/10/21, 12:05</a:t>
            </a:r>
          </a:p>
          <a:p>
            <a:pPr defTabSz="1371600" eaLnBrk="1" fontAlgn="auto" hangingPunct="1">
              <a:spcBef>
                <a:spcPts val="0"/>
              </a:spcBef>
              <a:spcAft>
                <a:spcPts val="0"/>
              </a:spcAft>
              <a:defRPr/>
            </a:pPr>
            <a:r>
              <a:rPr lang="en-IE" sz="1350" dirty="0">
                <a:solidFill>
                  <a:prstClr val="black"/>
                </a:solidFill>
                <a:latin typeface="Verdana" panose="020B0604030504040204" pitchFamily="34" charset="0"/>
                <a:ea typeface="Verdana" panose="020B0604030504040204" pitchFamily="34" charset="0"/>
              </a:rPr>
              <a:t>Image source (right): </a:t>
            </a:r>
            <a:r>
              <a:rPr lang="en-IE" sz="1350" dirty="0">
                <a:solidFill>
                  <a:prstClr val="black"/>
                </a:solidFill>
                <a:latin typeface="Verdana" panose="020B0604030504040204" pitchFamily="34" charset="0"/>
                <a:ea typeface="Verdana" panose="020B0604030504040204" pitchFamily="34" charset="0"/>
                <a:hlinkClick r:id="rId6"/>
              </a:rPr>
              <a:t>https://starregistration.net/constellations/pegasus-constellation.html</a:t>
            </a:r>
            <a:r>
              <a:rPr lang="en-IE" sz="1350" dirty="0">
                <a:solidFill>
                  <a:prstClr val="black"/>
                </a:solidFill>
                <a:latin typeface="Verdana" panose="020B0604030504040204" pitchFamily="34" charset="0"/>
                <a:ea typeface="Verdana" panose="020B0604030504040204" pitchFamily="34" charset="0"/>
              </a:rPr>
              <a:t>, Accessed 18/10/21, 12:12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Freeform: Shape 74" descr="&quot;&quot;">
            <a:extLst>
              <a:ext uri="{FF2B5EF4-FFF2-40B4-BE49-F238E27FC236}">
                <a16:creationId xmlns:a16="http://schemas.microsoft.com/office/drawing/2014/main" id="{2FEFB3FC-A875-0A2C-26B5-040A32FB51AB}"/>
              </a:ext>
            </a:extLst>
          </p:cNvPr>
          <p:cNvSpPr>
            <a:spLocks noGrp="1" noRot="1" noChangeAspect="1" noMove="1" noResize="1" noEditPoints="1" noAdjustHandles="1" noChangeArrowheads="1" noChangeShapeType="1" noTextEdit="1"/>
          </p:cNvSpPr>
          <p:nvPr/>
        </p:nvSpPr>
        <p:spPr>
          <a:xfrm>
            <a:off x="15313025" y="0"/>
            <a:ext cx="1703388" cy="717550"/>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77" name="Arc 76" descr="&quot;&quot;">
            <a:extLst>
              <a:ext uri="{FF2B5EF4-FFF2-40B4-BE49-F238E27FC236}">
                <a16:creationId xmlns:a16="http://schemas.microsoft.com/office/drawing/2014/main" id="{B11BBDA0-C13B-B35C-AA6A-06CAE31E8643}"/>
              </a:ext>
            </a:extLst>
          </p:cNvPr>
          <p:cNvSpPr>
            <a:spLocks noGrp="1" noRot="1" noChangeAspect="1" noMove="1" noResize="1" noEditPoints="1" noAdjustHandles="1" noChangeArrowheads="1" noChangeShapeType="1" noTextEdit="1"/>
          </p:cNvSpPr>
          <p:nvPr/>
        </p:nvSpPr>
        <p:spPr>
          <a:xfrm rot="10800000" flipV="1">
            <a:off x="833438" y="1597025"/>
            <a:ext cx="6124575" cy="612616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defTabSz="1371600" eaLnBrk="1" fontAlgn="auto" hangingPunct="1">
              <a:spcBef>
                <a:spcPts val="0"/>
              </a:spcBef>
              <a:spcAft>
                <a:spcPts val="0"/>
              </a:spcAft>
              <a:defRPr/>
            </a:pPr>
            <a:endParaRPr lang="en-US" sz="2700" dirty="0">
              <a:solidFill>
                <a:prstClr val="black"/>
              </a:solidFill>
              <a:latin typeface="Calibri" panose="020F0502020204030204"/>
            </a:endParaRPr>
          </a:p>
        </p:txBody>
      </p:sp>
      <p:sp useBgFill="1">
        <p:nvSpPr>
          <p:cNvPr id="79" name="Rectangle 78" descr="&quot;&quot;">
            <a:extLst>
              <a:ext uri="{FF2B5EF4-FFF2-40B4-BE49-F238E27FC236}">
                <a16:creationId xmlns:a16="http://schemas.microsoft.com/office/drawing/2014/main" id="{C6E5E2C1-AE63-FDB8-C99D-58303C9D2F87}"/>
              </a:ext>
            </a:extLst>
          </p:cNvPr>
          <p:cNvSpPr>
            <a:spLocks noGrp="1" noRot="1" noChangeAspect="1" noMove="1" noResize="1" noEditPoints="1" noAdjustHandles="1" noChangeArrowheads="1" noChangeShapeType="1" noTextEdit="1"/>
          </p:cNvSpPr>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81" name="Arc 80" descr="&quot;&quot;">
            <a:extLst>
              <a:ext uri="{FF2B5EF4-FFF2-40B4-BE49-F238E27FC236}">
                <a16:creationId xmlns:a16="http://schemas.microsoft.com/office/drawing/2014/main" id="{A7C8D4FD-9A23-E06C-FF02-60B9E8E1C1DD}"/>
              </a:ext>
            </a:extLst>
          </p:cNvPr>
          <p:cNvSpPr>
            <a:spLocks noGrp="1" noRot="1" noChangeAspect="1" noMove="1" noResize="1" noEditPoints="1" noAdjustHandles="1" noChangeArrowheads="1" noChangeShapeType="1" noTextEdit="1"/>
          </p:cNvSpPr>
          <p:nvPr/>
        </p:nvSpPr>
        <p:spPr>
          <a:xfrm rot="303011">
            <a:off x="3268663" y="1050925"/>
            <a:ext cx="4481512" cy="4481513"/>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defTabSz="1371600" eaLnBrk="1" fontAlgn="auto" hangingPunct="1">
              <a:spcBef>
                <a:spcPts val="0"/>
              </a:spcBef>
              <a:spcAft>
                <a:spcPts val="0"/>
              </a:spcAft>
              <a:defRPr/>
            </a:pPr>
            <a:endParaRPr lang="en-US" sz="2700">
              <a:solidFill>
                <a:srgbClr val="000000"/>
              </a:solidFill>
              <a:latin typeface="Calibri" panose="020F0502020204030204"/>
            </a:endParaRPr>
          </a:p>
        </p:txBody>
      </p:sp>
      <p:sp>
        <p:nvSpPr>
          <p:cNvPr id="2" name="Title 1">
            <a:extLst>
              <a:ext uri="{FF2B5EF4-FFF2-40B4-BE49-F238E27FC236}">
                <a16:creationId xmlns:a16="http://schemas.microsoft.com/office/drawing/2014/main" id="{600F556A-725A-C79C-5C08-98D6F35F9C72}"/>
              </a:ext>
            </a:extLst>
          </p:cNvPr>
          <p:cNvSpPr>
            <a:spLocks noGrp="1"/>
          </p:cNvSpPr>
          <p:nvPr>
            <p:ph type="title"/>
          </p:nvPr>
        </p:nvSpPr>
        <p:spPr>
          <a:xfrm>
            <a:off x="896938" y="2884488"/>
            <a:ext cx="6515100" cy="4197350"/>
          </a:xfrm>
        </p:spPr>
        <p:txBody>
          <a:bodyPr lIns="137160" tIns="68580" rIns="137160" bIns="68580" rtlCol="0" anchor="b">
            <a:normAutofit/>
          </a:bodyPr>
          <a:lstStyle/>
          <a:p>
            <a:pPr eaLnBrk="1" fontAlgn="auto" hangingPunct="1">
              <a:spcAft>
                <a:spcPts val="0"/>
              </a:spcAft>
              <a:defRPr/>
            </a:pPr>
            <a:r>
              <a:rPr lang="en-US" sz="3150" dirty="0">
                <a:latin typeface="Verdana" panose="020B0604030504040204" pitchFamily="34" charset="0"/>
                <a:ea typeface="Verdana" panose="020B0604030504040204" pitchFamily="34" charset="0"/>
              </a:rPr>
              <a:t>Each of these creatures takes its name from one of the four mythological figures we just looked at.</a:t>
            </a:r>
            <a:br>
              <a:rPr lang="en-US" sz="3150" dirty="0">
                <a:latin typeface="Verdana" panose="020B0604030504040204" pitchFamily="34" charset="0"/>
                <a:ea typeface="Verdana" panose="020B0604030504040204" pitchFamily="34" charset="0"/>
              </a:rPr>
            </a:br>
            <a:br>
              <a:rPr lang="en-US" sz="3150" dirty="0">
                <a:latin typeface="Verdana" panose="020B0604030504040204" pitchFamily="34" charset="0"/>
                <a:ea typeface="Verdana" panose="020B0604030504040204" pitchFamily="34" charset="0"/>
              </a:rPr>
            </a:br>
            <a:r>
              <a:rPr lang="en-US" sz="3150" dirty="0">
                <a:latin typeface="Verdana" panose="020B0604030504040204" pitchFamily="34" charset="0"/>
                <a:ea typeface="Verdana" panose="020B0604030504040204" pitchFamily="34" charset="0"/>
              </a:rPr>
              <a:t>Which matches which mythological figure, and why!? </a:t>
            </a:r>
          </a:p>
        </p:txBody>
      </p:sp>
      <p:pic>
        <p:nvPicPr>
          <p:cNvPr id="2050" name="Picture 2">
            <a:extLst>
              <a:ext uri="{FF2B5EF4-FFF2-40B4-BE49-F238E27FC236}">
                <a16:creationId xmlns:a16="http://schemas.microsoft.com/office/drawing/2014/main" id="{05C4B516-12AF-CC96-1082-2998A3727C05}"/>
              </a:ext>
            </a:extLst>
          </p:cNvPr>
          <p:cNvPicPr>
            <a:picLocks noChangeAspect="1" noChangeArrowheads="1"/>
          </p:cNvPicPr>
          <p:nvPr/>
        </p:nvPicPr>
        <p:blipFill rotWithShape="1">
          <a:blip r:embed="rId2"/>
          <a:srcRect l="13736" r="14142" b="2"/>
          <a:stretch/>
        </p:blipFill>
        <p:spPr bwMode="auto">
          <a:xfrm>
            <a:off x="8047650" y="358499"/>
            <a:ext cx="4538490" cy="4719485"/>
          </a:xfrm>
          <a:custGeom>
            <a:avLst/>
            <a:gdLst/>
            <a:ahLst/>
            <a:cxnLst/>
            <a:rect l="l" t="t" r="r" b="b"/>
            <a:pathLst>
              <a:path w="3146323" h="3146323">
                <a:moveTo>
                  <a:pt x="91778" y="0"/>
                </a:moveTo>
                <a:lnTo>
                  <a:pt x="3054545" y="0"/>
                </a:lnTo>
                <a:cubicBezTo>
                  <a:pt x="3105233" y="0"/>
                  <a:pt x="3146323" y="41090"/>
                  <a:pt x="3146323" y="91778"/>
                </a:cubicBezTo>
                <a:lnTo>
                  <a:pt x="3146323" y="3054545"/>
                </a:lnTo>
                <a:cubicBezTo>
                  <a:pt x="3146323" y="3105233"/>
                  <a:pt x="3105233" y="3146323"/>
                  <a:pt x="3054545" y="3146323"/>
                </a:cubicBezTo>
                <a:lnTo>
                  <a:pt x="91778" y="3146323"/>
                </a:lnTo>
                <a:cubicBezTo>
                  <a:pt x="41090" y="3146323"/>
                  <a:pt x="0" y="3105233"/>
                  <a:pt x="0" y="3054545"/>
                </a:cubicBezTo>
                <a:lnTo>
                  <a:pt x="0" y="91778"/>
                </a:lnTo>
                <a:cubicBezTo>
                  <a:pt x="0" y="41090"/>
                  <a:pt x="41090" y="0"/>
                  <a:pt x="91778" y="0"/>
                </a:cubicBezTo>
                <a:close/>
              </a:path>
            </a:pathLst>
          </a:custGeom>
          <a:noFill/>
        </p:spPr>
      </p:pic>
      <p:sp>
        <p:nvSpPr>
          <p:cNvPr id="83" name="Oval 82" descr="&quot;&quot;">
            <a:extLst>
              <a:ext uri="{FF2B5EF4-FFF2-40B4-BE49-F238E27FC236}">
                <a16:creationId xmlns:a16="http://schemas.microsoft.com/office/drawing/2014/main" id="{DB723B0B-5BD2-F0C9-37C3-999C783F8E51}"/>
              </a:ext>
            </a:extLst>
          </p:cNvPr>
          <p:cNvSpPr>
            <a:spLocks noGrp="1" noRot="1" noChangeAspect="1" noMove="1" noResize="1" noEditPoints="1" noAdjustHandles="1" noChangeArrowheads="1" noChangeShapeType="1" noTextEdit="1"/>
          </p:cNvSpPr>
          <p:nvPr/>
        </p:nvSpPr>
        <p:spPr>
          <a:xfrm>
            <a:off x="1801813" y="8229600"/>
            <a:ext cx="738187" cy="7381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eaLnBrk="1" fontAlgn="auto" hangingPunct="1">
              <a:spcBef>
                <a:spcPts val="0"/>
              </a:spcBef>
              <a:spcAft>
                <a:spcPts val="0"/>
              </a:spcAft>
              <a:defRPr/>
            </a:pPr>
            <a:endParaRPr lang="en-US" sz="2700">
              <a:solidFill>
                <a:srgbClr val="FFFFFF"/>
              </a:solidFill>
              <a:latin typeface="Calibri" panose="020F0502020204030204"/>
            </a:endParaRPr>
          </a:p>
        </p:txBody>
      </p:sp>
      <p:pic>
        <p:nvPicPr>
          <p:cNvPr id="2052" name="Picture 4">
            <a:extLst>
              <a:ext uri="{FF2B5EF4-FFF2-40B4-BE49-F238E27FC236}">
                <a16:creationId xmlns:a16="http://schemas.microsoft.com/office/drawing/2014/main" id="{5683E6B3-1766-4AAC-D297-EE8FF66F306C}"/>
              </a:ext>
            </a:extLst>
          </p:cNvPr>
          <p:cNvPicPr>
            <a:picLocks noChangeAspect="1" noChangeArrowheads="1"/>
          </p:cNvPicPr>
          <p:nvPr/>
        </p:nvPicPr>
        <p:blipFill rotWithShape="1">
          <a:blip r:embed="rId3"/>
          <a:srcRect l="21764" r="14285" b="-2"/>
          <a:stretch/>
        </p:blipFill>
        <p:spPr bwMode="auto">
          <a:xfrm>
            <a:off x="13399086" y="263204"/>
            <a:ext cx="4538490" cy="4719485"/>
          </a:xfrm>
          <a:custGeom>
            <a:avLst/>
            <a:gdLst/>
            <a:ahLst/>
            <a:cxnLst/>
            <a:rect l="l" t="t" r="r" b="b"/>
            <a:pathLst>
              <a:path w="3146323" h="3146323">
                <a:moveTo>
                  <a:pt x="91778" y="0"/>
                </a:moveTo>
                <a:lnTo>
                  <a:pt x="3054545" y="0"/>
                </a:lnTo>
                <a:cubicBezTo>
                  <a:pt x="3105233" y="0"/>
                  <a:pt x="3146323" y="41090"/>
                  <a:pt x="3146323" y="91778"/>
                </a:cubicBezTo>
                <a:lnTo>
                  <a:pt x="3146323" y="3054545"/>
                </a:lnTo>
                <a:cubicBezTo>
                  <a:pt x="3146323" y="3105233"/>
                  <a:pt x="3105233" y="3146323"/>
                  <a:pt x="3054545" y="3146323"/>
                </a:cubicBezTo>
                <a:lnTo>
                  <a:pt x="91778" y="3146323"/>
                </a:lnTo>
                <a:cubicBezTo>
                  <a:pt x="41090" y="3146323"/>
                  <a:pt x="0" y="3105233"/>
                  <a:pt x="0" y="3054545"/>
                </a:cubicBezTo>
                <a:lnTo>
                  <a:pt x="0" y="91778"/>
                </a:lnTo>
                <a:cubicBezTo>
                  <a:pt x="0" y="41090"/>
                  <a:pt x="41090" y="0"/>
                  <a:pt x="91778" y="0"/>
                </a:cubicBezTo>
                <a:close/>
              </a:path>
            </a:pathLst>
          </a:custGeom>
          <a:noFill/>
        </p:spPr>
      </p:pic>
      <p:pic>
        <p:nvPicPr>
          <p:cNvPr id="5" name="Picture 4">
            <a:extLst>
              <a:ext uri="{FF2B5EF4-FFF2-40B4-BE49-F238E27FC236}">
                <a16:creationId xmlns:a16="http://schemas.microsoft.com/office/drawing/2014/main" id="{315051D6-AA3B-CE8F-B9CE-EECEFF5C8287}"/>
              </a:ext>
            </a:extLst>
          </p:cNvPr>
          <p:cNvPicPr>
            <a:picLocks noChangeAspect="1"/>
          </p:cNvPicPr>
          <p:nvPr/>
        </p:nvPicPr>
        <p:blipFill rotWithShape="1">
          <a:blip r:embed="rId4"/>
          <a:srcRect b="13629"/>
          <a:stretch/>
        </p:blipFill>
        <p:spPr>
          <a:xfrm>
            <a:off x="13399096" y="5245894"/>
            <a:ext cx="4535264" cy="4719485"/>
          </a:xfrm>
          <a:custGeom>
            <a:avLst/>
            <a:gdLst/>
            <a:ahLst/>
            <a:cxnLst/>
            <a:rect l="l" t="t" r="r" b="b"/>
            <a:pathLst>
              <a:path w="2561387" h="3146323">
                <a:moveTo>
                  <a:pt x="91979" y="0"/>
                </a:moveTo>
                <a:lnTo>
                  <a:pt x="2469408" y="0"/>
                </a:lnTo>
                <a:cubicBezTo>
                  <a:pt x="2520207" y="0"/>
                  <a:pt x="2561387" y="41180"/>
                  <a:pt x="2561387" y="91979"/>
                </a:cubicBezTo>
                <a:lnTo>
                  <a:pt x="2561387" y="3054344"/>
                </a:lnTo>
                <a:cubicBezTo>
                  <a:pt x="2561387" y="3105143"/>
                  <a:pt x="2520207" y="3146323"/>
                  <a:pt x="2469408" y="3146323"/>
                </a:cubicBezTo>
                <a:lnTo>
                  <a:pt x="91979" y="3146323"/>
                </a:lnTo>
                <a:cubicBezTo>
                  <a:pt x="41180" y="3146323"/>
                  <a:pt x="0" y="3105143"/>
                  <a:pt x="0" y="3054344"/>
                </a:cubicBezTo>
                <a:lnTo>
                  <a:pt x="0" y="91979"/>
                </a:lnTo>
                <a:cubicBezTo>
                  <a:pt x="0" y="41180"/>
                  <a:pt x="41180" y="0"/>
                  <a:pt x="91979" y="0"/>
                </a:cubicBezTo>
                <a:close/>
              </a:path>
            </a:pathLst>
          </a:custGeom>
        </p:spPr>
      </p:pic>
      <p:pic>
        <p:nvPicPr>
          <p:cNvPr id="2054" name="Picture 6" descr="Little Owl - Athene noctua - Birds of the World">
            <a:extLst>
              <a:ext uri="{FF2B5EF4-FFF2-40B4-BE49-F238E27FC236}">
                <a16:creationId xmlns:a16="http://schemas.microsoft.com/office/drawing/2014/main" id="{6D0C93CA-4CEF-0CBC-26ED-5D885E2606AA}"/>
              </a:ext>
            </a:extLst>
          </p:cNvPr>
          <p:cNvPicPr>
            <a:picLocks noChangeAspect="1" noChangeArrowheads="1"/>
          </p:cNvPicPr>
          <p:nvPr/>
        </p:nvPicPr>
        <p:blipFill rotWithShape="1">
          <a:blip r:embed="rId5"/>
          <a:srcRect l="27927" r="2" b="2"/>
          <a:stretch/>
        </p:blipFill>
        <p:spPr bwMode="auto">
          <a:xfrm>
            <a:off x="8047651" y="5295878"/>
            <a:ext cx="4535264" cy="4719485"/>
          </a:xfrm>
          <a:custGeom>
            <a:avLst/>
            <a:gdLst/>
            <a:ahLst/>
            <a:cxnLst/>
            <a:rect l="l" t="t" r="r" b="b"/>
            <a:pathLst>
              <a:path w="2561387" h="3146323">
                <a:moveTo>
                  <a:pt x="91979" y="0"/>
                </a:moveTo>
                <a:lnTo>
                  <a:pt x="2469408" y="0"/>
                </a:lnTo>
                <a:cubicBezTo>
                  <a:pt x="2520207" y="0"/>
                  <a:pt x="2561387" y="41180"/>
                  <a:pt x="2561387" y="91979"/>
                </a:cubicBezTo>
                <a:lnTo>
                  <a:pt x="2561387" y="3054344"/>
                </a:lnTo>
                <a:cubicBezTo>
                  <a:pt x="2561387" y="3105143"/>
                  <a:pt x="2520207" y="3146323"/>
                  <a:pt x="2469408" y="3146323"/>
                </a:cubicBezTo>
                <a:lnTo>
                  <a:pt x="91979" y="3146323"/>
                </a:lnTo>
                <a:cubicBezTo>
                  <a:pt x="41180" y="3146323"/>
                  <a:pt x="0" y="3105143"/>
                  <a:pt x="0" y="3054344"/>
                </a:cubicBezTo>
                <a:lnTo>
                  <a:pt x="0" y="91979"/>
                </a:lnTo>
                <a:cubicBezTo>
                  <a:pt x="0" y="41180"/>
                  <a:pt x="41180" y="0"/>
                  <a:pt x="91979" y="0"/>
                </a:cubicBezTo>
                <a:close/>
              </a:path>
            </a:pathLst>
          </a:custGeom>
          <a:noFill/>
        </p:spPr>
      </p:pic>
      <p:sp>
        <p:nvSpPr>
          <p:cNvPr id="6" name="TextBox 5">
            <a:extLst>
              <a:ext uri="{FF2B5EF4-FFF2-40B4-BE49-F238E27FC236}">
                <a16:creationId xmlns:a16="http://schemas.microsoft.com/office/drawing/2014/main" id="{6A970340-3105-0C92-03A2-B8B038546EDE}"/>
              </a:ext>
            </a:extLst>
          </p:cNvPr>
          <p:cNvSpPr txBox="1"/>
          <p:nvPr/>
        </p:nvSpPr>
        <p:spPr>
          <a:xfrm>
            <a:off x="7448550" y="320675"/>
            <a:ext cx="679450" cy="577850"/>
          </a:xfrm>
          <a:prstGeom prst="rect">
            <a:avLst/>
          </a:prstGeom>
          <a:noFill/>
        </p:spPr>
        <p:txBody>
          <a:bodyPr>
            <a:spAutoFit/>
          </a:bodyPr>
          <a:lstStyle/>
          <a:p>
            <a:pPr defTabSz="1371600" eaLnBrk="1" fontAlgn="auto" hangingPunct="1">
              <a:spcBef>
                <a:spcPts val="0"/>
              </a:spcBef>
              <a:spcAft>
                <a:spcPts val="0"/>
              </a:spcAft>
              <a:defRPr/>
            </a:pPr>
            <a:r>
              <a:rPr lang="en-IE" sz="3150" b="1" dirty="0">
                <a:solidFill>
                  <a:prstClr val="black"/>
                </a:solidFill>
                <a:latin typeface="Verdana" panose="020B0604030504040204" pitchFamily="34" charset="0"/>
                <a:ea typeface="Verdana" panose="020B0604030504040204" pitchFamily="34" charset="0"/>
              </a:rPr>
              <a:t>1</a:t>
            </a:r>
          </a:p>
        </p:txBody>
      </p:sp>
      <p:sp>
        <p:nvSpPr>
          <p:cNvPr id="15" name="TextBox 14">
            <a:extLst>
              <a:ext uri="{FF2B5EF4-FFF2-40B4-BE49-F238E27FC236}">
                <a16:creationId xmlns:a16="http://schemas.microsoft.com/office/drawing/2014/main" id="{21852A49-F96E-CC15-CB5C-CC82C48AD7F3}"/>
              </a:ext>
            </a:extLst>
          </p:cNvPr>
          <p:cNvSpPr txBox="1"/>
          <p:nvPr/>
        </p:nvSpPr>
        <p:spPr>
          <a:xfrm>
            <a:off x="12752388" y="320675"/>
            <a:ext cx="677862" cy="577850"/>
          </a:xfrm>
          <a:prstGeom prst="rect">
            <a:avLst/>
          </a:prstGeom>
          <a:noFill/>
        </p:spPr>
        <p:txBody>
          <a:bodyPr>
            <a:spAutoFit/>
          </a:bodyPr>
          <a:lstStyle/>
          <a:p>
            <a:pPr defTabSz="1371600" eaLnBrk="1" fontAlgn="auto" hangingPunct="1">
              <a:spcBef>
                <a:spcPts val="0"/>
              </a:spcBef>
              <a:spcAft>
                <a:spcPts val="0"/>
              </a:spcAft>
              <a:defRPr/>
            </a:pPr>
            <a:r>
              <a:rPr lang="en-IE" sz="3150" b="1" dirty="0">
                <a:solidFill>
                  <a:prstClr val="black"/>
                </a:solidFill>
                <a:latin typeface="Verdana" panose="020B0604030504040204" pitchFamily="34" charset="0"/>
                <a:ea typeface="Verdana" panose="020B0604030504040204" pitchFamily="34" charset="0"/>
              </a:rPr>
              <a:t>2</a:t>
            </a:r>
          </a:p>
        </p:txBody>
      </p:sp>
      <p:sp>
        <p:nvSpPr>
          <p:cNvPr id="16" name="TextBox 15">
            <a:extLst>
              <a:ext uri="{FF2B5EF4-FFF2-40B4-BE49-F238E27FC236}">
                <a16:creationId xmlns:a16="http://schemas.microsoft.com/office/drawing/2014/main" id="{56D8C1C4-DA59-6F4E-55E6-4D6EE9479CFA}"/>
              </a:ext>
            </a:extLst>
          </p:cNvPr>
          <p:cNvSpPr txBox="1"/>
          <p:nvPr/>
        </p:nvSpPr>
        <p:spPr>
          <a:xfrm>
            <a:off x="7389813" y="5276850"/>
            <a:ext cx="679450" cy="576263"/>
          </a:xfrm>
          <a:prstGeom prst="rect">
            <a:avLst/>
          </a:prstGeom>
          <a:noFill/>
        </p:spPr>
        <p:txBody>
          <a:bodyPr>
            <a:spAutoFit/>
          </a:bodyPr>
          <a:lstStyle/>
          <a:p>
            <a:pPr defTabSz="1371600" eaLnBrk="1" fontAlgn="auto" hangingPunct="1">
              <a:spcBef>
                <a:spcPts val="0"/>
              </a:spcBef>
              <a:spcAft>
                <a:spcPts val="0"/>
              </a:spcAft>
              <a:defRPr/>
            </a:pPr>
            <a:r>
              <a:rPr lang="en-IE" sz="3150" b="1" dirty="0">
                <a:solidFill>
                  <a:prstClr val="black"/>
                </a:solidFill>
                <a:latin typeface="Verdana" panose="020B0604030504040204" pitchFamily="34" charset="0"/>
                <a:ea typeface="Verdana" panose="020B0604030504040204" pitchFamily="34" charset="0"/>
              </a:rPr>
              <a:t>3</a:t>
            </a:r>
          </a:p>
        </p:txBody>
      </p:sp>
      <p:sp>
        <p:nvSpPr>
          <p:cNvPr id="17" name="TextBox 16">
            <a:extLst>
              <a:ext uri="{FF2B5EF4-FFF2-40B4-BE49-F238E27FC236}">
                <a16:creationId xmlns:a16="http://schemas.microsoft.com/office/drawing/2014/main" id="{3C93BBD7-2ECA-C27E-48F1-69FF8D796EFB}"/>
              </a:ext>
            </a:extLst>
          </p:cNvPr>
          <p:cNvSpPr txBox="1"/>
          <p:nvPr/>
        </p:nvSpPr>
        <p:spPr>
          <a:xfrm>
            <a:off x="12774613" y="5245100"/>
            <a:ext cx="677862" cy="577850"/>
          </a:xfrm>
          <a:prstGeom prst="rect">
            <a:avLst/>
          </a:prstGeom>
          <a:noFill/>
        </p:spPr>
        <p:txBody>
          <a:bodyPr>
            <a:spAutoFit/>
          </a:bodyPr>
          <a:lstStyle/>
          <a:p>
            <a:pPr defTabSz="1371600" eaLnBrk="1" fontAlgn="auto" hangingPunct="1">
              <a:spcBef>
                <a:spcPts val="0"/>
              </a:spcBef>
              <a:spcAft>
                <a:spcPts val="0"/>
              </a:spcAft>
              <a:defRPr/>
            </a:pPr>
            <a:r>
              <a:rPr lang="en-IE" sz="3150" b="1" dirty="0">
                <a:solidFill>
                  <a:prstClr val="black"/>
                </a:solidFill>
                <a:latin typeface="Verdana" panose="020B0604030504040204" pitchFamily="34" charset="0"/>
                <a:ea typeface="Verdana" panose="020B0604030504040204" pitchFamily="34" charset="0"/>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1016E14A-69F2-38BC-A827-7EF7137BAB98}"/>
              </a:ext>
            </a:extLst>
          </p:cNvPr>
          <p:cNvPicPr>
            <a:picLocks noChangeAspect="1" noChangeArrowheads="1"/>
          </p:cNvPicPr>
          <p:nvPr/>
        </p:nvPicPr>
        <p:blipFill rotWithShape="1">
          <a:blip r:embed="rId3"/>
          <a:srcRect l="13736" r="14142" b="2"/>
          <a:stretch/>
        </p:blipFill>
        <p:spPr bwMode="auto">
          <a:xfrm>
            <a:off x="848787" y="354908"/>
            <a:ext cx="4538490" cy="4719485"/>
          </a:xfrm>
          <a:custGeom>
            <a:avLst/>
            <a:gdLst/>
            <a:ahLst/>
            <a:cxnLst/>
            <a:rect l="l" t="t" r="r" b="b"/>
            <a:pathLst>
              <a:path w="3146323" h="3146323">
                <a:moveTo>
                  <a:pt x="91778" y="0"/>
                </a:moveTo>
                <a:lnTo>
                  <a:pt x="3054545" y="0"/>
                </a:lnTo>
                <a:cubicBezTo>
                  <a:pt x="3105233" y="0"/>
                  <a:pt x="3146323" y="41090"/>
                  <a:pt x="3146323" y="91778"/>
                </a:cubicBezTo>
                <a:lnTo>
                  <a:pt x="3146323" y="3054545"/>
                </a:lnTo>
                <a:cubicBezTo>
                  <a:pt x="3146323" y="3105233"/>
                  <a:pt x="3105233" y="3146323"/>
                  <a:pt x="3054545" y="3146323"/>
                </a:cubicBezTo>
                <a:lnTo>
                  <a:pt x="91778" y="3146323"/>
                </a:lnTo>
                <a:cubicBezTo>
                  <a:pt x="41090" y="3146323"/>
                  <a:pt x="0" y="3105233"/>
                  <a:pt x="0" y="3054545"/>
                </a:cubicBezTo>
                <a:lnTo>
                  <a:pt x="0" y="91778"/>
                </a:lnTo>
                <a:cubicBezTo>
                  <a:pt x="0" y="41090"/>
                  <a:pt x="41090" y="0"/>
                  <a:pt x="91778" y="0"/>
                </a:cubicBezTo>
                <a:close/>
              </a:path>
            </a:pathLst>
          </a:custGeom>
          <a:noFill/>
        </p:spPr>
      </p:pic>
      <p:pic>
        <p:nvPicPr>
          <p:cNvPr id="5" name="Picture 6" descr="Little Owl - Athene noctua - Birds of the World">
            <a:extLst>
              <a:ext uri="{FF2B5EF4-FFF2-40B4-BE49-F238E27FC236}">
                <a16:creationId xmlns:a16="http://schemas.microsoft.com/office/drawing/2014/main" id="{E4850EB6-BDC5-8475-B11B-974E6F30390C}"/>
              </a:ext>
            </a:extLst>
          </p:cNvPr>
          <p:cNvPicPr>
            <a:picLocks noChangeAspect="1" noChangeArrowheads="1"/>
          </p:cNvPicPr>
          <p:nvPr/>
        </p:nvPicPr>
        <p:blipFill rotWithShape="1">
          <a:blip r:embed="rId4"/>
          <a:srcRect l="27927" r="2" b="2"/>
          <a:stretch/>
        </p:blipFill>
        <p:spPr bwMode="auto">
          <a:xfrm>
            <a:off x="812594" y="5362651"/>
            <a:ext cx="4535264" cy="4719485"/>
          </a:xfrm>
          <a:custGeom>
            <a:avLst/>
            <a:gdLst/>
            <a:ahLst/>
            <a:cxnLst/>
            <a:rect l="l" t="t" r="r" b="b"/>
            <a:pathLst>
              <a:path w="2561387" h="3146323">
                <a:moveTo>
                  <a:pt x="91979" y="0"/>
                </a:moveTo>
                <a:lnTo>
                  <a:pt x="2469408" y="0"/>
                </a:lnTo>
                <a:cubicBezTo>
                  <a:pt x="2520207" y="0"/>
                  <a:pt x="2561387" y="41180"/>
                  <a:pt x="2561387" y="91979"/>
                </a:cubicBezTo>
                <a:lnTo>
                  <a:pt x="2561387" y="3054344"/>
                </a:lnTo>
                <a:cubicBezTo>
                  <a:pt x="2561387" y="3105143"/>
                  <a:pt x="2520207" y="3146323"/>
                  <a:pt x="2469408" y="3146323"/>
                </a:cubicBezTo>
                <a:lnTo>
                  <a:pt x="91979" y="3146323"/>
                </a:lnTo>
                <a:cubicBezTo>
                  <a:pt x="41180" y="3146323"/>
                  <a:pt x="0" y="3105143"/>
                  <a:pt x="0" y="3054344"/>
                </a:cubicBezTo>
                <a:lnTo>
                  <a:pt x="0" y="91979"/>
                </a:lnTo>
                <a:cubicBezTo>
                  <a:pt x="0" y="41180"/>
                  <a:pt x="41180" y="0"/>
                  <a:pt x="91979" y="0"/>
                </a:cubicBezTo>
                <a:close/>
              </a:path>
            </a:pathLst>
          </a:custGeom>
          <a:noFill/>
        </p:spPr>
      </p:pic>
      <p:pic>
        <p:nvPicPr>
          <p:cNvPr id="6" name="Picture 4">
            <a:extLst>
              <a:ext uri="{FF2B5EF4-FFF2-40B4-BE49-F238E27FC236}">
                <a16:creationId xmlns:a16="http://schemas.microsoft.com/office/drawing/2014/main" id="{CC1469C4-8CCD-CDB0-F254-D182C9DA46DF}"/>
              </a:ext>
            </a:extLst>
          </p:cNvPr>
          <p:cNvPicPr>
            <a:picLocks noChangeAspect="1" noChangeArrowheads="1"/>
          </p:cNvPicPr>
          <p:nvPr/>
        </p:nvPicPr>
        <p:blipFill rotWithShape="1">
          <a:blip r:embed="rId5"/>
          <a:srcRect l="21764" r="14285" b="-2"/>
          <a:stretch/>
        </p:blipFill>
        <p:spPr bwMode="auto">
          <a:xfrm>
            <a:off x="13399086" y="263204"/>
            <a:ext cx="4538490" cy="4719485"/>
          </a:xfrm>
          <a:custGeom>
            <a:avLst/>
            <a:gdLst/>
            <a:ahLst/>
            <a:cxnLst/>
            <a:rect l="l" t="t" r="r" b="b"/>
            <a:pathLst>
              <a:path w="3146323" h="3146323">
                <a:moveTo>
                  <a:pt x="91778" y="0"/>
                </a:moveTo>
                <a:lnTo>
                  <a:pt x="3054545" y="0"/>
                </a:lnTo>
                <a:cubicBezTo>
                  <a:pt x="3105233" y="0"/>
                  <a:pt x="3146323" y="41090"/>
                  <a:pt x="3146323" y="91778"/>
                </a:cubicBezTo>
                <a:lnTo>
                  <a:pt x="3146323" y="3054545"/>
                </a:lnTo>
                <a:cubicBezTo>
                  <a:pt x="3146323" y="3105233"/>
                  <a:pt x="3105233" y="3146323"/>
                  <a:pt x="3054545" y="3146323"/>
                </a:cubicBezTo>
                <a:lnTo>
                  <a:pt x="91778" y="3146323"/>
                </a:lnTo>
                <a:cubicBezTo>
                  <a:pt x="41090" y="3146323"/>
                  <a:pt x="0" y="3105233"/>
                  <a:pt x="0" y="3054545"/>
                </a:cubicBezTo>
                <a:lnTo>
                  <a:pt x="0" y="91778"/>
                </a:lnTo>
                <a:cubicBezTo>
                  <a:pt x="0" y="41090"/>
                  <a:pt x="41090" y="0"/>
                  <a:pt x="91778" y="0"/>
                </a:cubicBezTo>
                <a:close/>
              </a:path>
            </a:pathLst>
          </a:custGeom>
          <a:noFill/>
        </p:spPr>
      </p:pic>
      <p:pic>
        <p:nvPicPr>
          <p:cNvPr id="7" name="Picture 6">
            <a:extLst>
              <a:ext uri="{FF2B5EF4-FFF2-40B4-BE49-F238E27FC236}">
                <a16:creationId xmlns:a16="http://schemas.microsoft.com/office/drawing/2014/main" id="{23B8A941-D8D9-394A-A3D1-DA6E00910EC4}"/>
              </a:ext>
            </a:extLst>
          </p:cNvPr>
          <p:cNvPicPr>
            <a:picLocks noChangeAspect="1"/>
          </p:cNvPicPr>
          <p:nvPr/>
        </p:nvPicPr>
        <p:blipFill rotWithShape="1">
          <a:blip r:embed="rId6"/>
          <a:srcRect b="13629"/>
          <a:stretch/>
        </p:blipFill>
        <p:spPr>
          <a:xfrm>
            <a:off x="13399096" y="5245894"/>
            <a:ext cx="4535264" cy="4719485"/>
          </a:xfrm>
          <a:custGeom>
            <a:avLst/>
            <a:gdLst/>
            <a:ahLst/>
            <a:cxnLst/>
            <a:rect l="l" t="t" r="r" b="b"/>
            <a:pathLst>
              <a:path w="2561387" h="3146323">
                <a:moveTo>
                  <a:pt x="91979" y="0"/>
                </a:moveTo>
                <a:lnTo>
                  <a:pt x="2469408" y="0"/>
                </a:lnTo>
                <a:cubicBezTo>
                  <a:pt x="2520207" y="0"/>
                  <a:pt x="2561387" y="41180"/>
                  <a:pt x="2561387" y="91979"/>
                </a:cubicBezTo>
                <a:lnTo>
                  <a:pt x="2561387" y="3054344"/>
                </a:lnTo>
                <a:cubicBezTo>
                  <a:pt x="2561387" y="3105143"/>
                  <a:pt x="2520207" y="3146323"/>
                  <a:pt x="2469408" y="3146323"/>
                </a:cubicBezTo>
                <a:lnTo>
                  <a:pt x="91979" y="3146323"/>
                </a:lnTo>
                <a:cubicBezTo>
                  <a:pt x="41180" y="3146323"/>
                  <a:pt x="0" y="3105143"/>
                  <a:pt x="0" y="3054344"/>
                </a:cubicBezTo>
                <a:lnTo>
                  <a:pt x="0" y="91979"/>
                </a:lnTo>
                <a:cubicBezTo>
                  <a:pt x="0" y="41180"/>
                  <a:pt x="41180" y="0"/>
                  <a:pt x="91979" y="0"/>
                </a:cubicBezTo>
                <a:close/>
              </a:path>
            </a:pathLst>
          </a:custGeom>
        </p:spPr>
      </p:pic>
      <p:sp>
        <p:nvSpPr>
          <p:cNvPr id="8" name="TextBox 7">
            <a:extLst>
              <a:ext uri="{FF2B5EF4-FFF2-40B4-BE49-F238E27FC236}">
                <a16:creationId xmlns:a16="http://schemas.microsoft.com/office/drawing/2014/main" id="{34364558-F68C-16F1-59F1-4FCF56B310C8}"/>
              </a:ext>
            </a:extLst>
          </p:cNvPr>
          <p:cNvSpPr txBox="1"/>
          <p:nvPr/>
        </p:nvSpPr>
        <p:spPr>
          <a:xfrm>
            <a:off x="6838950" y="947738"/>
            <a:ext cx="6056313" cy="1270000"/>
          </a:xfrm>
          <a:prstGeom prst="rect">
            <a:avLst/>
          </a:prstGeom>
          <a:noFill/>
        </p:spPr>
        <p:txBody>
          <a:bodyPr>
            <a:spAutoFit/>
          </a:bodyPr>
          <a:lstStyle/>
          <a:p>
            <a:pPr defTabSz="1371600" eaLnBrk="1" fontAlgn="auto" hangingPunct="1">
              <a:spcBef>
                <a:spcPts val="0"/>
              </a:spcBef>
              <a:spcAft>
                <a:spcPts val="0"/>
              </a:spcAft>
              <a:defRPr/>
            </a:pPr>
            <a:r>
              <a:rPr lang="en-IE" sz="2550" b="1" dirty="0">
                <a:solidFill>
                  <a:prstClr val="black"/>
                </a:solidFill>
                <a:latin typeface="Verdana" panose="020B0604030504040204" pitchFamily="34" charset="0"/>
                <a:ea typeface="Verdana" panose="020B0604030504040204" pitchFamily="34" charset="0"/>
              </a:rPr>
              <a:t>Polyphemus moth – </a:t>
            </a:r>
            <a:r>
              <a:rPr lang="en-IE" sz="2550" dirty="0">
                <a:solidFill>
                  <a:prstClr val="black"/>
                </a:solidFill>
                <a:latin typeface="Verdana" panose="020B0604030504040204" pitchFamily="34" charset="0"/>
                <a:ea typeface="Verdana" panose="020B0604030504040204" pitchFamily="34" charset="0"/>
              </a:rPr>
              <a:t>so named because of the large eye-like markings on its wings!</a:t>
            </a:r>
          </a:p>
        </p:txBody>
      </p:sp>
      <p:cxnSp>
        <p:nvCxnSpPr>
          <p:cNvPr id="9" name="Straight Arrow Connector 8">
            <a:extLst>
              <a:ext uri="{FF2B5EF4-FFF2-40B4-BE49-F238E27FC236}">
                <a16:creationId xmlns:a16="http://schemas.microsoft.com/office/drawing/2014/main" id="{8C521F03-975D-EA7E-33B0-FF2A4581ACF9}"/>
              </a:ext>
            </a:extLst>
          </p:cNvPr>
          <p:cNvCxnSpPr>
            <a:cxnSpLocks/>
          </p:cNvCxnSpPr>
          <p:nvPr/>
        </p:nvCxnSpPr>
        <p:spPr>
          <a:xfrm flipH="1">
            <a:off x="5387975" y="1409700"/>
            <a:ext cx="1450975" cy="0"/>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10" name="TextBox 9">
            <a:extLst>
              <a:ext uri="{FF2B5EF4-FFF2-40B4-BE49-F238E27FC236}">
                <a16:creationId xmlns:a16="http://schemas.microsoft.com/office/drawing/2014/main" id="{251E820F-7DD3-F39E-733A-9331EB3795EF}"/>
              </a:ext>
            </a:extLst>
          </p:cNvPr>
          <p:cNvSpPr txBox="1"/>
          <p:nvPr/>
        </p:nvSpPr>
        <p:spPr>
          <a:xfrm>
            <a:off x="6364288" y="3117850"/>
            <a:ext cx="6057900" cy="877888"/>
          </a:xfrm>
          <a:prstGeom prst="rect">
            <a:avLst/>
          </a:prstGeom>
          <a:noFill/>
        </p:spPr>
        <p:txBody>
          <a:bodyPr>
            <a:spAutoFit/>
          </a:bodyPr>
          <a:lstStyle/>
          <a:p>
            <a:pPr defTabSz="1371600" eaLnBrk="1" fontAlgn="auto" hangingPunct="1">
              <a:spcBef>
                <a:spcPts val="0"/>
              </a:spcBef>
              <a:spcAft>
                <a:spcPts val="0"/>
              </a:spcAft>
              <a:defRPr/>
            </a:pPr>
            <a:r>
              <a:rPr lang="en-IE" sz="2550" b="1" dirty="0">
                <a:solidFill>
                  <a:prstClr val="black"/>
                </a:solidFill>
                <a:latin typeface="Verdana" panose="020B0604030504040204" pitchFamily="34" charset="0"/>
                <a:ea typeface="Verdana" panose="020B0604030504040204" pitchFamily="34" charset="0"/>
              </a:rPr>
              <a:t>Pegasus </a:t>
            </a:r>
            <a:r>
              <a:rPr lang="en-IE" sz="2550" b="1" dirty="0" err="1">
                <a:solidFill>
                  <a:prstClr val="black"/>
                </a:solidFill>
                <a:latin typeface="Verdana" panose="020B0604030504040204" pitchFamily="34" charset="0"/>
                <a:ea typeface="Verdana" panose="020B0604030504040204" pitchFamily="34" charset="0"/>
              </a:rPr>
              <a:t>lancifer</a:t>
            </a:r>
            <a:r>
              <a:rPr lang="en-IE" sz="2550" b="1" dirty="0">
                <a:solidFill>
                  <a:prstClr val="black"/>
                </a:solidFill>
                <a:latin typeface="Verdana" panose="020B0604030504040204" pitchFamily="34" charset="0"/>
                <a:ea typeface="Verdana" panose="020B0604030504040204" pitchFamily="34" charset="0"/>
              </a:rPr>
              <a:t> seamoth – </a:t>
            </a:r>
            <a:r>
              <a:rPr lang="en-IE" sz="2550" dirty="0">
                <a:solidFill>
                  <a:prstClr val="black"/>
                </a:solidFill>
                <a:latin typeface="Verdana" panose="020B0604030504040204" pitchFamily="34" charset="0"/>
                <a:ea typeface="Verdana" panose="020B0604030504040204" pitchFamily="34" charset="0"/>
              </a:rPr>
              <a:t>so named because of its wing-like fins!</a:t>
            </a:r>
          </a:p>
        </p:txBody>
      </p:sp>
      <p:cxnSp>
        <p:nvCxnSpPr>
          <p:cNvPr id="11" name="Straight Arrow Connector 10">
            <a:extLst>
              <a:ext uri="{FF2B5EF4-FFF2-40B4-BE49-F238E27FC236}">
                <a16:creationId xmlns:a16="http://schemas.microsoft.com/office/drawing/2014/main" id="{B2B4213E-83F2-64B2-FAF8-1601B77FDDC1}"/>
              </a:ext>
            </a:extLst>
          </p:cNvPr>
          <p:cNvCxnSpPr>
            <a:cxnSpLocks/>
          </p:cNvCxnSpPr>
          <p:nvPr/>
        </p:nvCxnSpPr>
        <p:spPr>
          <a:xfrm>
            <a:off x="12007850" y="3611563"/>
            <a:ext cx="1312863" cy="0"/>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17" name="TextBox 16">
            <a:extLst>
              <a:ext uri="{FF2B5EF4-FFF2-40B4-BE49-F238E27FC236}">
                <a16:creationId xmlns:a16="http://schemas.microsoft.com/office/drawing/2014/main" id="{94439BCF-393D-1490-223F-CAB3DBE0218F}"/>
              </a:ext>
            </a:extLst>
          </p:cNvPr>
          <p:cNvSpPr txBox="1"/>
          <p:nvPr/>
        </p:nvSpPr>
        <p:spPr>
          <a:xfrm>
            <a:off x="6838950" y="5484813"/>
            <a:ext cx="6056313" cy="1268412"/>
          </a:xfrm>
          <a:prstGeom prst="rect">
            <a:avLst/>
          </a:prstGeom>
          <a:noFill/>
        </p:spPr>
        <p:txBody>
          <a:bodyPr>
            <a:spAutoFit/>
          </a:bodyPr>
          <a:lstStyle/>
          <a:p>
            <a:pPr defTabSz="1371600" eaLnBrk="1" fontAlgn="auto" hangingPunct="1">
              <a:spcBef>
                <a:spcPts val="0"/>
              </a:spcBef>
              <a:spcAft>
                <a:spcPts val="0"/>
              </a:spcAft>
              <a:defRPr/>
            </a:pPr>
            <a:r>
              <a:rPr lang="en-IE" sz="2550" b="1" dirty="0">
                <a:solidFill>
                  <a:prstClr val="black"/>
                </a:solidFill>
                <a:latin typeface="Verdana" panose="020B0604030504040204" pitchFamily="34" charset="0"/>
                <a:ea typeface="Verdana" panose="020B0604030504040204" pitchFamily="34" charset="0"/>
              </a:rPr>
              <a:t>Athene </a:t>
            </a:r>
            <a:r>
              <a:rPr lang="en-IE" sz="2550" b="1" dirty="0" err="1">
                <a:solidFill>
                  <a:prstClr val="black"/>
                </a:solidFill>
                <a:latin typeface="Verdana" panose="020B0604030504040204" pitchFamily="34" charset="0"/>
                <a:ea typeface="Verdana" panose="020B0604030504040204" pitchFamily="34" charset="0"/>
              </a:rPr>
              <a:t>noctura</a:t>
            </a:r>
            <a:r>
              <a:rPr lang="en-IE" sz="2550" b="1" dirty="0">
                <a:solidFill>
                  <a:prstClr val="black"/>
                </a:solidFill>
                <a:latin typeface="Verdana" panose="020B0604030504040204" pitchFamily="34" charset="0"/>
                <a:ea typeface="Verdana" panose="020B0604030504040204" pitchFamily="34" charset="0"/>
              </a:rPr>
              <a:t> owl– </a:t>
            </a:r>
            <a:r>
              <a:rPr lang="en-IE" sz="2550" dirty="0">
                <a:solidFill>
                  <a:prstClr val="black"/>
                </a:solidFill>
                <a:latin typeface="Verdana" panose="020B0604030504040204" pitchFamily="34" charset="0"/>
                <a:ea typeface="Verdana" panose="020B0604030504040204" pitchFamily="34" charset="0"/>
              </a:rPr>
              <a:t>so named because of owls’ association with wisdom!</a:t>
            </a:r>
          </a:p>
        </p:txBody>
      </p:sp>
      <p:cxnSp>
        <p:nvCxnSpPr>
          <p:cNvPr id="18" name="Straight Arrow Connector 17">
            <a:extLst>
              <a:ext uri="{FF2B5EF4-FFF2-40B4-BE49-F238E27FC236}">
                <a16:creationId xmlns:a16="http://schemas.microsoft.com/office/drawing/2014/main" id="{1D3D7DAF-D92D-05CD-1C16-2459C4599479}"/>
              </a:ext>
            </a:extLst>
          </p:cNvPr>
          <p:cNvCxnSpPr>
            <a:cxnSpLocks/>
          </p:cNvCxnSpPr>
          <p:nvPr/>
        </p:nvCxnSpPr>
        <p:spPr>
          <a:xfrm flipH="1">
            <a:off x="5387975" y="6142038"/>
            <a:ext cx="1450975" cy="0"/>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19" name="TextBox 18">
            <a:extLst>
              <a:ext uri="{FF2B5EF4-FFF2-40B4-BE49-F238E27FC236}">
                <a16:creationId xmlns:a16="http://schemas.microsoft.com/office/drawing/2014/main" id="{3DF7A45E-24E7-48A2-2DB7-F3A5DBD9AE48}"/>
              </a:ext>
            </a:extLst>
          </p:cNvPr>
          <p:cNvSpPr txBox="1"/>
          <p:nvPr/>
        </p:nvSpPr>
        <p:spPr>
          <a:xfrm>
            <a:off x="6364288" y="7442200"/>
            <a:ext cx="6057900" cy="484188"/>
          </a:xfrm>
          <a:prstGeom prst="rect">
            <a:avLst/>
          </a:prstGeom>
          <a:noFill/>
        </p:spPr>
        <p:txBody>
          <a:bodyPr>
            <a:spAutoFit/>
          </a:bodyPr>
          <a:lstStyle/>
          <a:p>
            <a:pPr defTabSz="1371600" eaLnBrk="1" fontAlgn="auto" hangingPunct="1">
              <a:spcBef>
                <a:spcPts val="0"/>
              </a:spcBef>
              <a:spcAft>
                <a:spcPts val="0"/>
              </a:spcAft>
              <a:defRPr/>
            </a:pPr>
            <a:r>
              <a:rPr lang="en-IE" sz="2550" b="1" dirty="0">
                <a:solidFill>
                  <a:prstClr val="black"/>
                </a:solidFill>
                <a:latin typeface="Verdana" panose="020B0604030504040204" pitchFamily="34" charset="0"/>
                <a:ea typeface="Verdana" panose="020B0604030504040204" pitchFamily="34" charset="0"/>
              </a:rPr>
              <a:t>Harpy eagle – </a:t>
            </a:r>
            <a:r>
              <a:rPr lang="en-IE" sz="2550" dirty="0">
                <a:solidFill>
                  <a:prstClr val="black"/>
                </a:solidFill>
                <a:latin typeface="Verdana" panose="020B0604030504040204" pitchFamily="34" charset="0"/>
                <a:ea typeface="Verdana" panose="020B0604030504040204" pitchFamily="34" charset="0"/>
              </a:rPr>
              <a:t>any suggestions!?</a:t>
            </a:r>
          </a:p>
        </p:txBody>
      </p:sp>
      <p:cxnSp>
        <p:nvCxnSpPr>
          <p:cNvPr id="20" name="Straight Arrow Connector 19">
            <a:extLst>
              <a:ext uri="{FF2B5EF4-FFF2-40B4-BE49-F238E27FC236}">
                <a16:creationId xmlns:a16="http://schemas.microsoft.com/office/drawing/2014/main" id="{F01168D0-4EF8-D4D1-4CD1-0A6ECF8E74D8}"/>
              </a:ext>
            </a:extLst>
          </p:cNvPr>
          <p:cNvCxnSpPr>
            <a:cxnSpLocks/>
          </p:cNvCxnSpPr>
          <p:nvPr/>
        </p:nvCxnSpPr>
        <p:spPr>
          <a:xfrm>
            <a:off x="12007850" y="7996238"/>
            <a:ext cx="1312863" cy="0"/>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0BF6A5E5-5E7E-067A-BF7F-36F1AC82A3D9}"/>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33795" name="Group 3">
            <a:extLst>
              <a:ext uri="{FF2B5EF4-FFF2-40B4-BE49-F238E27FC236}">
                <a16:creationId xmlns:a16="http://schemas.microsoft.com/office/drawing/2014/main" id="{C6642944-E95E-A127-430C-96248FCED369}"/>
              </a:ext>
            </a:extLst>
          </p:cNvPr>
          <p:cNvGrpSpPr>
            <a:grpSpLocks/>
          </p:cNvGrpSpPr>
          <p:nvPr/>
        </p:nvGrpSpPr>
        <p:grpSpPr bwMode="auto">
          <a:xfrm>
            <a:off x="13031788" y="0"/>
            <a:ext cx="5256212" cy="10287000"/>
            <a:chOff x="0" y="0"/>
            <a:chExt cx="1384190" cy="3472227"/>
          </a:xfrm>
        </p:grpSpPr>
        <p:sp>
          <p:nvSpPr>
            <p:cNvPr id="33806" name="Freeform 4">
              <a:extLst>
                <a:ext uri="{FF2B5EF4-FFF2-40B4-BE49-F238E27FC236}">
                  <a16:creationId xmlns:a16="http://schemas.microsoft.com/office/drawing/2014/main" id="{A4E1F9E0-B6C4-A896-1ABE-DADEF7DC4AE5}"/>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33807" name="TextBox 5">
              <a:extLst>
                <a:ext uri="{FF2B5EF4-FFF2-40B4-BE49-F238E27FC236}">
                  <a16:creationId xmlns:a16="http://schemas.microsoft.com/office/drawing/2014/main" id="{0557A7A6-E229-E9E5-330B-E8BAFD28A61D}"/>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8EAB7542-BF5F-10F1-8975-9C04B33605D6}"/>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33797" name="Group 7">
            <a:extLst>
              <a:ext uri="{FF2B5EF4-FFF2-40B4-BE49-F238E27FC236}">
                <a16:creationId xmlns:a16="http://schemas.microsoft.com/office/drawing/2014/main" id="{2887F79C-AB43-2A84-A9B8-23A7A524B4D5}"/>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FE24B386-18F9-CD13-983B-DC4250706038}"/>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33798" name="Group 9">
            <a:extLst>
              <a:ext uri="{FF2B5EF4-FFF2-40B4-BE49-F238E27FC236}">
                <a16:creationId xmlns:a16="http://schemas.microsoft.com/office/drawing/2014/main" id="{51FCD398-0CFC-82DC-6610-18991DDF28CA}"/>
              </a:ext>
            </a:extLst>
          </p:cNvPr>
          <p:cNvGrpSpPr>
            <a:grpSpLocks/>
          </p:cNvGrpSpPr>
          <p:nvPr/>
        </p:nvGrpSpPr>
        <p:grpSpPr bwMode="auto">
          <a:xfrm>
            <a:off x="1057275" y="3489325"/>
            <a:ext cx="79375" cy="3562350"/>
            <a:chOff x="0" y="0"/>
            <a:chExt cx="20803" cy="938233"/>
          </a:xfrm>
        </p:grpSpPr>
        <p:sp>
          <p:nvSpPr>
            <p:cNvPr id="33801" name="Freeform 10">
              <a:extLst>
                <a:ext uri="{FF2B5EF4-FFF2-40B4-BE49-F238E27FC236}">
                  <a16:creationId xmlns:a16="http://schemas.microsoft.com/office/drawing/2014/main" id="{508CAB06-8AFD-9789-D61F-8A625B2CD78B}"/>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33802" name="TextBox 11">
              <a:extLst>
                <a:ext uri="{FF2B5EF4-FFF2-40B4-BE49-F238E27FC236}">
                  <a16:creationId xmlns:a16="http://schemas.microsoft.com/office/drawing/2014/main" id="{7E7D6D19-6E2B-CD38-4CFE-E3AA610E3BB8}"/>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CF61925C-0A9F-BB80-8A08-074C6D9C3F9B}"/>
              </a:ext>
            </a:extLst>
          </p:cNvPr>
          <p:cNvSpPr txBox="1"/>
          <p:nvPr/>
        </p:nvSpPr>
        <p:spPr>
          <a:xfrm>
            <a:off x="1360488" y="4041775"/>
            <a:ext cx="8718550" cy="1692275"/>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2: Accessing the ancient world</a:t>
            </a:r>
          </a:p>
        </p:txBody>
      </p:sp>
      <p:sp>
        <p:nvSpPr>
          <p:cNvPr id="14" name="TextBox 14">
            <a:extLst>
              <a:ext uri="{FF2B5EF4-FFF2-40B4-BE49-F238E27FC236}">
                <a16:creationId xmlns:a16="http://schemas.microsoft.com/office/drawing/2014/main" id="{7F58647D-7A38-2825-5D50-67C385E58581}"/>
              </a:ext>
            </a:extLst>
          </p:cNvPr>
          <p:cNvSpPr txBox="1"/>
          <p:nvPr/>
        </p:nvSpPr>
        <p:spPr>
          <a:xfrm>
            <a:off x="1360488" y="5703888"/>
            <a:ext cx="8293100" cy="941387"/>
          </a:xfrm>
          <a:prstGeom prst="rect">
            <a:avLst/>
          </a:prstGeom>
        </p:spPr>
        <p:txBody>
          <a:bodyPr lIns="0" tIns="0" rIns="0" bIns="0">
            <a:spAutoFit/>
          </a:bodyPr>
          <a:lstStyle/>
          <a:p>
            <a:pPr eaLnBrk="1" fontAlgn="auto" hangingPunct="1">
              <a:lnSpc>
                <a:spcPts val="8187"/>
              </a:lnSpc>
              <a:spcBef>
                <a:spcPts val="0"/>
              </a:spcBef>
              <a:spcAft>
                <a:spcPts val="0"/>
              </a:spcAft>
              <a:defRPr/>
            </a:pPr>
            <a:r>
              <a:rPr lang="en-US" sz="4500" b="1" spc="-116" dirty="0">
                <a:solidFill>
                  <a:srgbClr val="191919"/>
                </a:solidFill>
                <a:ea typeface="Open Sans Ultra-Bold"/>
                <a:cs typeface="Open Sans Ultra-Bold"/>
                <a:sym typeface="Open Sans Ultra-Bold"/>
              </a:rPr>
              <a:t>Option 1. Graffiti (Greece and Rome)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3">
            <a:extLst>
              <a:ext uri="{FF2B5EF4-FFF2-40B4-BE49-F238E27FC236}">
                <a16:creationId xmlns:a16="http://schemas.microsoft.com/office/drawing/2014/main" id="{6A960A3E-3032-30AA-CFA4-E3947D592108}"/>
              </a:ext>
            </a:extLst>
          </p:cNvPr>
          <p:cNvGrpSpPr>
            <a:grpSpLocks/>
          </p:cNvGrpSpPr>
          <p:nvPr/>
        </p:nvGrpSpPr>
        <p:grpSpPr bwMode="auto">
          <a:xfrm>
            <a:off x="0" y="463550"/>
            <a:ext cx="10287000" cy="1284288"/>
            <a:chOff x="0" y="0"/>
            <a:chExt cx="1384190" cy="3472227"/>
          </a:xfrm>
        </p:grpSpPr>
        <p:sp>
          <p:nvSpPr>
            <p:cNvPr id="3" name="Freeform 4">
              <a:extLst>
                <a:ext uri="{FF2B5EF4-FFF2-40B4-BE49-F238E27FC236}">
                  <a16:creationId xmlns:a16="http://schemas.microsoft.com/office/drawing/2014/main" id="{F89F879F-4B95-35DA-16C4-953CE97F6EFD}"/>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4" name="TextBox 5">
              <a:extLst>
                <a:ext uri="{FF2B5EF4-FFF2-40B4-BE49-F238E27FC236}">
                  <a16:creationId xmlns:a16="http://schemas.microsoft.com/office/drawing/2014/main" id="{2DC4469B-7EF3-21B6-6D21-15409EC938E0}"/>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34819" name="Freeform 2">
            <a:extLst>
              <a:ext uri="{FF2B5EF4-FFF2-40B4-BE49-F238E27FC236}">
                <a16:creationId xmlns:a16="http://schemas.microsoft.com/office/drawing/2014/main" id="{458CE7D4-7477-85B2-A9DE-5685B9619B72}"/>
              </a:ext>
            </a:extLst>
          </p:cNvPr>
          <p:cNvSpPr>
            <a:spLocks/>
          </p:cNvSpPr>
          <p:nvPr/>
        </p:nvSpPr>
        <p:spPr bwMode="auto">
          <a:xfrm>
            <a:off x="1844675" y="2243138"/>
            <a:ext cx="13317538" cy="3062287"/>
          </a:xfrm>
          <a:custGeom>
            <a:avLst/>
            <a:gdLst>
              <a:gd name="T0" fmla="*/ 0 w 13318504"/>
              <a:gd name="T1" fmla="*/ 0 h 3062584"/>
              <a:gd name="T2" fmla="*/ 13313674 w 13318504"/>
              <a:gd name="T3" fmla="*/ 0 h 3062584"/>
              <a:gd name="T4" fmla="*/ 13313674 w 13318504"/>
              <a:gd name="T5" fmla="*/ 3061099 h 3062584"/>
              <a:gd name="T6" fmla="*/ 0 w 13318504"/>
              <a:gd name="T7" fmla="*/ 3061099 h 3062584"/>
              <a:gd name="T8" fmla="*/ 0 w 13318504"/>
              <a:gd name="T9" fmla="*/ 0 h 30625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318504" h="3062584">
                <a:moveTo>
                  <a:pt x="0" y="0"/>
                </a:moveTo>
                <a:lnTo>
                  <a:pt x="13318504" y="0"/>
                </a:lnTo>
                <a:lnTo>
                  <a:pt x="13318504" y="3062584"/>
                </a:lnTo>
                <a:lnTo>
                  <a:pt x="0" y="3062584"/>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8" name="Freeform 3">
            <a:extLst>
              <a:ext uri="{FF2B5EF4-FFF2-40B4-BE49-F238E27FC236}">
                <a16:creationId xmlns:a16="http://schemas.microsoft.com/office/drawing/2014/main" id="{8188FBE3-CC7F-6FEC-1F2F-6BD7BE0055DE}"/>
              </a:ext>
            </a:extLst>
          </p:cNvPr>
          <p:cNvSpPr/>
          <p:nvPr/>
        </p:nvSpPr>
        <p:spPr>
          <a:xfrm>
            <a:off x="14920913" y="0"/>
            <a:ext cx="3367087" cy="4114800"/>
          </a:xfrm>
          <a:custGeom>
            <a:avLst/>
            <a:gdLst/>
            <a:ahLst/>
            <a:cxnLst/>
            <a:rect l="l" t="t" r="r" b="b"/>
            <a:pathLst>
              <a:path w="3366655" h="4114800">
                <a:moveTo>
                  <a:pt x="0" y="0"/>
                </a:moveTo>
                <a:lnTo>
                  <a:pt x="3366655" y="0"/>
                </a:lnTo>
                <a:lnTo>
                  <a:pt x="3366655" y="4114800"/>
                </a:lnTo>
                <a:lnTo>
                  <a:pt x="0" y="4114800"/>
                </a:lnTo>
                <a:lnTo>
                  <a:pt x="0" y="0"/>
                </a:lnTo>
                <a:close/>
              </a:path>
            </a:pathLst>
          </a:custGeom>
          <a:blipFill>
            <a:blip r:embed="rId4"/>
            <a:stretch>
              <a:fillRect/>
            </a:stretch>
          </a:blipFill>
        </p:spPr>
        <p:txBody>
          <a:bodyPr/>
          <a:lstStyle/>
          <a:p>
            <a:pPr eaLnBrk="1" fontAlgn="auto" hangingPunct="1">
              <a:spcBef>
                <a:spcPts val="0"/>
              </a:spcBef>
              <a:spcAft>
                <a:spcPts val="0"/>
              </a:spcAft>
              <a:defRPr/>
            </a:pPr>
            <a:endParaRPr lang="en-IE">
              <a:latin typeface="+mn-lt"/>
            </a:endParaRPr>
          </a:p>
        </p:txBody>
      </p:sp>
      <p:sp>
        <p:nvSpPr>
          <p:cNvPr id="10" name="TextBox 5">
            <a:extLst>
              <a:ext uri="{FF2B5EF4-FFF2-40B4-BE49-F238E27FC236}">
                <a16:creationId xmlns:a16="http://schemas.microsoft.com/office/drawing/2014/main" id="{3E89F941-9457-1ACA-7CC7-6D80AFEE4F99}"/>
              </a:ext>
            </a:extLst>
          </p:cNvPr>
          <p:cNvSpPr txBox="1"/>
          <p:nvPr/>
        </p:nvSpPr>
        <p:spPr>
          <a:xfrm>
            <a:off x="1236663" y="6102350"/>
            <a:ext cx="7907337" cy="3586163"/>
          </a:xfrm>
          <a:prstGeom prst="rect">
            <a:avLst/>
          </a:prstGeom>
        </p:spPr>
        <p:txBody>
          <a:bodyPr lIns="0" tIns="0" rIns="0" bIns="0">
            <a:spAutoFit/>
          </a:bodyPr>
          <a:lstStyle/>
          <a:p>
            <a:pPr marL="457200" indent="-457200" eaLnBrk="1" fontAlgn="auto" hangingPunct="1">
              <a:lnSpc>
                <a:spcPts val="3079"/>
              </a:lnSpc>
              <a:spcBef>
                <a:spcPts val="0"/>
              </a:spcBef>
              <a:spcAft>
                <a:spcPts val="0"/>
              </a:spcAft>
              <a:buFontTx/>
              <a:buBlip>
                <a:blip r:embed="rId5"/>
              </a:buBlip>
              <a:defRPr/>
            </a:pPr>
            <a:r>
              <a:rPr lang="en-US" sz="3200" dirty="0">
                <a:solidFill>
                  <a:srgbClr val="191919"/>
                </a:solidFill>
                <a:latin typeface="+mj-lt"/>
                <a:ea typeface="Open Sans"/>
                <a:cs typeface="Open Sans"/>
                <a:sym typeface="Open Sans"/>
              </a:rPr>
              <a:t>This is an example of </a:t>
            </a:r>
            <a:r>
              <a:rPr lang="en-US" sz="3200" b="1" dirty="0">
                <a:solidFill>
                  <a:srgbClr val="7030A0"/>
                </a:solidFill>
                <a:latin typeface="+mj-lt"/>
                <a:ea typeface="Open Sans"/>
                <a:cs typeface="Open Sans"/>
                <a:sym typeface="Open Sans"/>
              </a:rPr>
              <a:t>ancient Cypriot graffiti </a:t>
            </a:r>
            <a:r>
              <a:rPr lang="en-US" sz="3200" dirty="0">
                <a:solidFill>
                  <a:srgbClr val="191919"/>
                </a:solidFill>
                <a:latin typeface="+mj-lt"/>
                <a:ea typeface="Open Sans"/>
                <a:cs typeface="Open Sans"/>
                <a:sym typeface="Open Sans"/>
              </a:rPr>
              <a:t>that was found on the Great Pyramid in Egypt!</a:t>
            </a:r>
          </a:p>
          <a:p>
            <a:pPr marL="457200" indent="-457200" eaLnBrk="1" fontAlgn="auto" hangingPunct="1">
              <a:lnSpc>
                <a:spcPts val="3079"/>
              </a:lnSpc>
              <a:spcBef>
                <a:spcPts val="0"/>
              </a:spcBef>
              <a:spcAft>
                <a:spcPts val="0"/>
              </a:spcAft>
              <a:buFontTx/>
              <a:buBlip>
                <a:blip r:embed="rId5"/>
              </a:buBlip>
              <a:defRPr/>
            </a:pPr>
            <a:endParaRPr lang="en-US" sz="3200" dirty="0">
              <a:solidFill>
                <a:srgbClr val="191919"/>
              </a:solidFill>
              <a:latin typeface="+mj-lt"/>
              <a:ea typeface="Open Sans"/>
              <a:cs typeface="Open Sans"/>
              <a:sym typeface="Open Sans"/>
            </a:endParaRPr>
          </a:p>
          <a:p>
            <a:pPr marL="457200" indent="-457200" eaLnBrk="1" fontAlgn="auto" hangingPunct="1">
              <a:lnSpc>
                <a:spcPts val="3079"/>
              </a:lnSpc>
              <a:spcBef>
                <a:spcPts val="0"/>
              </a:spcBef>
              <a:spcAft>
                <a:spcPts val="0"/>
              </a:spcAft>
              <a:buFontTx/>
              <a:buBlip>
                <a:blip r:embed="rId5"/>
              </a:buBlip>
              <a:defRPr/>
            </a:pPr>
            <a:r>
              <a:rPr lang="en-US" sz="3200" dirty="0">
                <a:solidFill>
                  <a:srgbClr val="191919"/>
                </a:solidFill>
                <a:latin typeface="+mj-lt"/>
                <a:ea typeface="Open Sans"/>
                <a:cs typeface="Open Sans"/>
                <a:sym typeface="Open Sans"/>
              </a:rPr>
              <a:t>The graffito may have been written by a </a:t>
            </a:r>
            <a:r>
              <a:rPr lang="en-US" sz="3200" b="1" dirty="0">
                <a:solidFill>
                  <a:schemeClr val="accent6">
                    <a:lumMod val="75000"/>
                  </a:schemeClr>
                </a:solidFill>
                <a:latin typeface="+mj-lt"/>
                <a:ea typeface="Open Sans"/>
                <a:cs typeface="Open Sans"/>
                <a:sym typeface="Open Sans"/>
              </a:rPr>
              <a:t>Cypriot mercenary or a traveller</a:t>
            </a:r>
            <a:r>
              <a:rPr lang="en-US" sz="3200" dirty="0">
                <a:solidFill>
                  <a:srgbClr val="191919"/>
                </a:solidFill>
                <a:latin typeface="+mj-lt"/>
                <a:ea typeface="Open Sans"/>
                <a:cs typeface="Open Sans"/>
                <a:sym typeface="Open Sans"/>
              </a:rPr>
              <a:t>.</a:t>
            </a:r>
          </a:p>
          <a:p>
            <a:pPr marL="457200" indent="-457200" eaLnBrk="1" fontAlgn="auto" hangingPunct="1">
              <a:lnSpc>
                <a:spcPts val="3079"/>
              </a:lnSpc>
              <a:spcBef>
                <a:spcPts val="0"/>
              </a:spcBef>
              <a:spcAft>
                <a:spcPts val="0"/>
              </a:spcAft>
              <a:buFontTx/>
              <a:buBlip>
                <a:blip r:embed="rId5"/>
              </a:buBlip>
              <a:defRPr/>
            </a:pPr>
            <a:endParaRPr lang="en-US" sz="3200" dirty="0">
              <a:solidFill>
                <a:srgbClr val="191919"/>
              </a:solidFill>
              <a:latin typeface="+mj-lt"/>
              <a:ea typeface="Open Sans"/>
              <a:cs typeface="Open Sans"/>
              <a:sym typeface="Open Sans"/>
            </a:endParaRPr>
          </a:p>
          <a:p>
            <a:pPr marL="457200" indent="-457200" eaLnBrk="1" fontAlgn="auto" hangingPunct="1">
              <a:lnSpc>
                <a:spcPts val="3079"/>
              </a:lnSpc>
              <a:spcBef>
                <a:spcPts val="0"/>
              </a:spcBef>
              <a:spcAft>
                <a:spcPts val="0"/>
              </a:spcAft>
              <a:buFontTx/>
              <a:buBlip>
                <a:blip r:embed="rId5"/>
              </a:buBlip>
              <a:defRPr/>
            </a:pPr>
            <a:r>
              <a:rPr lang="en-US" sz="3200" dirty="0">
                <a:solidFill>
                  <a:srgbClr val="191919"/>
                </a:solidFill>
                <a:latin typeface="+mj-lt"/>
                <a:ea typeface="Open Sans"/>
                <a:cs typeface="Open Sans"/>
                <a:sym typeface="Open Sans"/>
              </a:rPr>
              <a:t>The translation (to the right) tells us that it is two people’s names!</a:t>
            </a:r>
          </a:p>
        </p:txBody>
      </p:sp>
      <p:sp>
        <p:nvSpPr>
          <p:cNvPr id="34822" name="TextBox 6">
            <a:extLst>
              <a:ext uri="{FF2B5EF4-FFF2-40B4-BE49-F238E27FC236}">
                <a16:creationId xmlns:a16="http://schemas.microsoft.com/office/drawing/2014/main" id="{C77251BF-7C17-6FC5-7EAB-BEB20B66B804}"/>
              </a:ext>
            </a:extLst>
          </p:cNvPr>
          <p:cNvSpPr txBox="1">
            <a:spLocks noChangeArrowheads="1"/>
          </p:cNvSpPr>
          <p:nvPr/>
        </p:nvSpPr>
        <p:spPr bwMode="auto">
          <a:xfrm>
            <a:off x="10329863" y="5927725"/>
            <a:ext cx="6721475" cy="305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3375"/>
              </a:lnSpc>
              <a:spcBef>
                <a:spcPct val="0"/>
              </a:spcBef>
              <a:buFontTx/>
              <a:buNone/>
            </a:pPr>
            <a:r>
              <a:rPr lang="en-US" altLang="en-US" b="1">
                <a:solidFill>
                  <a:srgbClr val="191919"/>
                </a:solidFill>
                <a:cs typeface="Open Sans Bold" charset="0"/>
                <a:sym typeface="Open Sans Bold" charset="0"/>
              </a:rPr>
              <a:t>ka-ra-ta-to-ro-se   ’   o-sa-ta-si-no</a:t>
            </a:r>
          </a:p>
          <a:p>
            <a:pPr algn="ctr" eaLnBrk="1" hangingPunct="1">
              <a:lnSpc>
                <a:spcPts val="3375"/>
              </a:lnSpc>
              <a:spcBef>
                <a:spcPct val="0"/>
              </a:spcBef>
              <a:buFontTx/>
              <a:buNone/>
            </a:pPr>
            <a:endParaRPr lang="en-US" altLang="en-US" b="1">
              <a:solidFill>
                <a:srgbClr val="191919"/>
              </a:solidFill>
              <a:cs typeface="Open Sans Bold" charset="0"/>
              <a:sym typeface="Open Sans Bold" charset="0"/>
            </a:endParaRPr>
          </a:p>
          <a:p>
            <a:pPr algn="ctr" eaLnBrk="1" hangingPunct="1">
              <a:lnSpc>
                <a:spcPts val="3375"/>
              </a:lnSpc>
              <a:spcBef>
                <a:spcPct val="0"/>
              </a:spcBef>
              <a:buFontTx/>
              <a:buNone/>
            </a:pPr>
            <a:r>
              <a:rPr lang="en-US" altLang="en-US">
                <a:solidFill>
                  <a:srgbClr val="191919"/>
                </a:solidFill>
                <a:ea typeface="Open Sans" panose="020B0606030504020204" pitchFamily="34" charset="0"/>
                <a:cs typeface="Open Sans" panose="020B0606030504020204" pitchFamily="34" charset="0"/>
                <a:sym typeface="Open Sans" panose="020B0606030504020204" pitchFamily="34" charset="0"/>
              </a:rPr>
              <a:t>Kratandors, son of Stasinos</a:t>
            </a:r>
          </a:p>
          <a:p>
            <a:pPr algn="ctr" eaLnBrk="1" hangingPunct="1">
              <a:lnSpc>
                <a:spcPts val="3375"/>
              </a:lnSpc>
              <a:spcBef>
                <a:spcPct val="0"/>
              </a:spcBef>
              <a:buFontTx/>
              <a:buNone/>
            </a:pPr>
            <a:endParaRPr lang="en-US" altLang="en-US">
              <a:solidFill>
                <a:srgbClr val="191919"/>
              </a:solidFill>
              <a:ea typeface="Open Sans" panose="020B0606030504020204" pitchFamily="34" charset="0"/>
              <a:cs typeface="Open Sans" panose="020B0606030504020204" pitchFamily="34" charset="0"/>
              <a:sym typeface="Open Sans" panose="020B0606030504020204" pitchFamily="34" charset="0"/>
            </a:endParaRPr>
          </a:p>
          <a:p>
            <a:pPr algn="ctr" eaLnBrk="1" hangingPunct="1">
              <a:lnSpc>
                <a:spcPts val="3375"/>
              </a:lnSpc>
              <a:spcBef>
                <a:spcPct val="0"/>
              </a:spcBef>
              <a:buFontTx/>
              <a:buNone/>
            </a:pPr>
            <a:r>
              <a:rPr lang="en-US" altLang="en-US" b="1">
                <a:solidFill>
                  <a:srgbClr val="191919"/>
                </a:solidFill>
                <a:cs typeface="Open Sans Bold" charset="0"/>
                <a:sym typeface="Open Sans Bold" charset="0"/>
              </a:rPr>
              <a:t>te-mi-to-i   ’   mo-ra-to-ro</a:t>
            </a:r>
          </a:p>
          <a:p>
            <a:pPr algn="ctr" eaLnBrk="1" hangingPunct="1">
              <a:lnSpc>
                <a:spcPts val="3375"/>
              </a:lnSpc>
              <a:spcBef>
                <a:spcPct val="0"/>
              </a:spcBef>
              <a:buFontTx/>
              <a:buNone/>
            </a:pPr>
            <a:endParaRPr lang="en-US" altLang="en-US" b="1">
              <a:solidFill>
                <a:srgbClr val="191919"/>
              </a:solidFill>
              <a:cs typeface="Open Sans Bold" charset="0"/>
              <a:sym typeface="Open Sans Bold" charset="0"/>
            </a:endParaRPr>
          </a:p>
          <a:p>
            <a:pPr algn="ctr" eaLnBrk="1" hangingPunct="1">
              <a:lnSpc>
                <a:spcPts val="3375"/>
              </a:lnSpc>
              <a:spcBef>
                <a:spcPct val="0"/>
              </a:spcBef>
              <a:buFontTx/>
              <a:buNone/>
            </a:pPr>
            <a:r>
              <a:rPr lang="en-US" altLang="en-US">
                <a:solidFill>
                  <a:srgbClr val="191919"/>
                </a:solidFill>
                <a:ea typeface="Open Sans" panose="020B0606030504020204" pitchFamily="34" charset="0"/>
                <a:cs typeface="Open Sans" panose="020B0606030504020204" pitchFamily="34" charset="0"/>
                <a:sym typeface="Open Sans" panose="020B0606030504020204" pitchFamily="34" charset="0"/>
              </a:rPr>
              <a:t>Themitō, son of Morandros</a:t>
            </a:r>
          </a:p>
        </p:txBody>
      </p:sp>
      <p:sp>
        <p:nvSpPr>
          <p:cNvPr id="34823" name="Title 1">
            <a:extLst>
              <a:ext uri="{FF2B5EF4-FFF2-40B4-BE49-F238E27FC236}">
                <a16:creationId xmlns:a16="http://schemas.microsoft.com/office/drawing/2014/main" id="{D4C7CA79-3937-80F8-C901-6993D7D6497D}"/>
              </a:ext>
            </a:extLst>
          </p:cNvPr>
          <p:cNvSpPr txBox="1">
            <a:spLocks noChangeArrowheads="1"/>
          </p:cNvSpPr>
          <p:nvPr/>
        </p:nvSpPr>
        <p:spPr bwMode="auto">
          <a:xfrm>
            <a:off x="838200" y="754063"/>
            <a:ext cx="8081963"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E" altLang="en-US" sz="4200" b="1">
                <a:solidFill>
                  <a:schemeClr val="bg1"/>
                </a:solidFill>
                <a:latin typeface="Calibri  "/>
                <a:ea typeface="Verdana" panose="020B0604030504040204" pitchFamily="34" charset="0"/>
                <a:cs typeface="Verdana" panose="020B0604030504040204" pitchFamily="34" charset="0"/>
              </a:rPr>
              <a:t>Graffiti like the ancients!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Group 2">
            <a:extLst>
              <a:ext uri="{FF2B5EF4-FFF2-40B4-BE49-F238E27FC236}">
                <a16:creationId xmlns:a16="http://schemas.microsoft.com/office/drawing/2014/main" id="{FA910A90-4A86-B70D-3882-7D3EFE311A92}"/>
              </a:ext>
            </a:extLst>
          </p:cNvPr>
          <p:cNvGrpSpPr>
            <a:grpSpLocks/>
          </p:cNvGrpSpPr>
          <p:nvPr/>
        </p:nvGrpSpPr>
        <p:grpSpPr bwMode="auto">
          <a:xfrm>
            <a:off x="0" y="-9525"/>
            <a:ext cx="18288000" cy="10252075"/>
            <a:chOff x="0" y="0"/>
            <a:chExt cx="4816593" cy="2699860"/>
          </a:xfrm>
        </p:grpSpPr>
        <p:sp>
          <p:nvSpPr>
            <p:cNvPr id="36869" name="Freeform 3">
              <a:extLst>
                <a:ext uri="{FF2B5EF4-FFF2-40B4-BE49-F238E27FC236}">
                  <a16:creationId xmlns:a16="http://schemas.microsoft.com/office/drawing/2014/main" id="{2D67D992-B3CF-5E0C-C703-1BACB2D7FB3A}"/>
                </a:ext>
              </a:extLst>
            </p:cNvPr>
            <p:cNvSpPr>
              <a:spLocks/>
            </p:cNvSpPr>
            <p:nvPr/>
          </p:nvSpPr>
          <p:spPr bwMode="auto">
            <a:xfrm>
              <a:off x="0" y="0"/>
              <a:ext cx="4816592" cy="2699860"/>
            </a:xfrm>
            <a:custGeom>
              <a:avLst/>
              <a:gdLst>
                <a:gd name="T0" fmla="*/ 0 w 4816592"/>
                <a:gd name="T1" fmla="*/ 0 h 2699860"/>
                <a:gd name="T2" fmla="*/ 4816592 w 4816592"/>
                <a:gd name="T3" fmla="*/ 0 h 2699860"/>
                <a:gd name="T4" fmla="*/ 4816592 w 4816592"/>
                <a:gd name="T5" fmla="*/ 2699860 h 2699860"/>
                <a:gd name="T6" fmla="*/ 0 w 4816592"/>
                <a:gd name="T7" fmla="*/ 2699860 h 2699860"/>
                <a:gd name="T8" fmla="*/ 0 w 4816592"/>
                <a:gd name="T9" fmla="*/ 0 h 2699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16592" h="2699860">
                  <a:moveTo>
                    <a:pt x="0" y="0"/>
                  </a:moveTo>
                  <a:lnTo>
                    <a:pt x="4816592" y="0"/>
                  </a:lnTo>
                  <a:lnTo>
                    <a:pt x="4816592" y="2699860"/>
                  </a:lnTo>
                  <a:lnTo>
                    <a:pt x="0" y="2699860"/>
                  </a:lnTo>
                  <a:lnTo>
                    <a:pt x="0" y="0"/>
                  </a:lnTo>
                  <a:close/>
                </a:path>
              </a:pathLst>
            </a:custGeom>
            <a:noFill/>
            <a:ln w="381000" cap="sq">
              <a:solidFill>
                <a:srgbClr val="10686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E"/>
            </a:p>
          </p:txBody>
        </p:sp>
        <p:sp>
          <p:nvSpPr>
            <p:cNvPr id="36870" name="TextBox 4">
              <a:extLst>
                <a:ext uri="{FF2B5EF4-FFF2-40B4-BE49-F238E27FC236}">
                  <a16:creationId xmlns:a16="http://schemas.microsoft.com/office/drawing/2014/main" id="{47AC98C8-D159-2F13-9937-08C3F44F3E47}"/>
                </a:ext>
              </a:extLst>
            </p:cNvPr>
            <p:cNvSpPr txBox="1">
              <a:spLocks noChangeArrowheads="1"/>
            </p:cNvSpPr>
            <p:nvPr/>
          </p:nvSpPr>
          <p:spPr bwMode="auto">
            <a:xfrm>
              <a:off x="0" y="-38100"/>
              <a:ext cx="4816593" cy="273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3038"/>
                </a:lnSpc>
                <a:spcBef>
                  <a:spcPct val="0"/>
                </a:spcBef>
                <a:buFontTx/>
                <a:buNone/>
              </a:pPr>
              <a:endParaRPr lang="en-US" altLang="en-US" sz="1800"/>
            </a:p>
          </p:txBody>
        </p:sp>
      </p:grpSp>
      <p:sp>
        <p:nvSpPr>
          <p:cNvPr id="36867" name="Freeform 5">
            <a:extLst>
              <a:ext uri="{FF2B5EF4-FFF2-40B4-BE49-F238E27FC236}">
                <a16:creationId xmlns:a16="http://schemas.microsoft.com/office/drawing/2014/main" id="{246B4CE9-0BAE-A995-41C7-FF97C5E1A47F}"/>
              </a:ext>
            </a:extLst>
          </p:cNvPr>
          <p:cNvSpPr>
            <a:spLocks/>
          </p:cNvSpPr>
          <p:nvPr/>
        </p:nvSpPr>
        <p:spPr bwMode="auto">
          <a:xfrm>
            <a:off x="1535113" y="419100"/>
            <a:ext cx="15287625" cy="6997700"/>
          </a:xfrm>
          <a:custGeom>
            <a:avLst/>
            <a:gdLst>
              <a:gd name="T0" fmla="*/ 0 w 15288629"/>
              <a:gd name="T1" fmla="*/ 0 h 6997335"/>
              <a:gd name="T2" fmla="*/ 15283608 w 15288629"/>
              <a:gd name="T3" fmla="*/ 0 h 6997335"/>
              <a:gd name="T4" fmla="*/ 15283608 w 15288629"/>
              <a:gd name="T5" fmla="*/ 6999160 h 6997335"/>
              <a:gd name="T6" fmla="*/ 0 w 15288629"/>
              <a:gd name="T7" fmla="*/ 6999160 h 6997335"/>
              <a:gd name="T8" fmla="*/ 0 w 15288629"/>
              <a:gd name="T9" fmla="*/ 0 h 69973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88629" h="6997335">
                <a:moveTo>
                  <a:pt x="0" y="0"/>
                </a:moveTo>
                <a:lnTo>
                  <a:pt x="15288628" y="0"/>
                </a:lnTo>
                <a:lnTo>
                  <a:pt x="15288628" y="6997335"/>
                </a:lnTo>
                <a:lnTo>
                  <a:pt x="0" y="6997335"/>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6" name="TextBox 6">
            <a:extLst>
              <a:ext uri="{FF2B5EF4-FFF2-40B4-BE49-F238E27FC236}">
                <a16:creationId xmlns:a16="http://schemas.microsoft.com/office/drawing/2014/main" id="{30795510-AB97-BB90-3E3C-9CEAA9685FEA}"/>
              </a:ext>
            </a:extLst>
          </p:cNvPr>
          <p:cNvSpPr txBox="1"/>
          <p:nvPr/>
        </p:nvSpPr>
        <p:spPr>
          <a:xfrm>
            <a:off x="1527175" y="7699375"/>
            <a:ext cx="16406813" cy="2260600"/>
          </a:xfrm>
          <a:prstGeom prst="rect">
            <a:avLst/>
          </a:prstGeom>
        </p:spPr>
        <p:txBody>
          <a:bodyPr lIns="0" tIns="0" rIns="0" bIns="0">
            <a:spAutoFit/>
          </a:bodyPr>
          <a:lstStyle/>
          <a:p>
            <a:pPr eaLnBrk="1" fontAlgn="auto" hangingPunct="1">
              <a:spcBef>
                <a:spcPts val="0"/>
              </a:spcBef>
              <a:spcAft>
                <a:spcPts val="0"/>
              </a:spcAft>
              <a:defRPr/>
            </a:pPr>
            <a:r>
              <a:rPr lang="en-IE" sz="3500" b="1" dirty="0"/>
              <a:t>M. Attilius t(</a:t>
            </a:r>
            <a:r>
              <a:rPr lang="en-IE" sz="3500" b="1" dirty="0" err="1"/>
              <a:t>iro</a:t>
            </a:r>
            <a:r>
              <a:rPr lang="en-IE" sz="3500" b="1" dirty="0"/>
              <a:t>) v(</a:t>
            </a:r>
            <a:r>
              <a:rPr lang="en-IE" sz="3500" b="1" dirty="0" err="1"/>
              <a:t>icit</a:t>
            </a:r>
            <a:r>
              <a:rPr lang="en-IE" sz="3500" b="1" dirty="0"/>
              <a:t>)                                       Hilarus Ner(</a:t>
            </a:r>
            <a:r>
              <a:rPr lang="en-IE" sz="3500" b="1" dirty="0" err="1"/>
              <a:t>onianus</a:t>
            </a:r>
            <a:r>
              <a:rPr lang="en-IE" sz="3500" b="1" dirty="0"/>
              <a:t>) XIV ) XIII m(</a:t>
            </a:r>
            <a:r>
              <a:rPr lang="en-IE" sz="3500" b="1" dirty="0" err="1"/>
              <a:t>issus</a:t>
            </a:r>
            <a:r>
              <a:rPr lang="en-IE" sz="3500" b="1" dirty="0"/>
              <a:t> est)</a:t>
            </a:r>
          </a:p>
          <a:p>
            <a:pPr eaLnBrk="1" fontAlgn="auto" hangingPunct="1">
              <a:spcBef>
                <a:spcPts val="0"/>
              </a:spcBef>
              <a:spcAft>
                <a:spcPts val="0"/>
              </a:spcAft>
              <a:defRPr/>
            </a:pPr>
            <a:r>
              <a:rPr lang="en-IE" sz="3500" dirty="0"/>
              <a:t>Marcus Attilius, a novice, won 			       Hilarus, gladiator from the imperial training 								       school, with 14 wins and 13 trophies, lost</a:t>
            </a:r>
          </a:p>
          <a:p>
            <a:pPr eaLnBrk="1" fontAlgn="auto" hangingPunct="1">
              <a:spcBef>
                <a:spcPts val="0"/>
              </a:spcBef>
              <a:spcAft>
                <a:spcPts val="0"/>
              </a:spcAft>
              <a:defRPr/>
            </a:pPr>
            <a:endParaRPr lang="en-IE" sz="2100" dirty="0"/>
          </a:p>
          <a:p>
            <a:pPr eaLnBrk="1" fontAlgn="auto" hangingPunct="1">
              <a:spcBef>
                <a:spcPts val="0"/>
              </a:spcBef>
              <a:spcAft>
                <a:spcPts val="0"/>
              </a:spcAft>
              <a:defRPr/>
            </a:pPr>
            <a:r>
              <a:rPr lang="en-IE" sz="2100" dirty="0"/>
              <a:t>Translation source: Ancient Graffiti Project: https://ancientgraffiti.org/Graffiti/graffito/featured/AGP-EDR173125</a:t>
            </a:r>
            <a:endParaRPr lang="en-US" sz="2100" dirty="0">
              <a:solidFill>
                <a:srgbClr val="000000"/>
              </a:solidFill>
              <a:latin typeface="+mj-lt"/>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A9411631-8235-F337-E878-94298568BE91}"/>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38915" name="Group 3">
            <a:extLst>
              <a:ext uri="{FF2B5EF4-FFF2-40B4-BE49-F238E27FC236}">
                <a16:creationId xmlns:a16="http://schemas.microsoft.com/office/drawing/2014/main" id="{BC434596-79E3-EB47-436A-6109D683A34B}"/>
              </a:ext>
            </a:extLst>
          </p:cNvPr>
          <p:cNvGrpSpPr>
            <a:grpSpLocks/>
          </p:cNvGrpSpPr>
          <p:nvPr/>
        </p:nvGrpSpPr>
        <p:grpSpPr bwMode="auto">
          <a:xfrm>
            <a:off x="13031788" y="0"/>
            <a:ext cx="5256212" cy="10287000"/>
            <a:chOff x="0" y="0"/>
            <a:chExt cx="1384190" cy="3472227"/>
          </a:xfrm>
        </p:grpSpPr>
        <p:sp>
          <p:nvSpPr>
            <p:cNvPr id="38926" name="Freeform 4">
              <a:extLst>
                <a:ext uri="{FF2B5EF4-FFF2-40B4-BE49-F238E27FC236}">
                  <a16:creationId xmlns:a16="http://schemas.microsoft.com/office/drawing/2014/main" id="{BBDF892E-8DD1-68E0-E97F-F070FFB8D4D5}"/>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38927" name="TextBox 5">
              <a:extLst>
                <a:ext uri="{FF2B5EF4-FFF2-40B4-BE49-F238E27FC236}">
                  <a16:creationId xmlns:a16="http://schemas.microsoft.com/office/drawing/2014/main" id="{25557114-6515-BBE2-FFA1-799F20F2EBCF}"/>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DDFF24D7-FDCE-B073-2024-05E9D02FA916}"/>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38917" name="Group 7">
            <a:extLst>
              <a:ext uri="{FF2B5EF4-FFF2-40B4-BE49-F238E27FC236}">
                <a16:creationId xmlns:a16="http://schemas.microsoft.com/office/drawing/2014/main" id="{DB8C48FF-B8E9-A410-AF62-E45D69013550}"/>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66855480-C368-AC0E-C4BF-2C9711CDAB79}"/>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38918" name="Group 9">
            <a:extLst>
              <a:ext uri="{FF2B5EF4-FFF2-40B4-BE49-F238E27FC236}">
                <a16:creationId xmlns:a16="http://schemas.microsoft.com/office/drawing/2014/main" id="{20EFA292-F079-160E-7912-76FA639E12CB}"/>
              </a:ext>
            </a:extLst>
          </p:cNvPr>
          <p:cNvGrpSpPr>
            <a:grpSpLocks/>
          </p:cNvGrpSpPr>
          <p:nvPr/>
        </p:nvGrpSpPr>
        <p:grpSpPr bwMode="auto">
          <a:xfrm>
            <a:off x="1057275" y="3489325"/>
            <a:ext cx="79375" cy="3562350"/>
            <a:chOff x="0" y="0"/>
            <a:chExt cx="20803" cy="938233"/>
          </a:xfrm>
        </p:grpSpPr>
        <p:sp>
          <p:nvSpPr>
            <p:cNvPr id="38921" name="Freeform 10">
              <a:extLst>
                <a:ext uri="{FF2B5EF4-FFF2-40B4-BE49-F238E27FC236}">
                  <a16:creationId xmlns:a16="http://schemas.microsoft.com/office/drawing/2014/main" id="{77E7A70F-8659-21DB-93BA-DAC842C18461}"/>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38922" name="TextBox 11">
              <a:extLst>
                <a:ext uri="{FF2B5EF4-FFF2-40B4-BE49-F238E27FC236}">
                  <a16:creationId xmlns:a16="http://schemas.microsoft.com/office/drawing/2014/main" id="{8C65EA66-7ED4-C6D6-52DB-E5E51B5503EF}"/>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59E76C71-2BA1-45CC-70B2-04EB0FD239C4}"/>
              </a:ext>
            </a:extLst>
          </p:cNvPr>
          <p:cNvSpPr txBox="1"/>
          <p:nvPr/>
        </p:nvSpPr>
        <p:spPr>
          <a:xfrm>
            <a:off x="1387475" y="3578225"/>
            <a:ext cx="8718550" cy="1692275"/>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2: Accessing the ancient world</a:t>
            </a:r>
          </a:p>
        </p:txBody>
      </p:sp>
      <p:sp>
        <p:nvSpPr>
          <p:cNvPr id="14" name="TextBox 14">
            <a:extLst>
              <a:ext uri="{FF2B5EF4-FFF2-40B4-BE49-F238E27FC236}">
                <a16:creationId xmlns:a16="http://schemas.microsoft.com/office/drawing/2014/main" id="{1DD772EB-6CC6-002A-81E4-68283DDD5F03}"/>
              </a:ext>
            </a:extLst>
          </p:cNvPr>
          <p:cNvSpPr txBox="1"/>
          <p:nvPr/>
        </p:nvSpPr>
        <p:spPr>
          <a:xfrm>
            <a:off x="1360488" y="5703888"/>
            <a:ext cx="8293100" cy="1385887"/>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ea typeface="Open Sans Ultra-Bold"/>
                <a:cs typeface="Open Sans Ultra-Bold"/>
                <a:sym typeface="Open Sans Ultra-Bold"/>
              </a:rPr>
              <a:t>Option 2. Modern technology (Rome)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62" name="Rectangle 23561" descr="&quot;&quot;">
            <a:extLst>
              <a:ext uri="{FF2B5EF4-FFF2-40B4-BE49-F238E27FC236}">
                <a16:creationId xmlns:a16="http://schemas.microsoft.com/office/drawing/2014/main" id="{2297699F-1F5C-AACF-8B41-42A8CB302DF7}"/>
              </a:ext>
            </a:extLst>
          </p:cNvPr>
          <p:cNvSpPr>
            <a:spLocks noGrp="1" noRot="1" noChangeAspect="1" noMove="1" noResize="1" noEditPoints="1" noAdjustHandles="1" noChangeArrowheads="1" noChangeShapeType="1" noTextEdit="1"/>
          </p:cNvSpPr>
          <p:nvPr/>
        </p:nvSpPr>
        <p:spPr>
          <a:xfrm>
            <a:off x="0" y="0"/>
            <a:ext cx="18288000" cy="10287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564" name="Rectangle 23563" descr="&quot;&quot;">
            <a:extLst>
              <a:ext uri="{FF2B5EF4-FFF2-40B4-BE49-F238E27FC236}">
                <a16:creationId xmlns:a16="http://schemas.microsoft.com/office/drawing/2014/main" id="{A5859D7E-0626-2482-1147-1A97AE4CB413}"/>
              </a:ext>
            </a:extLst>
          </p:cNvPr>
          <p:cNvSpPr>
            <a:spLocks noGrp="1" noRot="1" noChangeAspect="1" noMove="1" noResize="1" noEditPoints="1" noAdjustHandles="1" noChangeArrowheads="1" noChangeShapeType="1" noTextEdit="1"/>
          </p:cNvSpPr>
          <p:nvPr/>
        </p:nvSpPr>
        <p:spPr>
          <a:xfrm rot="10800000" flipH="1">
            <a:off x="0" y="0"/>
            <a:ext cx="18288000" cy="2363788"/>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566" name="Rectangle 23565" descr="&quot;&quot;">
            <a:extLst>
              <a:ext uri="{FF2B5EF4-FFF2-40B4-BE49-F238E27FC236}">
                <a16:creationId xmlns:a16="http://schemas.microsoft.com/office/drawing/2014/main" id="{D0A051D0-8B13-91E3-5AB2-4E6D31410323}"/>
              </a:ext>
            </a:extLst>
          </p:cNvPr>
          <p:cNvSpPr>
            <a:spLocks noGrp="1" noRot="1" noChangeAspect="1" noMove="1" noResize="1" noEditPoints="1" noAdjustHandles="1" noChangeArrowheads="1" noChangeShapeType="1" noTextEdit="1"/>
          </p:cNvSpPr>
          <p:nvPr/>
        </p:nvSpPr>
        <p:spPr>
          <a:xfrm>
            <a:off x="0" y="0"/>
            <a:ext cx="12193588" cy="2363788"/>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568" name="Rectangle 23567">
            <a:extLst>
              <a:ext uri="{FF2B5EF4-FFF2-40B4-BE49-F238E27FC236}">
                <a16:creationId xmlns:a16="http://schemas.microsoft.com/office/drawing/2014/main" id="{C9FC2D58-2ED9-851F-FD3B-08C787F1F7A7}"/>
              </a:ext>
            </a:extLst>
          </p:cNvPr>
          <p:cNvSpPr>
            <a:spLocks noGrp="1" noRot="1" noChangeAspect="1" noMove="1" noResize="1" noEditPoints="1" noAdjustHandles="1" noChangeArrowheads="1" noChangeShapeType="1" noTextEdit="1"/>
          </p:cNvSpPr>
          <p:nvPr/>
        </p:nvSpPr>
        <p:spPr>
          <a:xfrm flipH="1">
            <a:off x="-4" y="-1"/>
            <a:ext cx="18288002" cy="2361466"/>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TextBox 4">
            <a:extLst>
              <a:ext uri="{FF2B5EF4-FFF2-40B4-BE49-F238E27FC236}">
                <a16:creationId xmlns:a16="http://schemas.microsoft.com/office/drawing/2014/main" id="{8BE009C3-E148-9AD5-89B2-B1511C952DD5}"/>
              </a:ext>
            </a:extLst>
          </p:cNvPr>
          <p:cNvSpPr txBox="1"/>
          <p:nvPr/>
        </p:nvSpPr>
        <p:spPr>
          <a:xfrm>
            <a:off x="1296205" y="2384425"/>
            <a:ext cx="10596562" cy="701675"/>
          </a:xfrm>
          <a:prstGeom prst="rect">
            <a:avLst/>
          </a:prstGeom>
        </p:spPr>
        <p:txBody>
          <a:bodyPr anchor="ctr">
            <a:normAutofit lnSpcReduction="10000"/>
          </a:bodyPr>
          <a:lstStyle/>
          <a:p>
            <a:pPr eaLnBrk="1" fontAlgn="auto" hangingPunct="1">
              <a:lnSpc>
                <a:spcPct val="90000"/>
              </a:lnSpc>
              <a:spcAft>
                <a:spcPts val="600"/>
              </a:spcAft>
              <a:defRPr/>
            </a:pPr>
            <a:r>
              <a:rPr lang="en-US" sz="4500" u="sng" dirty="0">
                <a:solidFill>
                  <a:schemeClr val="bg1"/>
                </a:solidFill>
                <a:latin typeface="+mj-lt"/>
                <a:ea typeface="+mj-ea"/>
                <a:cs typeface="+mj-cs"/>
                <a:sym typeface="Open Sans"/>
                <a:hlinkClick r:id="rId2" tooltip="http://orbis.stanford.edu"/>
              </a:rPr>
              <a:t>http://orbis.stanford.edu</a:t>
            </a:r>
          </a:p>
        </p:txBody>
      </p:sp>
      <p:pic>
        <p:nvPicPr>
          <p:cNvPr id="39945" name="Picture 4">
            <a:extLst>
              <a:ext uri="{FF2B5EF4-FFF2-40B4-BE49-F238E27FC236}">
                <a16:creationId xmlns:a16="http://schemas.microsoft.com/office/drawing/2014/main" id="{D6045EA1-04FF-CDB1-D80C-428807CF5E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7463" y="2949575"/>
            <a:ext cx="15713075" cy="667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AutoShape 5">
            <a:extLst>
              <a:ext uri="{FF2B5EF4-FFF2-40B4-BE49-F238E27FC236}">
                <a16:creationId xmlns:a16="http://schemas.microsoft.com/office/drawing/2014/main" id="{EBDE9DEB-0FB3-BF1B-7C83-882689E0F6C1}"/>
              </a:ext>
            </a:extLst>
          </p:cNvPr>
          <p:cNvSpPr>
            <a:spLocks noChangeShapeType="1"/>
          </p:cNvSpPr>
          <p:nvPr/>
        </p:nvSpPr>
        <p:spPr bwMode="auto">
          <a:xfrm flipH="1">
            <a:off x="14706600" y="1638300"/>
            <a:ext cx="228600" cy="1447800"/>
          </a:xfrm>
          <a:prstGeom prst="line">
            <a:avLst/>
          </a:prstGeom>
          <a:ln w="57150">
            <a:headEnd type="none" w="sm" len="sm"/>
            <a:tailEnd type="arrow" w="med" len="sm"/>
          </a:ln>
        </p:spPr>
        <p:style>
          <a:lnRef idx="3">
            <a:schemeClr val="accent6"/>
          </a:lnRef>
          <a:fillRef idx="0">
            <a:schemeClr val="accent6"/>
          </a:fillRef>
          <a:effectRef idx="2">
            <a:schemeClr val="accent6"/>
          </a:effectRef>
          <a:fontRef idx="minor">
            <a:schemeClr val="tx1"/>
          </a:fontRef>
        </p:style>
        <p:txBody>
          <a:bodyPr/>
          <a:lstStyle/>
          <a:p>
            <a:pPr>
              <a:defRPr/>
            </a:pPr>
            <a:endParaRPr lang="en-IE"/>
          </a:p>
        </p:txBody>
      </p:sp>
      <p:sp>
        <p:nvSpPr>
          <p:cNvPr id="39947" name="TextBox 5">
            <a:extLst>
              <a:ext uri="{FF2B5EF4-FFF2-40B4-BE49-F238E27FC236}">
                <a16:creationId xmlns:a16="http://schemas.microsoft.com/office/drawing/2014/main" id="{874FA765-6132-D893-8038-C694656F6274}"/>
              </a:ext>
            </a:extLst>
          </p:cNvPr>
          <p:cNvSpPr txBox="1">
            <a:spLocks noChangeArrowheads="1"/>
          </p:cNvSpPr>
          <p:nvPr/>
        </p:nvSpPr>
        <p:spPr bwMode="auto">
          <a:xfrm>
            <a:off x="12465050" y="949325"/>
            <a:ext cx="4800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E" altLang="en-US">
                <a:solidFill>
                  <a:schemeClr val="bg1"/>
                </a:solidFill>
              </a:rPr>
              <a:t>Tutorial here</a:t>
            </a:r>
          </a:p>
        </p:txBody>
      </p:sp>
      <p:sp>
        <p:nvSpPr>
          <p:cNvPr id="2" name="TextBox 1">
            <a:extLst>
              <a:ext uri="{FF2B5EF4-FFF2-40B4-BE49-F238E27FC236}">
                <a16:creationId xmlns:a16="http://schemas.microsoft.com/office/drawing/2014/main" id="{C652BDC7-69D8-1418-E284-533B88ABE4ED}"/>
              </a:ext>
            </a:extLst>
          </p:cNvPr>
          <p:cNvSpPr txBox="1"/>
          <p:nvPr/>
        </p:nvSpPr>
        <p:spPr>
          <a:xfrm>
            <a:off x="1287463" y="495300"/>
            <a:ext cx="10605304" cy="784830"/>
          </a:xfrm>
          <a:prstGeom prst="rect">
            <a:avLst/>
          </a:prstGeom>
          <a:noFill/>
        </p:spPr>
        <p:txBody>
          <a:bodyPr wrap="square" rtlCol="0">
            <a:spAutoFit/>
          </a:bodyPr>
          <a:lstStyle/>
          <a:p>
            <a:r>
              <a:rPr lang="en-IE" sz="4500" b="1" dirty="0">
                <a:solidFill>
                  <a:schemeClr val="bg1"/>
                </a:solidFill>
              </a:rPr>
              <a:t>Ancient tour operators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EB009AD3-F345-07D8-EDDB-DB54D85087AB}"/>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40963" name="Group 3">
            <a:extLst>
              <a:ext uri="{FF2B5EF4-FFF2-40B4-BE49-F238E27FC236}">
                <a16:creationId xmlns:a16="http://schemas.microsoft.com/office/drawing/2014/main" id="{AF985933-94C0-BC03-7B5D-1731A296DB34}"/>
              </a:ext>
            </a:extLst>
          </p:cNvPr>
          <p:cNvGrpSpPr>
            <a:grpSpLocks/>
          </p:cNvGrpSpPr>
          <p:nvPr/>
        </p:nvGrpSpPr>
        <p:grpSpPr bwMode="auto">
          <a:xfrm>
            <a:off x="13031788" y="0"/>
            <a:ext cx="5256212" cy="10287000"/>
            <a:chOff x="0" y="0"/>
            <a:chExt cx="1384190" cy="3472227"/>
          </a:xfrm>
        </p:grpSpPr>
        <p:sp>
          <p:nvSpPr>
            <p:cNvPr id="40974" name="Freeform 4">
              <a:extLst>
                <a:ext uri="{FF2B5EF4-FFF2-40B4-BE49-F238E27FC236}">
                  <a16:creationId xmlns:a16="http://schemas.microsoft.com/office/drawing/2014/main" id="{7665BA51-7C3E-F8F1-8A6C-6F7FED4D2086}"/>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0975" name="TextBox 5">
              <a:extLst>
                <a:ext uri="{FF2B5EF4-FFF2-40B4-BE49-F238E27FC236}">
                  <a16:creationId xmlns:a16="http://schemas.microsoft.com/office/drawing/2014/main" id="{11F12C4A-B1A7-5688-F245-69B85349C777}"/>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2EDEFEB8-B37E-7C79-6546-696BD4991E2D}"/>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40965" name="Group 7">
            <a:extLst>
              <a:ext uri="{FF2B5EF4-FFF2-40B4-BE49-F238E27FC236}">
                <a16:creationId xmlns:a16="http://schemas.microsoft.com/office/drawing/2014/main" id="{BCCF9FCC-6746-5384-610F-2617AD4633E1}"/>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5A3B0D15-7FA7-332D-58EE-918CE7DAC7EE}"/>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40966" name="Group 9">
            <a:extLst>
              <a:ext uri="{FF2B5EF4-FFF2-40B4-BE49-F238E27FC236}">
                <a16:creationId xmlns:a16="http://schemas.microsoft.com/office/drawing/2014/main" id="{DB8F6E62-68B3-66AA-E5E2-D71D1CC02A61}"/>
              </a:ext>
            </a:extLst>
          </p:cNvPr>
          <p:cNvGrpSpPr>
            <a:grpSpLocks/>
          </p:cNvGrpSpPr>
          <p:nvPr/>
        </p:nvGrpSpPr>
        <p:grpSpPr bwMode="auto">
          <a:xfrm>
            <a:off x="1057275" y="3489325"/>
            <a:ext cx="79375" cy="3562350"/>
            <a:chOff x="0" y="0"/>
            <a:chExt cx="20803" cy="938233"/>
          </a:xfrm>
        </p:grpSpPr>
        <p:sp>
          <p:nvSpPr>
            <p:cNvPr id="40969" name="Freeform 10">
              <a:extLst>
                <a:ext uri="{FF2B5EF4-FFF2-40B4-BE49-F238E27FC236}">
                  <a16:creationId xmlns:a16="http://schemas.microsoft.com/office/drawing/2014/main" id="{D2A782EC-A042-A990-94F2-2FE507F7740F}"/>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40970" name="TextBox 11">
              <a:extLst>
                <a:ext uri="{FF2B5EF4-FFF2-40B4-BE49-F238E27FC236}">
                  <a16:creationId xmlns:a16="http://schemas.microsoft.com/office/drawing/2014/main" id="{B07168BA-0D15-5433-4E7A-F753378D4A97}"/>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1190499F-6264-663B-E943-F719E89DE2A6}"/>
              </a:ext>
            </a:extLst>
          </p:cNvPr>
          <p:cNvSpPr txBox="1"/>
          <p:nvPr/>
        </p:nvSpPr>
        <p:spPr>
          <a:xfrm>
            <a:off x="1365250" y="4230688"/>
            <a:ext cx="8718550" cy="846137"/>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3: Language</a:t>
            </a:r>
          </a:p>
        </p:txBody>
      </p:sp>
      <p:sp>
        <p:nvSpPr>
          <p:cNvPr id="14" name="TextBox 14">
            <a:extLst>
              <a:ext uri="{FF2B5EF4-FFF2-40B4-BE49-F238E27FC236}">
                <a16:creationId xmlns:a16="http://schemas.microsoft.com/office/drawing/2014/main" id="{57FBEEB0-31B3-64EE-3D44-30F79DF98461}"/>
              </a:ext>
            </a:extLst>
          </p:cNvPr>
          <p:cNvSpPr txBox="1"/>
          <p:nvPr/>
        </p:nvSpPr>
        <p:spPr>
          <a:xfrm>
            <a:off x="1387475" y="5335588"/>
            <a:ext cx="8293100" cy="1385887"/>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1. Mystery languages: the Phaistos Disc (Greece)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E5622C7A-AF5C-11A8-88AB-02093760E31E}"/>
              </a:ext>
            </a:extLst>
          </p:cNvPr>
          <p:cNvSpPr/>
          <p:nvPr/>
        </p:nvSpPr>
        <p:spPr>
          <a:xfrm>
            <a:off x="14993938" y="3675063"/>
            <a:ext cx="3294062" cy="6611937"/>
          </a:xfrm>
          <a:custGeom>
            <a:avLst/>
            <a:gdLst/>
            <a:ahLst/>
            <a:cxnLst/>
            <a:rect l="l" t="t" r="r" b="b"/>
            <a:pathLst>
              <a:path w="3293700" h="6611441">
                <a:moveTo>
                  <a:pt x="0" y="0"/>
                </a:moveTo>
                <a:lnTo>
                  <a:pt x="3293700" y="0"/>
                </a:lnTo>
                <a:lnTo>
                  <a:pt x="3293700" y="6611441"/>
                </a:lnTo>
                <a:lnTo>
                  <a:pt x="0" y="6611441"/>
                </a:lnTo>
                <a:lnTo>
                  <a:pt x="0" y="0"/>
                </a:lnTo>
                <a:close/>
              </a:path>
            </a:pathLst>
          </a:custGeom>
          <a:blipFill>
            <a:blip r:embed="rId2"/>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sp>
        <p:nvSpPr>
          <p:cNvPr id="4" name="Freeform 4">
            <a:extLst>
              <a:ext uri="{FF2B5EF4-FFF2-40B4-BE49-F238E27FC236}">
                <a16:creationId xmlns:a16="http://schemas.microsoft.com/office/drawing/2014/main" id="{470F09F7-3A1E-F1E0-A859-443C33B8F889}"/>
              </a:ext>
            </a:extLst>
          </p:cNvPr>
          <p:cNvSpPr/>
          <p:nvPr/>
        </p:nvSpPr>
        <p:spPr>
          <a:xfrm>
            <a:off x="7726856" y="0"/>
            <a:ext cx="10561144" cy="10287000"/>
          </a:xfrm>
          <a:custGeom>
            <a:avLst/>
            <a:gdLst/>
            <a:ahLst/>
            <a:cxnLst/>
            <a:rect l="l" t="t" r="r" b="b"/>
            <a:pathLst>
              <a:path w="10561144" h="10287000">
                <a:moveTo>
                  <a:pt x="0" y="0"/>
                </a:moveTo>
                <a:lnTo>
                  <a:pt x="10561144" y="0"/>
                </a:lnTo>
                <a:lnTo>
                  <a:pt x="10561144" y="10287000"/>
                </a:lnTo>
                <a:lnTo>
                  <a:pt x="0" y="10287000"/>
                </a:lnTo>
                <a:lnTo>
                  <a:pt x="0" y="0"/>
                </a:lnTo>
                <a:close/>
              </a:path>
            </a:pathLst>
          </a:custGeom>
          <a:blipFill>
            <a:blip r:embed="rId3"/>
            <a:stretch>
              <a:fillRect l="-1908" r="-1908"/>
            </a:stretch>
          </a:blipFill>
        </p:spPr>
        <p:txBody>
          <a:bodyPr/>
          <a:lstStyle/>
          <a:p>
            <a:pPr eaLnBrk="1" fontAlgn="auto" hangingPunct="1">
              <a:spcBef>
                <a:spcPts val="0"/>
              </a:spcBef>
              <a:spcAft>
                <a:spcPts val="0"/>
              </a:spcAft>
              <a:defRPr/>
            </a:pPr>
            <a:endParaRPr lang="en-IE">
              <a:latin typeface="+mn-lt"/>
            </a:endParaRPr>
          </a:p>
        </p:txBody>
      </p:sp>
      <p:grpSp>
        <p:nvGrpSpPr>
          <p:cNvPr id="41990" name="Group 3">
            <a:extLst>
              <a:ext uri="{FF2B5EF4-FFF2-40B4-BE49-F238E27FC236}">
                <a16:creationId xmlns:a16="http://schemas.microsoft.com/office/drawing/2014/main" id="{9DDD7C15-EBFF-C928-D2C1-91F6BAB70CD0}"/>
              </a:ext>
            </a:extLst>
          </p:cNvPr>
          <p:cNvGrpSpPr>
            <a:grpSpLocks/>
          </p:cNvGrpSpPr>
          <p:nvPr/>
        </p:nvGrpSpPr>
        <p:grpSpPr bwMode="auto">
          <a:xfrm>
            <a:off x="0" y="400050"/>
            <a:ext cx="10287000" cy="1285875"/>
            <a:chOff x="0" y="0"/>
            <a:chExt cx="1384190" cy="3472227"/>
          </a:xfrm>
        </p:grpSpPr>
        <p:sp>
          <p:nvSpPr>
            <p:cNvPr id="41993" name="Freeform 4">
              <a:extLst>
                <a:ext uri="{FF2B5EF4-FFF2-40B4-BE49-F238E27FC236}">
                  <a16:creationId xmlns:a16="http://schemas.microsoft.com/office/drawing/2014/main" id="{9DC40FD8-20B3-0059-09FB-A7C61405092F}"/>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1994" name="TextBox 11">
              <a:extLst>
                <a:ext uri="{FF2B5EF4-FFF2-40B4-BE49-F238E27FC236}">
                  <a16:creationId xmlns:a16="http://schemas.microsoft.com/office/drawing/2014/main" id="{BE5A874A-A3AE-9334-7E01-B2122E1EA345}"/>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4" name="TextBox 4">
            <a:extLst>
              <a:ext uri="{FF2B5EF4-FFF2-40B4-BE49-F238E27FC236}">
                <a16:creationId xmlns:a16="http://schemas.microsoft.com/office/drawing/2014/main" id="{B5AA541F-0B86-587F-EAF6-3BBE3D7B0B76}"/>
              </a:ext>
            </a:extLst>
          </p:cNvPr>
          <p:cNvSpPr txBox="1"/>
          <p:nvPr/>
        </p:nvSpPr>
        <p:spPr>
          <a:xfrm>
            <a:off x="1384300" y="704850"/>
            <a:ext cx="8216900" cy="78898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Phaistos Disc</a:t>
            </a:r>
          </a:p>
        </p:txBody>
      </p:sp>
      <p:graphicFrame>
        <p:nvGraphicFramePr>
          <p:cNvPr id="20" name="TextBox 6">
            <a:extLst>
              <a:ext uri="{FF2B5EF4-FFF2-40B4-BE49-F238E27FC236}">
                <a16:creationId xmlns:a16="http://schemas.microsoft.com/office/drawing/2014/main" id="{E4B5865D-4289-9909-9670-ACB4300EE761}"/>
              </a:ext>
            </a:extLst>
          </p:cNvPr>
          <p:cNvGraphicFramePr/>
          <p:nvPr/>
        </p:nvGraphicFramePr>
        <p:xfrm>
          <a:off x="533400" y="2073477"/>
          <a:ext cx="6741597" cy="74200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reeform 2">
            <a:extLst>
              <a:ext uri="{FF2B5EF4-FFF2-40B4-BE49-F238E27FC236}">
                <a16:creationId xmlns:a16="http://schemas.microsoft.com/office/drawing/2014/main" id="{B5378CBC-823B-9A78-CAFE-C1F5A48D58DE}"/>
              </a:ext>
            </a:extLst>
          </p:cNvPr>
          <p:cNvSpPr>
            <a:spLocks/>
          </p:cNvSpPr>
          <p:nvPr/>
        </p:nvSpPr>
        <p:spPr bwMode="auto">
          <a:xfrm>
            <a:off x="1631950" y="2273300"/>
            <a:ext cx="2103438" cy="3254375"/>
          </a:xfrm>
          <a:custGeom>
            <a:avLst/>
            <a:gdLst>
              <a:gd name="T0" fmla="*/ 0 w 2103304"/>
              <a:gd name="T1" fmla="*/ 0 h 3253991"/>
              <a:gd name="T2" fmla="*/ 2103974 w 2103304"/>
              <a:gd name="T3" fmla="*/ 0 h 3253991"/>
              <a:gd name="T4" fmla="*/ 2103974 w 2103304"/>
              <a:gd name="T5" fmla="*/ 3255911 h 3253991"/>
              <a:gd name="T6" fmla="*/ 0 w 2103304"/>
              <a:gd name="T7" fmla="*/ 3255911 h 3253991"/>
              <a:gd name="T8" fmla="*/ 0 w 2103304"/>
              <a:gd name="T9" fmla="*/ 0 h 32539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3304" h="3253991">
                <a:moveTo>
                  <a:pt x="0" y="0"/>
                </a:moveTo>
                <a:lnTo>
                  <a:pt x="2103304" y="0"/>
                </a:lnTo>
                <a:lnTo>
                  <a:pt x="2103304" y="3253991"/>
                </a:lnTo>
                <a:lnTo>
                  <a:pt x="0" y="3253991"/>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3011" name="Freeform 3">
            <a:extLst>
              <a:ext uri="{FF2B5EF4-FFF2-40B4-BE49-F238E27FC236}">
                <a16:creationId xmlns:a16="http://schemas.microsoft.com/office/drawing/2014/main" id="{7AC87A5C-BD81-29DC-DAEE-505143C1D110}"/>
              </a:ext>
            </a:extLst>
          </p:cNvPr>
          <p:cNvSpPr>
            <a:spLocks/>
          </p:cNvSpPr>
          <p:nvPr/>
        </p:nvSpPr>
        <p:spPr bwMode="auto">
          <a:xfrm>
            <a:off x="4159250" y="2681288"/>
            <a:ext cx="2965450" cy="2405062"/>
          </a:xfrm>
          <a:custGeom>
            <a:avLst/>
            <a:gdLst>
              <a:gd name="T0" fmla="*/ 0 w 2966111"/>
              <a:gd name="T1" fmla="*/ 0 h 2404111"/>
              <a:gd name="T2" fmla="*/ 2962807 w 2966111"/>
              <a:gd name="T3" fmla="*/ 0 h 2404111"/>
              <a:gd name="T4" fmla="*/ 2962807 w 2966111"/>
              <a:gd name="T5" fmla="*/ 2408870 h 2404111"/>
              <a:gd name="T6" fmla="*/ 0 w 2966111"/>
              <a:gd name="T7" fmla="*/ 2408870 h 2404111"/>
              <a:gd name="T8" fmla="*/ 0 w 2966111"/>
              <a:gd name="T9" fmla="*/ 0 h 2404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6111" h="2404111">
                <a:moveTo>
                  <a:pt x="0" y="0"/>
                </a:moveTo>
                <a:lnTo>
                  <a:pt x="2966111" y="0"/>
                </a:lnTo>
                <a:lnTo>
                  <a:pt x="2966111" y="2404111"/>
                </a:lnTo>
                <a:lnTo>
                  <a:pt x="0" y="2404111"/>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3012" name="Freeform 4">
            <a:extLst>
              <a:ext uri="{FF2B5EF4-FFF2-40B4-BE49-F238E27FC236}">
                <a16:creationId xmlns:a16="http://schemas.microsoft.com/office/drawing/2014/main" id="{E339E8F8-BFA4-B307-3F5A-E3257AFBD99D}"/>
              </a:ext>
            </a:extLst>
          </p:cNvPr>
          <p:cNvSpPr>
            <a:spLocks/>
          </p:cNvSpPr>
          <p:nvPr/>
        </p:nvSpPr>
        <p:spPr bwMode="auto">
          <a:xfrm>
            <a:off x="7410450" y="2605088"/>
            <a:ext cx="2705100" cy="2405062"/>
          </a:xfrm>
          <a:custGeom>
            <a:avLst/>
            <a:gdLst>
              <a:gd name="T0" fmla="*/ 0 w 2703908"/>
              <a:gd name="T1" fmla="*/ 0 h 2405134"/>
              <a:gd name="T2" fmla="*/ 2709874 w 2703908"/>
              <a:gd name="T3" fmla="*/ 0 h 2405134"/>
              <a:gd name="T4" fmla="*/ 2709874 w 2703908"/>
              <a:gd name="T5" fmla="*/ 2404774 h 2405134"/>
              <a:gd name="T6" fmla="*/ 0 w 2703908"/>
              <a:gd name="T7" fmla="*/ 2404774 h 2405134"/>
              <a:gd name="T8" fmla="*/ 0 w 2703908"/>
              <a:gd name="T9" fmla="*/ 0 h 24051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3908" h="2405134">
                <a:moveTo>
                  <a:pt x="0" y="0"/>
                </a:moveTo>
                <a:lnTo>
                  <a:pt x="2703908" y="0"/>
                </a:lnTo>
                <a:lnTo>
                  <a:pt x="2703908" y="2405134"/>
                </a:lnTo>
                <a:lnTo>
                  <a:pt x="0" y="2405134"/>
                </a:lnTo>
                <a:lnTo>
                  <a:pt x="0"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3013" name="Freeform 5">
            <a:extLst>
              <a:ext uri="{FF2B5EF4-FFF2-40B4-BE49-F238E27FC236}">
                <a16:creationId xmlns:a16="http://schemas.microsoft.com/office/drawing/2014/main" id="{0DF201B8-BF5A-9C7E-8086-6964EC86115C}"/>
              </a:ext>
            </a:extLst>
          </p:cNvPr>
          <p:cNvSpPr>
            <a:spLocks/>
          </p:cNvSpPr>
          <p:nvPr/>
        </p:nvSpPr>
        <p:spPr bwMode="auto">
          <a:xfrm>
            <a:off x="10534650" y="2490788"/>
            <a:ext cx="3143250" cy="2519362"/>
          </a:xfrm>
          <a:custGeom>
            <a:avLst/>
            <a:gdLst>
              <a:gd name="T0" fmla="*/ 0 w 3144049"/>
              <a:gd name="T1" fmla="*/ 0 h 2519699"/>
              <a:gd name="T2" fmla="*/ 3140056 w 3144049"/>
              <a:gd name="T3" fmla="*/ 0 h 2519699"/>
              <a:gd name="T4" fmla="*/ 3140056 w 3144049"/>
              <a:gd name="T5" fmla="*/ 2518014 h 2519699"/>
              <a:gd name="T6" fmla="*/ 0 w 3144049"/>
              <a:gd name="T7" fmla="*/ 2518014 h 2519699"/>
              <a:gd name="T8" fmla="*/ 0 w 3144049"/>
              <a:gd name="T9" fmla="*/ 0 h 25196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44049" h="2519699">
                <a:moveTo>
                  <a:pt x="0" y="0"/>
                </a:moveTo>
                <a:lnTo>
                  <a:pt x="3144049" y="0"/>
                </a:lnTo>
                <a:lnTo>
                  <a:pt x="3144049" y="2519699"/>
                </a:lnTo>
                <a:lnTo>
                  <a:pt x="0" y="2519699"/>
                </a:lnTo>
                <a:lnTo>
                  <a:pt x="0" y="0"/>
                </a:ln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3014" name="Freeform 6">
            <a:extLst>
              <a:ext uri="{FF2B5EF4-FFF2-40B4-BE49-F238E27FC236}">
                <a16:creationId xmlns:a16="http://schemas.microsoft.com/office/drawing/2014/main" id="{E8025C01-CF92-E825-AB11-33481EC1403F}"/>
              </a:ext>
            </a:extLst>
          </p:cNvPr>
          <p:cNvSpPr>
            <a:spLocks/>
          </p:cNvSpPr>
          <p:nvPr/>
        </p:nvSpPr>
        <p:spPr bwMode="auto">
          <a:xfrm>
            <a:off x="13963650" y="2490788"/>
            <a:ext cx="2843213" cy="2519362"/>
          </a:xfrm>
          <a:custGeom>
            <a:avLst/>
            <a:gdLst>
              <a:gd name="T0" fmla="*/ 0 w 2842343"/>
              <a:gd name="T1" fmla="*/ 0 h 2519699"/>
              <a:gd name="T2" fmla="*/ 2846697 w 2842343"/>
              <a:gd name="T3" fmla="*/ 0 h 2519699"/>
              <a:gd name="T4" fmla="*/ 2846697 w 2842343"/>
              <a:gd name="T5" fmla="*/ 2518014 h 2519699"/>
              <a:gd name="T6" fmla="*/ 0 w 2842343"/>
              <a:gd name="T7" fmla="*/ 2518014 h 2519699"/>
              <a:gd name="T8" fmla="*/ 0 w 2842343"/>
              <a:gd name="T9" fmla="*/ 0 h 25196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2343" h="2519699">
                <a:moveTo>
                  <a:pt x="0" y="0"/>
                </a:moveTo>
                <a:lnTo>
                  <a:pt x="2842344" y="0"/>
                </a:lnTo>
                <a:lnTo>
                  <a:pt x="2842344" y="2519699"/>
                </a:lnTo>
                <a:lnTo>
                  <a:pt x="0" y="2519699"/>
                </a:lnTo>
                <a:lnTo>
                  <a:pt x="0" y="0"/>
                </a:lnTo>
                <a:close/>
              </a:path>
            </a:pathLst>
          </a:cu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3015" name="Freeform 7">
            <a:extLst>
              <a:ext uri="{FF2B5EF4-FFF2-40B4-BE49-F238E27FC236}">
                <a16:creationId xmlns:a16="http://schemas.microsoft.com/office/drawing/2014/main" id="{919AAF2B-8C67-59EA-8D4C-C3202FEB7C93}"/>
              </a:ext>
            </a:extLst>
          </p:cNvPr>
          <p:cNvSpPr>
            <a:spLocks/>
          </p:cNvSpPr>
          <p:nvPr/>
        </p:nvSpPr>
        <p:spPr bwMode="auto">
          <a:xfrm>
            <a:off x="2449513" y="5922963"/>
            <a:ext cx="3697287" cy="2706687"/>
          </a:xfrm>
          <a:custGeom>
            <a:avLst/>
            <a:gdLst>
              <a:gd name="T0" fmla="*/ 0 w 3695964"/>
              <a:gd name="T1" fmla="*/ 0 h 2706286"/>
              <a:gd name="T2" fmla="*/ 3702583 w 3695964"/>
              <a:gd name="T3" fmla="*/ 0 h 2706286"/>
              <a:gd name="T4" fmla="*/ 3702583 w 3695964"/>
              <a:gd name="T5" fmla="*/ 2708291 h 2706286"/>
              <a:gd name="T6" fmla="*/ 0 w 3695964"/>
              <a:gd name="T7" fmla="*/ 2708291 h 2706286"/>
              <a:gd name="T8" fmla="*/ 0 w 3695964"/>
              <a:gd name="T9" fmla="*/ 0 h 2706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95964" h="2706286">
                <a:moveTo>
                  <a:pt x="0" y="0"/>
                </a:moveTo>
                <a:lnTo>
                  <a:pt x="3695964" y="0"/>
                </a:lnTo>
                <a:lnTo>
                  <a:pt x="3695964" y="2706286"/>
                </a:lnTo>
                <a:lnTo>
                  <a:pt x="0" y="2706286"/>
                </a:lnTo>
                <a:lnTo>
                  <a:pt x="0" y="0"/>
                </a:lnTo>
                <a:close/>
              </a:path>
            </a:pathLst>
          </a:cu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3016" name="Freeform 8">
            <a:extLst>
              <a:ext uri="{FF2B5EF4-FFF2-40B4-BE49-F238E27FC236}">
                <a16:creationId xmlns:a16="http://schemas.microsoft.com/office/drawing/2014/main" id="{384724A6-1987-0B86-AD1A-F181749F41C3}"/>
              </a:ext>
            </a:extLst>
          </p:cNvPr>
          <p:cNvSpPr>
            <a:spLocks/>
          </p:cNvSpPr>
          <p:nvPr/>
        </p:nvSpPr>
        <p:spPr bwMode="auto">
          <a:xfrm>
            <a:off x="6127750" y="5794375"/>
            <a:ext cx="2566988" cy="2500313"/>
          </a:xfrm>
          <a:custGeom>
            <a:avLst/>
            <a:gdLst>
              <a:gd name="T0" fmla="*/ 0 w 2565951"/>
              <a:gd name="T1" fmla="*/ 0 h 2501263"/>
              <a:gd name="T2" fmla="*/ 2571140 w 2565951"/>
              <a:gd name="T3" fmla="*/ 0 h 2501263"/>
              <a:gd name="T4" fmla="*/ 2571140 w 2565951"/>
              <a:gd name="T5" fmla="*/ 2496516 h 2501263"/>
              <a:gd name="T6" fmla="*/ 0 w 2565951"/>
              <a:gd name="T7" fmla="*/ 2496516 h 2501263"/>
              <a:gd name="T8" fmla="*/ 0 w 2565951"/>
              <a:gd name="T9" fmla="*/ 0 h 25012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65951" h="2501263">
                <a:moveTo>
                  <a:pt x="0" y="0"/>
                </a:moveTo>
                <a:lnTo>
                  <a:pt x="2565951" y="0"/>
                </a:lnTo>
                <a:lnTo>
                  <a:pt x="2565951" y="2501263"/>
                </a:lnTo>
                <a:lnTo>
                  <a:pt x="0" y="2501263"/>
                </a:lnTo>
                <a:lnTo>
                  <a:pt x="0" y="0"/>
                </a:lnTo>
                <a:close/>
              </a:path>
            </a:pathLst>
          </a:cu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3017" name="Freeform 9">
            <a:extLst>
              <a:ext uri="{FF2B5EF4-FFF2-40B4-BE49-F238E27FC236}">
                <a16:creationId xmlns:a16="http://schemas.microsoft.com/office/drawing/2014/main" id="{8E3AC606-8AC7-96A7-6245-28A9E1CCD487}"/>
              </a:ext>
            </a:extLst>
          </p:cNvPr>
          <p:cNvSpPr>
            <a:spLocks/>
          </p:cNvSpPr>
          <p:nvPr/>
        </p:nvSpPr>
        <p:spPr bwMode="auto">
          <a:xfrm>
            <a:off x="9412288" y="5527675"/>
            <a:ext cx="2928937" cy="2779713"/>
          </a:xfrm>
          <a:custGeom>
            <a:avLst/>
            <a:gdLst>
              <a:gd name="T0" fmla="*/ 0 w 2928837"/>
              <a:gd name="T1" fmla="*/ 0 h 2779765"/>
              <a:gd name="T2" fmla="*/ 2929337 w 2928837"/>
              <a:gd name="T3" fmla="*/ 0 h 2779765"/>
              <a:gd name="T4" fmla="*/ 2929337 w 2928837"/>
              <a:gd name="T5" fmla="*/ 2779504 h 2779765"/>
              <a:gd name="T6" fmla="*/ 0 w 2928837"/>
              <a:gd name="T7" fmla="*/ 2779504 h 2779765"/>
              <a:gd name="T8" fmla="*/ 0 w 2928837"/>
              <a:gd name="T9" fmla="*/ 0 h 27797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28837" h="2779765">
                <a:moveTo>
                  <a:pt x="0" y="0"/>
                </a:moveTo>
                <a:lnTo>
                  <a:pt x="2928837" y="0"/>
                </a:lnTo>
                <a:lnTo>
                  <a:pt x="2928837" y="2779764"/>
                </a:lnTo>
                <a:lnTo>
                  <a:pt x="0" y="2779764"/>
                </a:lnTo>
                <a:lnTo>
                  <a:pt x="0" y="0"/>
                </a:lnTo>
                <a:close/>
              </a:path>
            </a:pathLst>
          </a:cu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3018" name="Freeform 10">
            <a:extLst>
              <a:ext uri="{FF2B5EF4-FFF2-40B4-BE49-F238E27FC236}">
                <a16:creationId xmlns:a16="http://schemas.microsoft.com/office/drawing/2014/main" id="{E5A7BD30-891C-462D-7836-BEC371475BF7}"/>
              </a:ext>
            </a:extLst>
          </p:cNvPr>
          <p:cNvSpPr>
            <a:spLocks/>
          </p:cNvSpPr>
          <p:nvPr/>
        </p:nvSpPr>
        <p:spPr bwMode="auto">
          <a:xfrm>
            <a:off x="13055600" y="5657850"/>
            <a:ext cx="3478213" cy="2649538"/>
          </a:xfrm>
          <a:custGeom>
            <a:avLst/>
            <a:gdLst>
              <a:gd name="T0" fmla="*/ 0 w 3477870"/>
              <a:gd name="T1" fmla="*/ 0 h 2650225"/>
              <a:gd name="T2" fmla="*/ 3479586 w 3477870"/>
              <a:gd name="T3" fmla="*/ 0 h 2650225"/>
              <a:gd name="T4" fmla="*/ 3479586 w 3477870"/>
              <a:gd name="T5" fmla="*/ 2646792 h 2650225"/>
              <a:gd name="T6" fmla="*/ 0 w 3477870"/>
              <a:gd name="T7" fmla="*/ 2646792 h 2650225"/>
              <a:gd name="T8" fmla="*/ 0 w 3477870"/>
              <a:gd name="T9" fmla="*/ 0 h 26502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77870" h="2650225">
                <a:moveTo>
                  <a:pt x="0" y="0"/>
                </a:moveTo>
                <a:lnTo>
                  <a:pt x="3477871" y="0"/>
                </a:lnTo>
                <a:lnTo>
                  <a:pt x="3477871" y="2650225"/>
                </a:lnTo>
                <a:lnTo>
                  <a:pt x="0" y="2650225"/>
                </a:lnTo>
                <a:lnTo>
                  <a:pt x="0" y="0"/>
                </a:lnTo>
                <a:close/>
              </a:path>
            </a:pathLst>
          </a:cu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3019" name="TextBox 14">
            <a:extLst>
              <a:ext uri="{FF2B5EF4-FFF2-40B4-BE49-F238E27FC236}">
                <a16:creationId xmlns:a16="http://schemas.microsoft.com/office/drawing/2014/main" id="{F86DB2F7-7BF2-F7F5-ED43-93045EEBAC52}"/>
              </a:ext>
            </a:extLst>
          </p:cNvPr>
          <p:cNvSpPr txBox="1">
            <a:spLocks noChangeArrowheads="1"/>
          </p:cNvSpPr>
          <p:nvPr/>
        </p:nvSpPr>
        <p:spPr bwMode="auto">
          <a:xfrm>
            <a:off x="0" y="-69850"/>
            <a:ext cx="18288000" cy="1039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3038"/>
              </a:lnSpc>
              <a:spcBef>
                <a:spcPct val="0"/>
              </a:spcBef>
              <a:buFontTx/>
              <a:buNone/>
            </a:pPr>
            <a:endParaRPr lang="en-US" altLang="en-US" sz="1800"/>
          </a:p>
        </p:txBody>
      </p:sp>
      <p:grpSp>
        <p:nvGrpSpPr>
          <p:cNvPr id="43020" name="Group 3">
            <a:extLst>
              <a:ext uri="{FF2B5EF4-FFF2-40B4-BE49-F238E27FC236}">
                <a16:creationId xmlns:a16="http://schemas.microsoft.com/office/drawing/2014/main" id="{45151F5A-67DD-611D-F432-BC1CDCB7CFFB}"/>
              </a:ext>
            </a:extLst>
          </p:cNvPr>
          <p:cNvGrpSpPr>
            <a:grpSpLocks/>
          </p:cNvGrpSpPr>
          <p:nvPr/>
        </p:nvGrpSpPr>
        <p:grpSpPr bwMode="auto">
          <a:xfrm>
            <a:off x="0" y="400050"/>
            <a:ext cx="10287000" cy="1285875"/>
            <a:chOff x="0" y="0"/>
            <a:chExt cx="1384190" cy="3472227"/>
          </a:xfrm>
        </p:grpSpPr>
        <p:sp>
          <p:nvSpPr>
            <p:cNvPr id="43022" name="Freeform 4">
              <a:extLst>
                <a:ext uri="{FF2B5EF4-FFF2-40B4-BE49-F238E27FC236}">
                  <a16:creationId xmlns:a16="http://schemas.microsoft.com/office/drawing/2014/main" id="{CA8E76D7-DD2B-3425-68E3-4B48D487A33E}"/>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3023" name="TextBox 16">
              <a:extLst>
                <a:ext uri="{FF2B5EF4-FFF2-40B4-BE49-F238E27FC236}">
                  <a16:creationId xmlns:a16="http://schemas.microsoft.com/office/drawing/2014/main" id="{CFA0F8D2-77A9-0691-522C-1305B246F53D}"/>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9" name="TextBox 4">
            <a:extLst>
              <a:ext uri="{FF2B5EF4-FFF2-40B4-BE49-F238E27FC236}">
                <a16:creationId xmlns:a16="http://schemas.microsoft.com/office/drawing/2014/main" id="{9EB1213A-564D-7898-7F68-E9D72303BE86}"/>
              </a:ext>
            </a:extLst>
          </p:cNvPr>
          <p:cNvSpPr txBox="1"/>
          <p:nvPr/>
        </p:nvSpPr>
        <p:spPr>
          <a:xfrm>
            <a:off x="1631950" y="992188"/>
            <a:ext cx="9266238" cy="457200"/>
          </a:xfrm>
          <a:prstGeom prst="rect">
            <a:avLst/>
          </a:prstGeom>
        </p:spPr>
        <p:txBody>
          <a:bodyPr lIns="0" tIns="0" rIns="0" bIns="0">
            <a:spAutoFit/>
          </a:bodyPr>
          <a:lstStyle/>
          <a:p>
            <a:pPr eaLnBrk="1" fontAlgn="auto" hangingPunct="1">
              <a:lnSpc>
                <a:spcPts val="3079"/>
              </a:lnSpc>
              <a:spcAft>
                <a:spcPts val="0"/>
              </a:spcAft>
              <a:defRPr/>
            </a:pPr>
            <a:r>
              <a:rPr lang="en-US" sz="4800" b="1" spc="-43" dirty="0">
                <a:solidFill>
                  <a:schemeClr val="bg1"/>
                </a:solidFill>
                <a:latin typeface="+mj-lt"/>
                <a:ea typeface="Open Sans Bold"/>
                <a:cs typeface="Open Sans Bold"/>
                <a:sym typeface="Open Sans Bold"/>
              </a:rPr>
              <a:t>What do these mean!?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reeform 2">
            <a:extLst>
              <a:ext uri="{FF2B5EF4-FFF2-40B4-BE49-F238E27FC236}">
                <a16:creationId xmlns:a16="http://schemas.microsoft.com/office/drawing/2014/main" id="{BCF9D3FB-FE5C-FC5A-EF67-BD761705B6E6}"/>
              </a:ext>
            </a:extLst>
          </p:cNvPr>
          <p:cNvSpPr>
            <a:spLocks/>
          </p:cNvSpPr>
          <p:nvPr/>
        </p:nvSpPr>
        <p:spPr bwMode="auto">
          <a:xfrm>
            <a:off x="5708650" y="114300"/>
            <a:ext cx="11339513" cy="10287000"/>
          </a:xfrm>
          <a:custGeom>
            <a:avLst/>
            <a:gdLst>
              <a:gd name="T0" fmla="*/ 0 w 11340433"/>
              <a:gd name="T1" fmla="*/ 0 h 10287000"/>
              <a:gd name="T2" fmla="*/ 11335832 w 11340433"/>
              <a:gd name="T3" fmla="*/ 0 h 10287000"/>
              <a:gd name="T4" fmla="*/ 11335832 w 11340433"/>
              <a:gd name="T5" fmla="*/ 10287000 h 10287000"/>
              <a:gd name="T6" fmla="*/ 0 w 11340433"/>
              <a:gd name="T7" fmla="*/ 10287000 h 10287000"/>
              <a:gd name="T8" fmla="*/ 0 w 11340433"/>
              <a:gd name="T9" fmla="*/ 0 h 10287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40433" h="10287000">
                <a:moveTo>
                  <a:pt x="0" y="0"/>
                </a:moveTo>
                <a:lnTo>
                  <a:pt x="11340432" y="0"/>
                </a:lnTo>
                <a:lnTo>
                  <a:pt x="11340432" y="10287000"/>
                </a:lnTo>
                <a:lnTo>
                  <a:pt x="0" y="10287000"/>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grpSp>
        <p:nvGrpSpPr>
          <p:cNvPr id="44035" name="Group 3">
            <a:extLst>
              <a:ext uri="{FF2B5EF4-FFF2-40B4-BE49-F238E27FC236}">
                <a16:creationId xmlns:a16="http://schemas.microsoft.com/office/drawing/2014/main" id="{220987E2-6EB8-5007-53F2-790AD49307E6}"/>
              </a:ext>
            </a:extLst>
          </p:cNvPr>
          <p:cNvGrpSpPr>
            <a:grpSpLocks/>
          </p:cNvGrpSpPr>
          <p:nvPr/>
        </p:nvGrpSpPr>
        <p:grpSpPr bwMode="auto">
          <a:xfrm>
            <a:off x="0" y="400050"/>
            <a:ext cx="6908800" cy="1285875"/>
            <a:chOff x="0" y="0"/>
            <a:chExt cx="1384190" cy="3472227"/>
          </a:xfrm>
        </p:grpSpPr>
        <p:sp>
          <p:nvSpPr>
            <p:cNvPr id="44037" name="Freeform 4">
              <a:extLst>
                <a:ext uri="{FF2B5EF4-FFF2-40B4-BE49-F238E27FC236}">
                  <a16:creationId xmlns:a16="http://schemas.microsoft.com/office/drawing/2014/main" id="{4D7D4A3D-3DD8-941D-CD9D-D5501E4247D9}"/>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4038" name="TextBox 5">
              <a:extLst>
                <a:ext uri="{FF2B5EF4-FFF2-40B4-BE49-F238E27FC236}">
                  <a16:creationId xmlns:a16="http://schemas.microsoft.com/office/drawing/2014/main" id="{FCD8725C-8B1E-015F-10AE-4698E0C7B9E5}"/>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8" name="TextBox 4">
            <a:extLst>
              <a:ext uri="{FF2B5EF4-FFF2-40B4-BE49-F238E27FC236}">
                <a16:creationId xmlns:a16="http://schemas.microsoft.com/office/drawing/2014/main" id="{59187111-FAAC-4E08-5C4A-80B1F9C61B6F}"/>
              </a:ext>
            </a:extLst>
          </p:cNvPr>
          <p:cNvSpPr txBox="1"/>
          <p:nvPr/>
        </p:nvSpPr>
        <p:spPr>
          <a:xfrm>
            <a:off x="1384300" y="704850"/>
            <a:ext cx="8216900" cy="78898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Make your own!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reeform 2">
            <a:extLst>
              <a:ext uri="{FF2B5EF4-FFF2-40B4-BE49-F238E27FC236}">
                <a16:creationId xmlns:a16="http://schemas.microsoft.com/office/drawing/2014/main" id="{AA169ED5-15EA-1166-EE74-4E01C5DC4782}"/>
              </a:ext>
            </a:extLst>
          </p:cNvPr>
          <p:cNvSpPr>
            <a:spLocks/>
          </p:cNvSpPr>
          <p:nvPr/>
        </p:nvSpPr>
        <p:spPr bwMode="auto">
          <a:xfrm>
            <a:off x="685800" y="0"/>
            <a:ext cx="7621588" cy="10287000"/>
          </a:xfrm>
          <a:custGeom>
            <a:avLst/>
            <a:gdLst>
              <a:gd name="T0" fmla="*/ 0 w 7278624"/>
              <a:gd name="T1" fmla="*/ 0 h 10287000"/>
              <a:gd name="T2" fmla="*/ 9162842 w 7278624"/>
              <a:gd name="T3" fmla="*/ 0 h 10287000"/>
              <a:gd name="T4" fmla="*/ 9162842 w 7278624"/>
              <a:gd name="T5" fmla="*/ 10287000 h 10287000"/>
              <a:gd name="T6" fmla="*/ 0 w 7278624"/>
              <a:gd name="T7" fmla="*/ 10287000 h 10287000"/>
              <a:gd name="T8" fmla="*/ 0 w 7278624"/>
              <a:gd name="T9" fmla="*/ 0 h 10287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78624" h="10287000">
                <a:moveTo>
                  <a:pt x="0" y="0"/>
                </a:moveTo>
                <a:lnTo>
                  <a:pt x="7278624" y="0"/>
                </a:lnTo>
                <a:lnTo>
                  <a:pt x="7278624" y="10287000"/>
                </a:lnTo>
                <a:lnTo>
                  <a:pt x="0" y="10287000"/>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grpSp>
        <p:nvGrpSpPr>
          <p:cNvPr id="45059" name="Group 3">
            <a:extLst>
              <a:ext uri="{FF2B5EF4-FFF2-40B4-BE49-F238E27FC236}">
                <a16:creationId xmlns:a16="http://schemas.microsoft.com/office/drawing/2014/main" id="{85C97E40-02AD-6937-A01B-F47A485B8942}"/>
              </a:ext>
            </a:extLst>
          </p:cNvPr>
          <p:cNvGrpSpPr>
            <a:grpSpLocks/>
          </p:cNvGrpSpPr>
          <p:nvPr/>
        </p:nvGrpSpPr>
        <p:grpSpPr bwMode="auto">
          <a:xfrm>
            <a:off x="8001000" y="492125"/>
            <a:ext cx="10287000" cy="1284288"/>
            <a:chOff x="0" y="0"/>
            <a:chExt cx="1384190" cy="3472227"/>
          </a:xfrm>
        </p:grpSpPr>
        <p:sp>
          <p:nvSpPr>
            <p:cNvPr id="45062" name="Freeform 4">
              <a:extLst>
                <a:ext uri="{FF2B5EF4-FFF2-40B4-BE49-F238E27FC236}">
                  <a16:creationId xmlns:a16="http://schemas.microsoft.com/office/drawing/2014/main" id="{037A60CC-67D8-62ED-64C1-3BB951FCD7D9}"/>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5063" name="TextBox 7">
              <a:extLst>
                <a:ext uri="{FF2B5EF4-FFF2-40B4-BE49-F238E27FC236}">
                  <a16:creationId xmlns:a16="http://schemas.microsoft.com/office/drawing/2014/main" id="{E1CAC92A-5A33-5932-3F71-E26FFF2C26AB}"/>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3" name="TextBox 3">
            <a:extLst>
              <a:ext uri="{FF2B5EF4-FFF2-40B4-BE49-F238E27FC236}">
                <a16:creationId xmlns:a16="http://schemas.microsoft.com/office/drawing/2014/main" id="{A8C13C5C-3388-E873-7A9B-31E6B5860B73}"/>
              </a:ext>
            </a:extLst>
          </p:cNvPr>
          <p:cNvSpPr txBox="1"/>
          <p:nvPr/>
        </p:nvSpPr>
        <p:spPr>
          <a:xfrm>
            <a:off x="8826500" y="733425"/>
            <a:ext cx="6286500" cy="79533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uce Bold"/>
                <a:cs typeface="Open Sauce Bold"/>
                <a:sym typeface="Open Sauce Bold"/>
              </a:rPr>
              <a:t>Rosetta Stone</a:t>
            </a:r>
          </a:p>
        </p:txBody>
      </p:sp>
      <p:graphicFrame>
        <p:nvGraphicFramePr>
          <p:cNvPr id="10" name="TextBox 5">
            <a:extLst>
              <a:ext uri="{FF2B5EF4-FFF2-40B4-BE49-F238E27FC236}">
                <a16:creationId xmlns:a16="http://schemas.microsoft.com/office/drawing/2014/main" id="{70866367-1238-7D13-0821-7E74A44BCA53}"/>
              </a:ext>
            </a:extLst>
          </p:cNvPr>
          <p:cNvGraphicFramePr/>
          <p:nvPr/>
        </p:nvGraphicFramePr>
        <p:xfrm>
          <a:off x="8794061" y="2232302"/>
          <a:ext cx="9189139" cy="75627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reeform 2">
            <a:extLst>
              <a:ext uri="{FF2B5EF4-FFF2-40B4-BE49-F238E27FC236}">
                <a16:creationId xmlns:a16="http://schemas.microsoft.com/office/drawing/2014/main" id="{08F349E7-C574-BB93-8996-5E2746CE3C81}"/>
              </a:ext>
            </a:extLst>
          </p:cNvPr>
          <p:cNvSpPr>
            <a:spLocks/>
          </p:cNvSpPr>
          <p:nvPr/>
        </p:nvSpPr>
        <p:spPr bwMode="auto">
          <a:xfrm>
            <a:off x="1028700" y="0"/>
            <a:ext cx="7278688" cy="10287000"/>
          </a:xfrm>
          <a:custGeom>
            <a:avLst/>
            <a:gdLst>
              <a:gd name="T0" fmla="*/ 0 w 7278624"/>
              <a:gd name="T1" fmla="*/ 0 h 10287000"/>
              <a:gd name="T2" fmla="*/ 7278944 w 7278624"/>
              <a:gd name="T3" fmla="*/ 0 h 10287000"/>
              <a:gd name="T4" fmla="*/ 7278944 w 7278624"/>
              <a:gd name="T5" fmla="*/ 10287000 h 10287000"/>
              <a:gd name="T6" fmla="*/ 0 w 7278624"/>
              <a:gd name="T7" fmla="*/ 10287000 h 10287000"/>
              <a:gd name="T8" fmla="*/ 0 w 7278624"/>
              <a:gd name="T9" fmla="*/ 0 h 10287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78624" h="10287000">
                <a:moveTo>
                  <a:pt x="0" y="0"/>
                </a:moveTo>
                <a:lnTo>
                  <a:pt x="7278624" y="0"/>
                </a:lnTo>
                <a:lnTo>
                  <a:pt x="7278624" y="10287000"/>
                </a:lnTo>
                <a:lnTo>
                  <a:pt x="0" y="10287000"/>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6083" name="Freeform 3">
            <a:extLst>
              <a:ext uri="{FF2B5EF4-FFF2-40B4-BE49-F238E27FC236}">
                <a16:creationId xmlns:a16="http://schemas.microsoft.com/office/drawing/2014/main" id="{0338547C-BA4E-ED7E-8E06-C301452ED718}"/>
              </a:ext>
            </a:extLst>
          </p:cNvPr>
          <p:cNvSpPr>
            <a:spLocks/>
          </p:cNvSpPr>
          <p:nvPr/>
        </p:nvSpPr>
        <p:spPr bwMode="auto">
          <a:xfrm>
            <a:off x="9586913" y="1028700"/>
            <a:ext cx="6657975" cy="2216150"/>
          </a:xfrm>
          <a:custGeom>
            <a:avLst/>
            <a:gdLst>
              <a:gd name="T0" fmla="*/ 0 w 6658144"/>
              <a:gd name="T1" fmla="*/ 0 h 2216789"/>
              <a:gd name="T2" fmla="*/ 6657299 w 6658144"/>
              <a:gd name="T3" fmla="*/ 0 h 2216789"/>
              <a:gd name="T4" fmla="*/ 6657299 w 6658144"/>
              <a:gd name="T5" fmla="*/ 2213596 h 2216789"/>
              <a:gd name="T6" fmla="*/ 0 w 6658144"/>
              <a:gd name="T7" fmla="*/ 2213596 h 2216789"/>
              <a:gd name="T8" fmla="*/ 0 w 6658144"/>
              <a:gd name="T9" fmla="*/ 0 h 22167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58144" h="2216789">
                <a:moveTo>
                  <a:pt x="0" y="0"/>
                </a:moveTo>
                <a:lnTo>
                  <a:pt x="6658144" y="0"/>
                </a:lnTo>
                <a:lnTo>
                  <a:pt x="6658144" y="2216789"/>
                </a:lnTo>
                <a:lnTo>
                  <a:pt x="0" y="2216789"/>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6084" name="Freeform 4">
            <a:extLst>
              <a:ext uri="{FF2B5EF4-FFF2-40B4-BE49-F238E27FC236}">
                <a16:creationId xmlns:a16="http://schemas.microsoft.com/office/drawing/2014/main" id="{91402B4C-8C1B-5176-1A4C-4BD583CB4CF4}"/>
              </a:ext>
            </a:extLst>
          </p:cNvPr>
          <p:cNvSpPr>
            <a:spLocks/>
          </p:cNvSpPr>
          <p:nvPr/>
        </p:nvSpPr>
        <p:spPr bwMode="auto">
          <a:xfrm>
            <a:off x="9586913" y="4122738"/>
            <a:ext cx="6657975" cy="2465387"/>
          </a:xfrm>
          <a:custGeom>
            <a:avLst/>
            <a:gdLst>
              <a:gd name="T0" fmla="*/ 0 w 6658144"/>
              <a:gd name="T1" fmla="*/ 0 h 2465691"/>
              <a:gd name="T2" fmla="*/ 6657299 w 6658144"/>
              <a:gd name="T3" fmla="*/ 0 h 2465691"/>
              <a:gd name="T4" fmla="*/ 6657299 w 6658144"/>
              <a:gd name="T5" fmla="*/ 2464171 h 2465691"/>
              <a:gd name="T6" fmla="*/ 0 w 6658144"/>
              <a:gd name="T7" fmla="*/ 2464171 h 2465691"/>
              <a:gd name="T8" fmla="*/ 0 w 6658144"/>
              <a:gd name="T9" fmla="*/ 0 h 2465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58144" h="2465691">
                <a:moveTo>
                  <a:pt x="0" y="0"/>
                </a:moveTo>
                <a:lnTo>
                  <a:pt x="6658144" y="0"/>
                </a:lnTo>
                <a:lnTo>
                  <a:pt x="6658144" y="2465691"/>
                </a:lnTo>
                <a:lnTo>
                  <a:pt x="0" y="2465691"/>
                </a:lnTo>
                <a:lnTo>
                  <a:pt x="0"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6085" name="Freeform 5">
            <a:extLst>
              <a:ext uri="{FF2B5EF4-FFF2-40B4-BE49-F238E27FC236}">
                <a16:creationId xmlns:a16="http://schemas.microsoft.com/office/drawing/2014/main" id="{6F2FD51F-E5A3-B769-8AF9-41ACF43891C5}"/>
              </a:ext>
            </a:extLst>
          </p:cNvPr>
          <p:cNvSpPr>
            <a:spLocks/>
          </p:cNvSpPr>
          <p:nvPr/>
        </p:nvSpPr>
        <p:spPr bwMode="auto">
          <a:xfrm>
            <a:off x="9586913" y="7466013"/>
            <a:ext cx="6657975" cy="2006600"/>
          </a:xfrm>
          <a:custGeom>
            <a:avLst/>
            <a:gdLst>
              <a:gd name="T0" fmla="*/ 0 w 6658144"/>
              <a:gd name="T1" fmla="*/ 0 h 2006777"/>
              <a:gd name="T2" fmla="*/ 6657299 w 6658144"/>
              <a:gd name="T3" fmla="*/ 0 h 2006777"/>
              <a:gd name="T4" fmla="*/ 6657299 w 6658144"/>
              <a:gd name="T5" fmla="*/ 2005892 h 2006777"/>
              <a:gd name="T6" fmla="*/ 0 w 6658144"/>
              <a:gd name="T7" fmla="*/ 2005892 h 2006777"/>
              <a:gd name="T8" fmla="*/ 0 w 6658144"/>
              <a:gd name="T9" fmla="*/ 0 h 20067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58144" h="2006777">
                <a:moveTo>
                  <a:pt x="0" y="0"/>
                </a:moveTo>
                <a:lnTo>
                  <a:pt x="6658144" y="0"/>
                </a:lnTo>
                <a:lnTo>
                  <a:pt x="6658144" y="2006777"/>
                </a:lnTo>
                <a:lnTo>
                  <a:pt x="0" y="2006777"/>
                </a:lnTo>
                <a:lnTo>
                  <a:pt x="0" y="0"/>
                </a:ln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9" name="AutoShape 9">
            <a:extLst>
              <a:ext uri="{FF2B5EF4-FFF2-40B4-BE49-F238E27FC236}">
                <a16:creationId xmlns:a16="http://schemas.microsoft.com/office/drawing/2014/main" id="{A9C51119-3D05-CF09-E853-B908D0F4C488}"/>
              </a:ext>
            </a:extLst>
          </p:cNvPr>
          <p:cNvSpPr/>
          <p:nvPr/>
        </p:nvSpPr>
        <p:spPr>
          <a:xfrm flipV="1">
            <a:off x="6221413" y="2136775"/>
            <a:ext cx="3365500" cy="619125"/>
          </a:xfrm>
          <a:prstGeom prst="line">
            <a:avLst/>
          </a:prstGeom>
          <a:ln w="57150">
            <a:headEnd type="none" w="sm" len="sm"/>
            <a:tailEnd type="triangle" w="lg" len="med"/>
          </a:ln>
        </p:spPr>
        <p:style>
          <a:lnRef idx="3">
            <a:schemeClr val="accent1"/>
          </a:lnRef>
          <a:fillRef idx="0">
            <a:schemeClr val="accent1"/>
          </a:fillRef>
          <a:effectRef idx="2">
            <a:schemeClr val="accent1"/>
          </a:effectRef>
          <a:fontRef idx="minor">
            <a:schemeClr val="tx1"/>
          </a:fontRef>
        </p:style>
        <p:txBody>
          <a:bodyPr/>
          <a:lstStyle/>
          <a:p>
            <a:pPr eaLnBrk="1" fontAlgn="auto" hangingPunct="1">
              <a:spcBef>
                <a:spcPts val="0"/>
              </a:spcBef>
              <a:spcAft>
                <a:spcPts val="0"/>
              </a:spcAft>
              <a:defRPr/>
            </a:pPr>
            <a:endParaRPr lang="en-IE"/>
          </a:p>
        </p:txBody>
      </p:sp>
      <p:sp>
        <p:nvSpPr>
          <p:cNvPr id="10" name="AutoShape 10">
            <a:extLst>
              <a:ext uri="{FF2B5EF4-FFF2-40B4-BE49-F238E27FC236}">
                <a16:creationId xmlns:a16="http://schemas.microsoft.com/office/drawing/2014/main" id="{7E508988-03F9-39A5-5049-06D1905C75FE}"/>
              </a:ext>
            </a:extLst>
          </p:cNvPr>
          <p:cNvSpPr/>
          <p:nvPr/>
        </p:nvSpPr>
        <p:spPr>
          <a:xfrm flipV="1">
            <a:off x="6624638" y="5354638"/>
            <a:ext cx="2519362" cy="98425"/>
          </a:xfrm>
          <a:prstGeom prst="line">
            <a:avLst/>
          </a:prstGeom>
          <a:ln w="57150">
            <a:headEnd type="none" w="sm" len="sm"/>
            <a:tailEnd type="triangle" w="lg" len="med"/>
          </a:ln>
        </p:spPr>
        <p:style>
          <a:lnRef idx="3">
            <a:schemeClr val="accent1"/>
          </a:lnRef>
          <a:fillRef idx="0">
            <a:schemeClr val="accent1"/>
          </a:fillRef>
          <a:effectRef idx="2">
            <a:schemeClr val="accent1"/>
          </a:effectRef>
          <a:fontRef idx="minor">
            <a:schemeClr val="tx1"/>
          </a:fontRef>
        </p:style>
        <p:txBody>
          <a:bodyPr/>
          <a:lstStyle/>
          <a:p>
            <a:pPr eaLnBrk="1" fontAlgn="auto" hangingPunct="1">
              <a:spcBef>
                <a:spcPts val="0"/>
              </a:spcBef>
              <a:spcAft>
                <a:spcPts val="0"/>
              </a:spcAft>
              <a:defRPr/>
            </a:pPr>
            <a:endParaRPr lang="en-IE"/>
          </a:p>
        </p:txBody>
      </p:sp>
      <p:sp>
        <p:nvSpPr>
          <p:cNvPr id="11" name="AutoShape 11">
            <a:extLst>
              <a:ext uri="{FF2B5EF4-FFF2-40B4-BE49-F238E27FC236}">
                <a16:creationId xmlns:a16="http://schemas.microsoft.com/office/drawing/2014/main" id="{12A7D86B-CD8A-00B5-88BD-683B88A24FB5}"/>
              </a:ext>
            </a:extLst>
          </p:cNvPr>
          <p:cNvSpPr/>
          <p:nvPr/>
        </p:nvSpPr>
        <p:spPr>
          <a:xfrm>
            <a:off x="6865938" y="7267575"/>
            <a:ext cx="2720975" cy="1201738"/>
          </a:xfrm>
          <a:prstGeom prst="line">
            <a:avLst/>
          </a:prstGeom>
          <a:ln w="57150">
            <a:headEnd type="none" w="sm" len="sm"/>
            <a:tailEnd type="triangle" w="lg" len="med"/>
          </a:ln>
        </p:spPr>
        <p:style>
          <a:lnRef idx="3">
            <a:schemeClr val="accent1"/>
          </a:lnRef>
          <a:fillRef idx="0">
            <a:schemeClr val="accent1"/>
          </a:fillRef>
          <a:effectRef idx="2">
            <a:schemeClr val="accent1"/>
          </a:effectRef>
          <a:fontRef idx="minor">
            <a:schemeClr val="tx1"/>
          </a:fontRef>
        </p:style>
        <p:txBody>
          <a:bodyPr/>
          <a:lstStyle/>
          <a:p>
            <a:pPr eaLnBrk="1" fontAlgn="auto" hangingPunct="1">
              <a:spcBef>
                <a:spcPts val="0"/>
              </a:spcBef>
              <a:spcAft>
                <a:spcPts val="0"/>
              </a:spcAft>
              <a:defRPr/>
            </a:pPr>
            <a:endParaRPr lang="en-IE"/>
          </a:p>
        </p:txBody>
      </p:sp>
      <p:grpSp>
        <p:nvGrpSpPr>
          <p:cNvPr id="46089" name="Group 11">
            <a:extLst>
              <a:ext uri="{FF2B5EF4-FFF2-40B4-BE49-F238E27FC236}">
                <a16:creationId xmlns:a16="http://schemas.microsoft.com/office/drawing/2014/main" id="{C2321EA8-29A6-1070-F249-2BD09219F86F}"/>
              </a:ext>
            </a:extLst>
          </p:cNvPr>
          <p:cNvGrpSpPr>
            <a:grpSpLocks/>
          </p:cNvGrpSpPr>
          <p:nvPr/>
        </p:nvGrpSpPr>
        <p:grpSpPr bwMode="auto">
          <a:xfrm>
            <a:off x="7924800" y="214313"/>
            <a:ext cx="6400800" cy="700087"/>
            <a:chOff x="0" y="0"/>
            <a:chExt cx="1384190" cy="3472227"/>
          </a:xfrm>
        </p:grpSpPr>
        <p:sp>
          <p:nvSpPr>
            <p:cNvPr id="46099" name="Freeform 4">
              <a:extLst>
                <a:ext uri="{FF2B5EF4-FFF2-40B4-BE49-F238E27FC236}">
                  <a16:creationId xmlns:a16="http://schemas.microsoft.com/office/drawing/2014/main" id="{E2C5282C-9383-4F0E-E3D5-3FA30C9EC124}"/>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6100" name="TextBox 13">
              <a:extLst>
                <a:ext uri="{FF2B5EF4-FFF2-40B4-BE49-F238E27FC236}">
                  <a16:creationId xmlns:a16="http://schemas.microsoft.com/office/drawing/2014/main" id="{4B5671AC-E0E4-0D10-D5A5-557A4C3B6C75}"/>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8" name="TextBox 8">
            <a:extLst>
              <a:ext uri="{FF2B5EF4-FFF2-40B4-BE49-F238E27FC236}">
                <a16:creationId xmlns:a16="http://schemas.microsoft.com/office/drawing/2014/main" id="{44D21CEC-7C2B-B5BB-EE20-80C59F4A64E9}"/>
              </a:ext>
            </a:extLst>
          </p:cNvPr>
          <p:cNvSpPr txBox="1"/>
          <p:nvPr/>
        </p:nvSpPr>
        <p:spPr>
          <a:xfrm>
            <a:off x="9586913" y="398463"/>
            <a:ext cx="6657975" cy="403225"/>
          </a:xfrm>
          <a:prstGeom prst="rect">
            <a:avLst/>
          </a:prstGeom>
        </p:spPr>
        <p:txBody>
          <a:bodyPr lIns="0" tIns="0" rIns="0" bIns="0">
            <a:spAutoFit/>
          </a:bodyPr>
          <a:lstStyle/>
          <a:p>
            <a:pPr eaLnBrk="1" fontAlgn="auto" hangingPunct="1">
              <a:lnSpc>
                <a:spcPts val="3079"/>
              </a:lnSpc>
              <a:spcBef>
                <a:spcPts val="0"/>
              </a:spcBef>
              <a:spcAft>
                <a:spcPts val="0"/>
              </a:spcAft>
              <a:defRPr/>
            </a:pPr>
            <a:r>
              <a:rPr lang="en-US" sz="3200" dirty="0">
                <a:solidFill>
                  <a:schemeClr val="bg1"/>
                </a:solidFill>
                <a:latin typeface="+mj-lt"/>
                <a:ea typeface="Open Sans"/>
                <a:cs typeface="Open Sans"/>
                <a:sym typeface="Open Sans"/>
              </a:rPr>
              <a:t>1. Hieroglyphics</a:t>
            </a:r>
          </a:p>
        </p:txBody>
      </p:sp>
      <p:grpSp>
        <p:nvGrpSpPr>
          <p:cNvPr id="46091" name="Group 14">
            <a:extLst>
              <a:ext uri="{FF2B5EF4-FFF2-40B4-BE49-F238E27FC236}">
                <a16:creationId xmlns:a16="http://schemas.microsoft.com/office/drawing/2014/main" id="{FC1F67CA-0579-BE41-61B3-3EB8C81D4840}"/>
              </a:ext>
            </a:extLst>
          </p:cNvPr>
          <p:cNvGrpSpPr>
            <a:grpSpLocks/>
          </p:cNvGrpSpPr>
          <p:nvPr/>
        </p:nvGrpSpPr>
        <p:grpSpPr bwMode="auto">
          <a:xfrm>
            <a:off x="8016875" y="3354388"/>
            <a:ext cx="6308725" cy="701675"/>
            <a:chOff x="0" y="0"/>
            <a:chExt cx="1384190" cy="3472227"/>
          </a:xfrm>
        </p:grpSpPr>
        <p:sp>
          <p:nvSpPr>
            <p:cNvPr id="46097" name="Freeform 4">
              <a:extLst>
                <a:ext uri="{FF2B5EF4-FFF2-40B4-BE49-F238E27FC236}">
                  <a16:creationId xmlns:a16="http://schemas.microsoft.com/office/drawing/2014/main" id="{C71C992B-8D7F-E729-B5A6-523C7B230CF0}"/>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6098" name="TextBox 16">
              <a:extLst>
                <a:ext uri="{FF2B5EF4-FFF2-40B4-BE49-F238E27FC236}">
                  <a16:creationId xmlns:a16="http://schemas.microsoft.com/office/drawing/2014/main" id="{1F439F87-7D70-6652-C408-36EAD7343E02}"/>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TextBox 6">
            <a:extLst>
              <a:ext uri="{FF2B5EF4-FFF2-40B4-BE49-F238E27FC236}">
                <a16:creationId xmlns:a16="http://schemas.microsoft.com/office/drawing/2014/main" id="{DB838382-7F78-1243-78A4-563708A5CCD7}"/>
              </a:ext>
            </a:extLst>
          </p:cNvPr>
          <p:cNvSpPr txBox="1"/>
          <p:nvPr/>
        </p:nvSpPr>
        <p:spPr>
          <a:xfrm>
            <a:off x="9586913" y="3559175"/>
            <a:ext cx="6657975" cy="404813"/>
          </a:xfrm>
          <a:prstGeom prst="rect">
            <a:avLst/>
          </a:prstGeom>
        </p:spPr>
        <p:txBody>
          <a:bodyPr lIns="0" tIns="0" rIns="0" bIns="0">
            <a:spAutoFit/>
          </a:bodyPr>
          <a:lstStyle/>
          <a:p>
            <a:pPr eaLnBrk="1" fontAlgn="auto" hangingPunct="1">
              <a:lnSpc>
                <a:spcPts val="3079"/>
              </a:lnSpc>
              <a:spcBef>
                <a:spcPts val="0"/>
              </a:spcBef>
              <a:spcAft>
                <a:spcPts val="0"/>
              </a:spcAft>
              <a:defRPr/>
            </a:pPr>
            <a:r>
              <a:rPr lang="en-US" sz="3200" dirty="0">
                <a:solidFill>
                  <a:schemeClr val="bg1"/>
                </a:solidFill>
                <a:latin typeface="+mj-lt"/>
                <a:ea typeface="Open Sans"/>
                <a:cs typeface="Open Sans"/>
                <a:sym typeface="Open Sans"/>
              </a:rPr>
              <a:t>2. Demotic (Egyptian)</a:t>
            </a:r>
          </a:p>
        </p:txBody>
      </p:sp>
      <p:grpSp>
        <p:nvGrpSpPr>
          <p:cNvPr id="46093" name="Group 17">
            <a:extLst>
              <a:ext uri="{FF2B5EF4-FFF2-40B4-BE49-F238E27FC236}">
                <a16:creationId xmlns:a16="http://schemas.microsoft.com/office/drawing/2014/main" id="{F437D181-E7BA-468D-5DAD-0A8116DCECAB}"/>
              </a:ext>
            </a:extLst>
          </p:cNvPr>
          <p:cNvGrpSpPr>
            <a:grpSpLocks/>
          </p:cNvGrpSpPr>
          <p:nvPr/>
        </p:nvGrpSpPr>
        <p:grpSpPr bwMode="auto">
          <a:xfrm>
            <a:off x="8016875" y="6677025"/>
            <a:ext cx="6308725" cy="700088"/>
            <a:chOff x="0" y="0"/>
            <a:chExt cx="1384190" cy="3472227"/>
          </a:xfrm>
        </p:grpSpPr>
        <p:sp>
          <p:nvSpPr>
            <p:cNvPr id="46095" name="Freeform 4">
              <a:extLst>
                <a:ext uri="{FF2B5EF4-FFF2-40B4-BE49-F238E27FC236}">
                  <a16:creationId xmlns:a16="http://schemas.microsoft.com/office/drawing/2014/main" id="{FD8E83DC-971A-998F-7822-76034BEA5799}"/>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6096" name="TextBox 19">
              <a:extLst>
                <a:ext uri="{FF2B5EF4-FFF2-40B4-BE49-F238E27FC236}">
                  <a16:creationId xmlns:a16="http://schemas.microsoft.com/office/drawing/2014/main" id="{165CD471-CB73-DB3E-D3F3-4EFFE5F2C3D4}"/>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7" name="TextBox 7">
            <a:extLst>
              <a:ext uri="{FF2B5EF4-FFF2-40B4-BE49-F238E27FC236}">
                <a16:creationId xmlns:a16="http://schemas.microsoft.com/office/drawing/2014/main" id="{213F7299-63FE-B87C-091C-D1B3E74948E1}"/>
              </a:ext>
            </a:extLst>
          </p:cNvPr>
          <p:cNvSpPr txBox="1"/>
          <p:nvPr/>
        </p:nvSpPr>
        <p:spPr>
          <a:xfrm>
            <a:off x="9586913" y="6842125"/>
            <a:ext cx="6657975" cy="404813"/>
          </a:xfrm>
          <a:prstGeom prst="rect">
            <a:avLst/>
          </a:prstGeom>
        </p:spPr>
        <p:txBody>
          <a:bodyPr lIns="0" tIns="0" rIns="0" bIns="0">
            <a:spAutoFit/>
          </a:bodyPr>
          <a:lstStyle/>
          <a:p>
            <a:pPr eaLnBrk="1" fontAlgn="auto" hangingPunct="1">
              <a:lnSpc>
                <a:spcPts val="3079"/>
              </a:lnSpc>
              <a:spcBef>
                <a:spcPts val="0"/>
              </a:spcBef>
              <a:spcAft>
                <a:spcPts val="0"/>
              </a:spcAft>
              <a:defRPr/>
            </a:pPr>
            <a:r>
              <a:rPr lang="en-US" sz="3200" dirty="0">
                <a:solidFill>
                  <a:schemeClr val="bg1"/>
                </a:solidFill>
                <a:latin typeface="+mj-lt"/>
                <a:ea typeface="Open Sans"/>
                <a:cs typeface="Open Sans"/>
                <a:sym typeface="Open Sans"/>
              </a:rPr>
              <a:t>3. Ancient Greek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8671190D-5831-FE54-F3D7-90421199E66E}"/>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47107" name="Group 3">
            <a:extLst>
              <a:ext uri="{FF2B5EF4-FFF2-40B4-BE49-F238E27FC236}">
                <a16:creationId xmlns:a16="http://schemas.microsoft.com/office/drawing/2014/main" id="{9197C3A3-6ED1-9390-0BE2-7A06DB293697}"/>
              </a:ext>
            </a:extLst>
          </p:cNvPr>
          <p:cNvGrpSpPr>
            <a:grpSpLocks/>
          </p:cNvGrpSpPr>
          <p:nvPr/>
        </p:nvGrpSpPr>
        <p:grpSpPr bwMode="auto">
          <a:xfrm>
            <a:off x="13031788" y="0"/>
            <a:ext cx="5256212" cy="10287000"/>
            <a:chOff x="0" y="0"/>
            <a:chExt cx="1384190" cy="3472227"/>
          </a:xfrm>
        </p:grpSpPr>
        <p:sp>
          <p:nvSpPr>
            <p:cNvPr id="47118" name="Freeform 4">
              <a:extLst>
                <a:ext uri="{FF2B5EF4-FFF2-40B4-BE49-F238E27FC236}">
                  <a16:creationId xmlns:a16="http://schemas.microsoft.com/office/drawing/2014/main" id="{CE69262A-3B60-A665-1097-682241F29D8E}"/>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7119" name="TextBox 5">
              <a:extLst>
                <a:ext uri="{FF2B5EF4-FFF2-40B4-BE49-F238E27FC236}">
                  <a16:creationId xmlns:a16="http://schemas.microsoft.com/office/drawing/2014/main" id="{1E3F3174-304E-18A3-C6EC-2A8D28582AD7}"/>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C7335CCA-4762-8821-4BB0-4574F2ECF07F}"/>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47109" name="Group 7">
            <a:extLst>
              <a:ext uri="{FF2B5EF4-FFF2-40B4-BE49-F238E27FC236}">
                <a16:creationId xmlns:a16="http://schemas.microsoft.com/office/drawing/2014/main" id="{7335C731-60BF-FB76-9B13-C062D3CACC21}"/>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DFDEC313-7265-944C-E74B-52F2B5082559}"/>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47110" name="Group 9">
            <a:extLst>
              <a:ext uri="{FF2B5EF4-FFF2-40B4-BE49-F238E27FC236}">
                <a16:creationId xmlns:a16="http://schemas.microsoft.com/office/drawing/2014/main" id="{46C320E2-B7BC-45FD-5F9A-3ED87F7329F3}"/>
              </a:ext>
            </a:extLst>
          </p:cNvPr>
          <p:cNvGrpSpPr>
            <a:grpSpLocks/>
          </p:cNvGrpSpPr>
          <p:nvPr/>
        </p:nvGrpSpPr>
        <p:grpSpPr bwMode="auto">
          <a:xfrm>
            <a:off x="1057275" y="3489325"/>
            <a:ext cx="79375" cy="3562350"/>
            <a:chOff x="0" y="0"/>
            <a:chExt cx="20803" cy="938233"/>
          </a:xfrm>
        </p:grpSpPr>
        <p:sp>
          <p:nvSpPr>
            <p:cNvPr id="47113" name="Freeform 10">
              <a:extLst>
                <a:ext uri="{FF2B5EF4-FFF2-40B4-BE49-F238E27FC236}">
                  <a16:creationId xmlns:a16="http://schemas.microsoft.com/office/drawing/2014/main" id="{0CA56A98-F135-3E57-069E-F1E2EE2370A9}"/>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47114" name="TextBox 11">
              <a:extLst>
                <a:ext uri="{FF2B5EF4-FFF2-40B4-BE49-F238E27FC236}">
                  <a16:creationId xmlns:a16="http://schemas.microsoft.com/office/drawing/2014/main" id="{535EA4D6-2B80-E569-2CE5-A712870A8640}"/>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F0C22105-56A4-4907-E368-B93EAE2203E6}"/>
              </a:ext>
            </a:extLst>
          </p:cNvPr>
          <p:cNvSpPr txBox="1"/>
          <p:nvPr/>
        </p:nvSpPr>
        <p:spPr>
          <a:xfrm>
            <a:off x="1365250" y="4230688"/>
            <a:ext cx="8718550" cy="846137"/>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3: Language</a:t>
            </a:r>
          </a:p>
        </p:txBody>
      </p:sp>
      <p:sp>
        <p:nvSpPr>
          <p:cNvPr id="14" name="TextBox 14">
            <a:extLst>
              <a:ext uri="{FF2B5EF4-FFF2-40B4-BE49-F238E27FC236}">
                <a16:creationId xmlns:a16="http://schemas.microsoft.com/office/drawing/2014/main" id="{D06BA2D5-8881-8774-E6BD-CCD928EFCFA1}"/>
              </a:ext>
            </a:extLst>
          </p:cNvPr>
          <p:cNvSpPr txBox="1"/>
          <p:nvPr/>
        </p:nvSpPr>
        <p:spPr>
          <a:xfrm>
            <a:off x="1387475" y="5335588"/>
            <a:ext cx="8293100" cy="693737"/>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2. Ancient Greek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reeform 2">
            <a:extLst>
              <a:ext uri="{FF2B5EF4-FFF2-40B4-BE49-F238E27FC236}">
                <a16:creationId xmlns:a16="http://schemas.microsoft.com/office/drawing/2014/main" id="{F7871F40-E2EA-15E8-AA45-61FEA6DF85D5}"/>
              </a:ext>
            </a:extLst>
          </p:cNvPr>
          <p:cNvSpPr>
            <a:spLocks/>
          </p:cNvSpPr>
          <p:nvPr/>
        </p:nvSpPr>
        <p:spPr bwMode="auto">
          <a:xfrm>
            <a:off x="1028700" y="2571750"/>
            <a:ext cx="16230600" cy="6686550"/>
          </a:xfrm>
          <a:custGeom>
            <a:avLst/>
            <a:gdLst>
              <a:gd name="T0" fmla="*/ 0 w 16230600"/>
              <a:gd name="T1" fmla="*/ 0 h 6687051"/>
              <a:gd name="T2" fmla="*/ 16230600 w 16230600"/>
              <a:gd name="T3" fmla="*/ 0 h 6687051"/>
              <a:gd name="T4" fmla="*/ 16230600 w 16230600"/>
              <a:gd name="T5" fmla="*/ 6684546 h 6687051"/>
              <a:gd name="T6" fmla="*/ 0 w 16230600"/>
              <a:gd name="T7" fmla="*/ 6684546 h 6687051"/>
              <a:gd name="T8" fmla="*/ 0 w 16230600"/>
              <a:gd name="T9" fmla="*/ 0 h 66870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230600" h="6687051">
                <a:moveTo>
                  <a:pt x="0" y="0"/>
                </a:moveTo>
                <a:lnTo>
                  <a:pt x="16230600" y="0"/>
                </a:lnTo>
                <a:lnTo>
                  <a:pt x="16230600" y="6687051"/>
                </a:lnTo>
                <a:lnTo>
                  <a:pt x="0" y="6687051"/>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 name="TextBox 4">
            <a:extLst>
              <a:ext uri="{FF2B5EF4-FFF2-40B4-BE49-F238E27FC236}">
                <a16:creationId xmlns:a16="http://schemas.microsoft.com/office/drawing/2014/main" id="{460DDE18-6D44-0FE5-E860-1EF740C2B752}"/>
              </a:ext>
            </a:extLst>
          </p:cNvPr>
          <p:cNvSpPr txBox="1"/>
          <p:nvPr/>
        </p:nvSpPr>
        <p:spPr>
          <a:xfrm>
            <a:off x="1028700" y="1935163"/>
            <a:ext cx="3086100" cy="396875"/>
          </a:xfrm>
          <a:prstGeom prst="rect">
            <a:avLst/>
          </a:prstGeom>
        </p:spPr>
        <p:txBody>
          <a:bodyPr lIns="0" tIns="0" rIns="0" bIns="0">
            <a:spAutoFit/>
          </a:bodyPr>
          <a:lstStyle/>
          <a:p>
            <a:pPr eaLnBrk="1" fontAlgn="auto" hangingPunct="1">
              <a:lnSpc>
                <a:spcPts val="3035"/>
              </a:lnSpc>
              <a:spcAft>
                <a:spcPts val="0"/>
              </a:spcAft>
              <a:defRPr/>
            </a:pPr>
            <a:r>
              <a:rPr lang="en-US" sz="3200" b="1" dirty="0">
                <a:solidFill>
                  <a:srgbClr val="191919"/>
                </a:solidFill>
                <a:latin typeface="+mj-lt"/>
                <a:ea typeface="Open Sans Bold"/>
                <a:cs typeface="Open Sans Bold"/>
                <a:sym typeface="Open Sans Bold"/>
              </a:rPr>
              <a:t>Letters 1-12 </a:t>
            </a:r>
          </a:p>
        </p:txBody>
      </p:sp>
      <p:sp>
        <p:nvSpPr>
          <p:cNvPr id="48132" name="TextBox 5">
            <a:extLst>
              <a:ext uri="{FF2B5EF4-FFF2-40B4-BE49-F238E27FC236}">
                <a16:creationId xmlns:a16="http://schemas.microsoft.com/office/drawing/2014/main" id="{B212C827-9F2E-2230-471A-1EB3C14E2C3E}"/>
              </a:ext>
            </a:extLst>
          </p:cNvPr>
          <p:cNvSpPr txBox="1">
            <a:spLocks noChangeArrowheads="1"/>
          </p:cNvSpPr>
          <p:nvPr/>
        </p:nvSpPr>
        <p:spPr bwMode="auto">
          <a:xfrm>
            <a:off x="9144000" y="1935163"/>
            <a:ext cx="3581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ts val="3038"/>
              </a:lnSpc>
              <a:spcBef>
                <a:spcPct val="0"/>
              </a:spcBef>
              <a:buFontTx/>
              <a:buNone/>
            </a:pPr>
            <a:r>
              <a:rPr lang="en-US" altLang="en-US" b="1">
                <a:solidFill>
                  <a:srgbClr val="191919"/>
                </a:solidFill>
                <a:latin typeface="Calibri  "/>
                <a:cs typeface="Open Sans Bold" charset="0"/>
                <a:sym typeface="Open Sans Bold" charset="0"/>
              </a:rPr>
              <a:t>Letters 13-24 </a:t>
            </a:r>
          </a:p>
        </p:txBody>
      </p:sp>
      <p:grpSp>
        <p:nvGrpSpPr>
          <p:cNvPr id="48133" name="Group 3">
            <a:extLst>
              <a:ext uri="{FF2B5EF4-FFF2-40B4-BE49-F238E27FC236}">
                <a16:creationId xmlns:a16="http://schemas.microsoft.com/office/drawing/2014/main" id="{5E2EA29A-04FA-28BA-8624-B929ACFCC557}"/>
              </a:ext>
            </a:extLst>
          </p:cNvPr>
          <p:cNvGrpSpPr>
            <a:grpSpLocks/>
          </p:cNvGrpSpPr>
          <p:nvPr/>
        </p:nvGrpSpPr>
        <p:grpSpPr bwMode="auto">
          <a:xfrm>
            <a:off x="0" y="400050"/>
            <a:ext cx="10287000" cy="1285875"/>
            <a:chOff x="0" y="0"/>
            <a:chExt cx="1384190" cy="3472227"/>
          </a:xfrm>
        </p:grpSpPr>
        <p:sp>
          <p:nvSpPr>
            <p:cNvPr id="48135" name="Freeform 4">
              <a:extLst>
                <a:ext uri="{FF2B5EF4-FFF2-40B4-BE49-F238E27FC236}">
                  <a16:creationId xmlns:a16="http://schemas.microsoft.com/office/drawing/2014/main" id="{F3C0129B-5842-7DCF-8EAB-A011AAEF0A94}"/>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8136" name="TextBox 16">
              <a:extLst>
                <a:ext uri="{FF2B5EF4-FFF2-40B4-BE49-F238E27FC236}">
                  <a16:creationId xmlns:a16="http://schemas.microsoft.com/office/drawing/2014/main" id="{7931CDBF-9A49-9EA0-B2D9-6A2D6CED70D7}"/>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9" name="TextBox 4">
            <a:extLst>
              <a:ext uri="{FF2B5EF4-FFF2-40B4-BE49-F238E27FC236}">
                <a16:creationId xmlns:a16="http://schemas.microsoft.com/office/drawing/2014/main" id="{317592E9-B8AB-D3A7-1929-18C88B409FA8}"/>
              </a:ext>
            </a:extLst>
          </p:cNvPr>
          <p:cNvSpPr txBox="1"/>
          <p:nvPr/>
        </p:nvSpPr>
        <p:spPr>
          <a:xfrm>
            <a:off x="1028700" y="1028700"/>
            <a:ext cx="9266238" cy="457200"/>
          </a:xfrm>
          <a:prstGeom prst="rect">
            <a:avLst/>
          </a:prstGeom>
        </p:spPr>
        <p:txBody>
          <a:bodyPr lIns="0" tIns="0" rIns="0" bIns="0">
            <a:spAutoFit/>
          </a:bodyPr>
          <a:lstStyle/>
          <a:p>
            <a:pPr eaLnBrk="1" fontAlgn="auto" hangingPunct="1">
              <a:lnSpc>
                <a:spcPts val="3079"/>
              </a:lnSpc>
              <a:spcAft>
                <a:spcPts val="0"/>
              </a:spcAft>
              <a:defRPr/>
            </a:pPr>
            <a:r>
              <a:rPr lang="en-US" sz="4800" b="1" spc="-43" dirty="0">
                <a:solidFill>
                  <a:schemeClr val="bg1"/>
                </a:solidFill>
                <a:latin typeface="+mj-lt"/>
                <a:ea typeface="Open Sans Bold"/>
                <a:cs typeface="Open Sans Bold"/>
                <a:sym typeface="Open Sans Bold"/>
              </a:rPr>
              <a:t>Ancient Greek alphabet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Box 3">
            <a:extLst>
              <a:ext uri="{FF2B5EF4-FFF2-40B4-BE49-F238E27FC236}">
                <a16:creationId xmlns:a16="http://schemas.microsoft.com/office/drawing/2014/main" id="{6E722849-FC00-9EFE-FD29-C49AD36FD01D}"/>
              </a:ext>
            </a:extLst>
          </p:cNvPr>
          <p:cNvSpPr txBox="1">
            <a:spLocks noChangeArrowheads="1"/>
          </p:cNvSpPr>
          <p:nvPr/>
        </p:nvSpPr>
        <p:spPr bwMode="auto">
          <a:xfrm>
            <a:off x="990600" y="2705100"/>
            <a:ext cx="9410700" cy="654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ts val="3400"/>
              </a:lnSpc>
              <a:spcBef>
                <a:spcPct val="0"/>
              </a:spcBef>
              <a:buFontTx/>
              <a:buNone/>
            </a:pPr>
            <a:r>
              <a:rPr lang="en-US" altLang="en-US">
                <a:solidFill>
                  <a:srgbClr val="000000"/>
                </a:solidFill>
                <a:ea typeface="Open Sans" panose="020B0606030504020204" pitchFamily="34" charset="0"/>
                <a:cs typeface="Open Sans" panose="020B0606030504020204" pitchFamily="34" charset="0"/>
                <a:sym typeface="Open Sans" panose="020B0606030504020204" pitchFamily="34" charset="0"/>
              </a:rPr>
              <a:t>Using the Greek alphabet chart, turn the names of the following four gods into Greek:</a:t>
            </a:r>
          </a:p>
          <a:p>
            <a:pPr eaLnBrk="1" hangingPunct="1">
              <a:lnSpc>
                <a:spcPts val="3400"/>
              </a:lnSpc>
              <a:spcBef>
                <a:spcPct val="0"/>
              </a:spcBef>
              <a:buFontTx/>
              <a:buNone/>
            </a:pPr>
            <a:endParaRPr lang="en-US" altLang="en-US">
              <a:solidFill>
                <a:srgbClr val="000000"/>
              </a:solidFill>
              <a:ea typeface="Open Sans" panose="020B0606030504020204" pitchFamily="34" charset="0"/>
              <a:cs typeface="Open Sans" panose="020B0606030504020204" pitchFamily="34" charset="0"/>
              <a:sym typeface="Open Sans" panose="020B0606030504020204" pitchFamily="34" charset="0"/>
            </a:endParaRPr>
          </a:p>
          <a:p>
            <a:pPr eaLnBrk="1" hangingPunct="1">
              <a:lnSpc>
                <a:spcPts val="3400"/>
              </a:lnSpc>
              <a:spcBef>
                <a:spcPct val="0"/>
              </a:spcBef>
              <a:buFontTx/>
              <a:buNone/>
            </a:pPr>
            <a:r>
              <a:rPr lang="en-US" altLang="en-US">
                <a:solidFill>
                  <a:srgbClr val="000000"/>
                </a:solidFill>
                <a:ea typeface="Open Sans" panose="020B0606030504020204" pitchFamily="34" charset="0"/>
                <a:cs typeface="Open Sans" panose="020B0606030504020204" pitchFamily="34" charset="0"/>
                <a:sym typeface="Open Sans" panose="020B0606030504020204" pitchFamily="34" charset="0"/>
              </a:rPr>
              <a:t>Zeus:   	__________________________</a:t>
            </a:r>
          </a:p>
          <a:p>
            <a:pPr eaLnBrk="1" hangingPunct="1">
              <a:lnSpc>
                <a:spcPts val="3400"/>
              </a:lnSpc>
              <a:spcBef>
                <a:spcPct val="0"/>
              </a:spcBef>
              <a:buFontTx/>
              <a:buNone/>
            </a:pPr>
            <a:endParaRPr lang="en-US" altLang="en-US">
              <a:solidFill>
                <a:srgbClr val="000000"/>
              </a:solidFill>
              <a:ea typeface="Open Sans" panose="020B0606030504020204" pitchFamily="34" charset="0"/>
              <a:cs typeface="Open Sans" panose="020B0606030504020204" pitchFamily="34" charset="0"/>
              <a:sym typeface="Open Sans" panose="020B0606030504020204" pitchFamily="34" charset="0"/>
            </a:endParaRPr>
          </a:p>
          <a:p>
            <a:pPr eaLnBrk="1" hangingPunct="1">
              <a:lnSpc>
                <a:spcPts val="3400"/>
              </a:lnSpc>
              <a:spcBef>
                <a:spcPct val="0"/>
              </a:spcBef>
              <a:buFontTx/>
              <a:buNone/>
            </a:pPr>
            <a:r>
              <a:rPr lang="en-US" altLang="en-US">
                <a:solidFill>
                  <a:srgbClr val="000000"/>
                </a:solidFill>
                <a:ea typeface="Open Sans" panose="020B0606030504020204" pitchFamily="34" charset="0"/>
                <a:cs typeface="Open Sans" panose="020B0606030504020204" pitchFamily="34" charset="0"/>
                <a:sym typeface="Open Sans" panose="020B0606030504020204" pitchFamily="34" charset="0"/>
              </a:rPr>
              <a:t>Poseidōn:   __________________________</a:t>
            </a:r>
          </a:p>
          <a:p>
            <a:pPr eaLnBrk="1" hangingPunct="1">
              <a:lnSpc>
                <a:spcPts val="3400"/>
              </a:lnSpc>
              <a:spcBef>
                <a:spcPct val="0"/>
              </a:spcBef>
              <a:buFontTx/>
              <a:buNone/>
            </a:pPr>
            <a:endParaRPr lang="en-US" altLang="en-US">
              <a:solidFill>
                <a:srgbClr val="000000"/>
              </a:solidFill>
              <a:ea typeface="Open Sans" panose="020B0606030504020204" pitchFamily="34" charset="0"/>
              <a:cs typeface="Open Sans" panose="020B0606030504020204" pitchFamily="34" charset="0"/>
              <a:sym typeface="Open Sans" panose="020B0606030504020204" pitchFamily="34" charset="0"/>
            </a:endParaRPr>
          </a:p>
          <a:p>
            <a:pPr eaLnBrk="1" hangingPunct="1">
              <a:lnSpc>
                <a:spcPts val="3400"/>
              </a:lnSpc>
              <a:spcBef>
                <a:spcPct val="0"/>
              </a:spcBef>
              <a:buFontTx/>
              <a:buNone/>
            </a:pPr>
            <a:r>
              <a:rPr lang="en-US" altLang="en-US">
                <a:solidFill>
                  <a:srgbClr val="000000"/>
                </a:solidFill>
                <a:ea typeface="Open Sans" panose="020B0606030504020204" pitchFamily="34" charset="0"/>
                <a:cs typeface="Open Sans" panose="020B0606030504020204" pitchFamily="34" charset="0"/>
                <a:sym typeface="Open Sans" panose="020B0606030504020204" pitchFamily="34" charset="0"/>
              </a:rPr>
              <a:t>Aphroditē:  __________________________</a:t>
            </a:r>
          </a:p>
          <a:p>
            <a:pPr eaLnBrk="1" hangingPunct="1">
              <a:lnSpc>
                <a:spcPts val="3400"/>
              </a:lnSpc>
              <a:spcBef>
                <a:spcPct val="0"/>
              </a:spcBef>
              <a:buFontTx/>
              <a:buNone/>
            </a:pPr>
            <a:endParaRPr lang="en-US" altLang="en-US">
              <a:solidFill>
                <a:srgbClr val="000000"/>
              </a:solidFill>
              <a:ea typeface="Open Sans" panose="020B0606030504020204" pitchFamily="34" charset="0"/>
              <a:cs typeface="Open Sans" panose="020B0606030504020204" pitchFamily="34" charset="0"/>
              <a:sym typeface="Open Sans" panose="020B0606030504020204" pitchFamily="34" charset="0"/>
            </a:endParaRPr>
          </a:p>
          <a:p>
            <a:pPr eaLnBrk="1" hangingPunct="1">
              <a:lnSpc>
                <a:spcPts val="3400"/>
              </a:lnSpc>
              <a:spcBef>
                <a:spcPct val="0"/>
              </a:spcBef>
              <a:buFont typeface="Arial" panose="020B0604020202020204" pitchFamily="34" charset="0"/>
              <a:buNone/>
            </a:pPr>
            <a:r>
              <a:rPr lang="en-US" altLang="en-US">
                <a:solidFill>
                  <a:srgbClr val="000000"/>
                </a:solidFill>
                <a:ea typeface="Open Sans" panose="020B0606030504020204" pitchFamily="34" charset="0"/>
                <a:cs typeface="Open Sans" panose="020B0606030504020204" pitchFamily="34" charset="0"/>
                <a:sym typeface="Open Sans" panose="020B0606030504020204" pitchFamily="34" charset="0"/>
              </a:rPr>
              <a:t>Dēmētēr:  	__________________________</a:t>
            </a:r>
          </a:p>
          <a:p>
            <a:pPr eaLnBrk="1" hangingPunct="1">
              <a:lnSpc>
                <a:spcPts val="3400"/>
              </a:lnSpc>
              <a:spcBef>
                <a:spcPct val="0"/>
              </a:spcBef>
              <a:buFontTx/>
              <a:buNone/>
            </a:pPr>
            <a:endParaRPr lang="en-US" altLang="en-US">
              <a:solidFill>
                <a:srgbClr val="000000"/>
              </a:solidFill>
              <a:ea typeface="Open Sans" panose="020B0606030504020204" pitchFamily="34" charset="0"/>
              <a:cs typeface="Open Sans" panose="020B0606030504020204" pitchFamily="34" charset="0"/>
              <a:sym typeface="Open Sans" panose="020B0606030504020204" pitchFamily="34" charset="0"/>
            </a:endParaRPr>
          </a:p>
          <a:p>
            <a:pPr eaLnBrk="1" hangingPunct="1">
              <a:lnSpc>
                <a:spcPts val="3400"/>
              </a:lnSpc>
              <a:spcBef>
                <a:spcPct val="0"/>
              </a:spcBef>
              <a:buFontTx/>
              <a:buNone/>
            </a:pPr>
            <a:r>
              <a:rPr lang="en-US" altLang="en-US">
                <a:solidFill>
                  <a:srgbClr val="000000"/>
                </a:solidFill>
                <a:ea typeface="Open Sans" panose="020B0606030504020204" pitchFamily="34" charset="0"/>
                <a:cs typeface="Open Sans" panose="020B0606030504020204" pitchFamily="34" charset="0"/>
                <a:sym typeface="Open Sans" panose="020B0606030504020204" pitchFamily="34" charset="0"/>
              </a:rPr>
              <a:t>Arēs:  	___________________________</a:t>
            </a:r>
          </a:p>
          <a:p>
            <a:pPr eaLnBrk="1" hangingPunct="1">
              <a:lnSpc>
                <a:spcPts val="3400"/>
              </a:lnSpc>
              <a:spcBef>
                <a:spcPct val="0"/>
              </a:spcBef>
              <a:buFontTx/>
              <a:buNone/>
            </a:pPr>
            <a:endParaRPr lang="en-US" altLang="en-US">
              <a:solidFill>
                <a:srgbClr val="000000"/>
              </a:solidFill>
              <a:ea typeface="Open Sans" panose="020B0606030504020204" pitchFamily="34" charset="0"/>
              <a:cs typeface="Open Sans" panose="020B0606030504020204" pitchFamily="34" charset="0"/>
              <a:sym typeface="Open Sans" panose="020B0606030504020204" pitchFamily="34" charset="0"/>
            </a:endParaRPr>
          </a:p>
          <a:p>
            <a:pPr eaLnBrk="1" hangingPunct="1">
              <a:lnSpc>
                <a:spcPts val="3400"/>
              </a:lnSpc>
              <a:spcBef>
                <a:spcPct val="0"/>
              </a:spcBef>
              <a:buFontTx/>
              <a:buNone/>
            </a:pPr>
            <a:endParaRPr lang="en-US" altLang="en-US">
              <a:solidFill>
                <a:srgbClr val="000000"/>
              </a:solidFill>
              <a:ea typeface="Open Sans" panose="020B0606030504020204" pitchFamily="34" charset="0"/>
              <a:cs typeface="Open Sans" panose="020B0606030504020204" pitchFamily="34" charset="0"/>
              <a:sym typeface="Open Sans" panose="020B0606030504020204" pitchFamily="34" charset="0"/>
            </a:endParaRPr>
          </a:p>
          <a:p>
            <a:pPr eaLnBrk="1" hangingPunct="1">
              <a:lnSpc>
                <a:spcPts val="3400"/>
              </a:lnSpc>
              <a:spcBef>
                <a:spcPct val="0"/>
              </a:spcBef>
              <a:buFontTx/>
              <a:buNone/>
            </a:pPr>
            <a:endParaRPr lang="en-US" altLang="en-US">
              <a:solidFill>
                <a:srgbClr val="000000"/>
              </a:solidFill>
              <a:ea typeface="Open Sans" panose="020B0606030504020204" pitchFamily="34" charset="0"/>
              <a:cs typeface="Open Sans" panose="020B0606030504020204" pitchFamily="34" charset="0"/>
              <a:sym typeface="Open Sans" panose="020B0606030504020204" pitchFamily="34" charset="0"/>
            </a:endParaRPr>
          </a:p>
        </p:txBody>
      </p:sp>
      <p:pic>
        <p:nvPicPr>
          <p:cNvPr id="49155" name="Picture 2">
            <a:extLst>
              <a:ext uri="{FF2B5EF4-FFF2-40B4-BE49-F238E27FC236}">
                <a16:creationId xmlns:a16="http://schemas.microsoft.com/office/drawing/2014/main" id="{E4EC7C71-DC5C-E8A0-D2A3-96254F85D2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20400" y="376238"/>
            <a:ext cx="7078663" cy="899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D9ECF0-B0E3-530C-2302-D330AE862B78}"/>
              </a:ext>
            </a:extLst>
          </p:cNvPr>
          <p:cNvSpPr txBox="1"/>
          <p:nvPr/>
        </p:nvSpPr>
        <p:spPr>
          <a:xfrm>
            <a:off x="10820400" y="9540875"/>
            <a:ext cx="7078663" cy="369888"/>
          </a:xfrm>
          <a:prstGeom prst="rect">
            <a:avLst/>
          </a:prstGeom>
          <a:noFill/>
        </p:spPr>
        <p:txBody>
          <a:bodyPr>
            <a:spAutoFit/>
          </a:bodyPr>
          <a:lstStyle/>
          <a:p>
            <a:pPr>
              <a:defRPr/>
            </a:pPr>
            <a:r>
              <a:rPr lang="en-IE" dirty="0">
                <a:latin typeface="+mj-lt"/>
              </a:rPr>
              <a:t>Zeus with thunderbolt. </a:t>
            </a:r>
            <a:r>
              <a:rPr lang="en-IE" dirty="0">
                <a:solidFill>
                  <a:prstClr val="black"/>
                </a:solidFill>
                <a:latin typeface="+mj-lt"/>
                <a:ea typeface="Verdana" panose="020B0604030504040204" pitchFamily="34" charset="0"/>
              </a:rPr>
              <a:t>© The Trustees of the British Museum</a:t>
            </a:r>
            <a:endParaRPr lang="en-IE" dirty="0">
              <a:latin typeface="+mj-lt"/>
            </a:endParaRPr>
          </a:p>
        </p:txBody>
      </p:sp>
      <p:grpSp>
        <p:nvGrpSpPr>
          <p:cNvPr id="49157" name="Group 3">
            <a:extLst>
              <a:ext uri="{FF2B5EF4-FFF2-40B4-BE49-F238E27FC236}">
                <a16:creationId xmlns:a16="http://schemas.microsoft.com/office/drawing/2014/main" id="{EAE65890-B57F-9EB3-E9F4-6AB0AECAF236}"/>
              </a:ext>
            </a:extLst>
          </p:cNvPr>
          <p:cNvGrpSpPr>
            <a:grpSpLocks/>
          </p:cNvGrpSpPr>
          <p:nvPr/>
        </p:nvGrpSpPr>
        <p:grpSpPr bwMode="auto">
          <a:xfrm>
            <a:off x="0" y="400050"/>
            <a:ext cx="10287000" cy="1285875"/>
            <a:chOff x="0" y="0"/>
            <a:chExt cx="1384190" cy="3472227"/>
          </a:xfrm>
        </p:grpSpPr>
        <p:sp>
          <p:nvSpPr>
            <p:cNvPr id="49159" name="Freeform 4">
              <a:extLst>
                <a:ext uri="{FF2B5EF4-FFF2-40B4-BE49-F238E27FC236}">
                  <a16:creationId xmlns:a16="http://schemas.microsoft.com/office/drawing/2014/main" id="{592E283F-8A55-41ED-0475-2436D825E637}"/>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9160" name="TextBox 16">
              <a:extLst>
                <a:ext uri="{FF2B5EF4-FFF2-40B4-BE49-F238E27FC236}">
                  <a16:creationId xmlns:a16="http://schemas.microsoft.com/office/drawing/2014/main" id="{F96D9558-6748-CBC6-92C5-8B01BE1044D2}"/>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0" name="TextBox 4">
            <a:extLst>
              <a:ext uri="{FF2B5EF4-FFF2-40B4-BE49-F238E27FC236}">
                <a16:creationId xmlns:a16="http://schemas.microsoft.com/office/drawing/2014/main" id="{113D5C78-1650-DEA2-178C-E9133BEE938F}"/>
              </a:ext>
            </a:extLst>
          </p:cNvPr>
          <p:cNvSpPr txBox="1"/>
          <p:nvPr/>
        </p:nvSpPr>
        <p:spPr>
          <a:xfrm>
            <a:off x="1028700" y="1028700"/>
            <a:ext cx="9266238" cy="457200"/>
          </a:xfrm>
          <a:prstGeom prst="rect">
            <a:avLst/>
          </a:prstGeom>
        </p:spPr>
        <p:txBody>
          <a:bodyPr lIns="0" tIns="0" rIns="0" bIns="0">
            <a:spAutoFit/>
          </a:bodyPr>
          <a:lstStyle/>
          <a:p>
            <a:pPr eaLnBrk="1" fontAlgn="auto" hangingPunct="1">
              <a:lnSpc>
                <a:spcPts val="3079"/>
              </a:lnSpc>
              <a:spcAft>
                <a:spcPts val="0"/>
              </a:spcAft>
              <a:defRPr/>
            </a:pPr>
            <a:r>
              <a:rPr lang="en-US" sz="4800" b="1" spc="-43" dirty="0">
                <a:solidFill>
                  <a:schemeClr val="bg1"/>
                </a:solidFill>
                <a:latin typeface="+mj-lt"/>
                <a:ea typeface="Open Sans Bold"/>
                <a:cs typeface="Open Sans Bold"/>
                <a:sym typeface="Open Sans Bold"/>
              </a:rPr>
              <a:t>Writing in ancient Greek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reeform 2">
            <a:extLst>
              <a:ext uri="{FF2B5EF4-FFF2-40B4-BE49-F238E27FC236}">
                <a16:creationId xmlns:a16="http://schemas.microsoft.com/office/drawing/2014/main" id="{6B3329D9-3188-F727-4695-F026CA36E3B0}"/>
              </a:ext>
            </a:extLst>
          </p:cNvPr>
          <p:cNvSpPr>
            <a:spLocks/>
          </p:cNvSpPr>
          <p:nvPr/>
        </p:nvSpPr>
        <p:spPr bwMode="auto">
          <a:xfrm>
            <a:off x="5334000" y="723900"/>
            <a:ext cx="12573000" cy="8991600"/>
          </a:xfrm>
          <a:custGeom>
            <a:avLst/>
            <a:gdLst>
              <a:gd name="T0" fmla="*/ 0 w 10202484"/>
              <a:gd name="T1" fmla="*/ 0 h 7986492"/>
              <a:gd name="T2" fmla="*/ 23531735 w 10202484"/>
              <a:gd name="T3" fmla="*/ 0 h 7986492"/>
              <a:gd name="T4" fmla="*/ 23531735 w 10202484"/>
              <a:gd name="T5" fmla="*/ 12831922 h 7986492"/>
              <a:gd name="T6" fmla="*/ 0 w 10202484"/>
              <a:gd name="T7" fmla="*/ 12831922 h 7986492"/>
              <a:gd name="T8" fmla="*/ 0 w 10202484"/>
              <a:gd name="T9" fmla="*/ 0 h 79864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02484" h="7986492">
                <a:moveTo>
                  <a:pt x="0" y="0"/>
                </a:moveTo>
                <a:lnTo>
                  <a:pt x="10202483" y="0"/>
                </a:lnTo>
                <a:lnTo>
                  <a:pt x="10202483" y="7986492"/>
                </a:lnTo>
                <a:lnTo>
                  <a:pt x="0" y="7986492"/>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 name="TextBox 4">
            <a:extLst>
              <a:ext uri="{FF2B5EF4-FFF2-40B4-BE49-F238E27FC236}">
                <a16:creationId xmlns:a16="http://schemas.microsoft.com/office/drawing/2014/main" id="{4B8A272C-E6E3-6A47-C810-64F5F1F00134}"/>
              </a:ext>
            </a:extLst>
          </p:cNvPr>
          <p:cNvSpPr txBox="1"/>
          <p:nvPr/>
        </p:nvSpPr>
        <p:spPr>
          <a:xfrm>
            <a:off x="609600" y="2933700"/>
            <a:ext cx="4419600" cy="4243388"/>
          </a:xfrm>
          <a:prstGeom prst="rect">
            <a:avLst/>
          </a:prstGeom>
        </p:spPr>
        <p:txBody>
          <a:bodyPr lIns="0" tIns="0" rIns="0" bIns="0">
            <a:spAutoFit/>
          </a:bodyPr>
          <a:lstStyle/>
          <a:p>
            <a:pPr marL="514350" indent="-514350" eaLnBrk="1" fontAlgn="auto" hangingPunct="1">
              <a:lnSpc>
                <a:spcPts val="3035"/>
              </a:lnSpc>
              <a:spcAft>
                <a:spcPts val="0"/>
              </a:spcAft>
              <a:buFontTx/>
              <a:buBlip>
                <a:blip r:embed="rId3"/>
              </a:buBlip>
              <a:defRPr/>
            </a:pPr>
            <a:r>
              <a:rPr lang="en-US" sz="3200" dirty="0">
                <a:solidFill>
                  <a:srgbClr val="000000"/>
                </a:solidFill>
                <a:latin typeface="+mj-lt"/>
                <a:ea typeface="Open Sans"/>
                <a:cs typeface="Open Sans"/>
                <a:sym typeface="Open Sans"/>
              </a:rPr>
              <a:t>‘Decode’ these Greek names and words, changing from Greek to English. </a:t>
            </a:r>
          </a:p>
          <a:p>
            <a:pPr marL="514350" indent="-514350" eaLnBrk="1" fontAlgn="auto" hangingPunct="1">
              <a:lnSpc>
                <a:spcPts val="3035"/>
              </a:lnSpc>
              <a:spcAft>
                <a:spcPts val="0"/>
              </a:spcAft>
              <a:buFontTx/>
              <a:buBlip>
                <a:blip r:embed="rId3"/>
              </a:buBlip>
              <a:defRPr/>
            </a:pPr>
            <a:endParaRPr lang="en-US" sz="3200" dirty="0">
              <a:solidFill>
                <a:srgbClr val="000000"/>
              </a:solidFill>
              <a:latin typeface="+mj-lt"/>
              <a:ea typeface="Open Sans"/>
              <a:cs typeface="Open Sans"/>
              <a:sym typeface="Open Sans"/>
            </a:endParaRPr>
          </a:p>
          <a:p>
            <a:pPr marL="514350" indent="-514350" eaLnBrk="1" fontAlgn="auto" hangingPunct="1">
              <a:lnSpc>
                <a:spcPts val="3035"/>
              </a:lnSpc>
              <a:spcAft>
                <a:spcPts val="0"/>
              </a:spcAft>
              <a:buFontTx/>
              <a:buBlip>
                <a:blip r:embed="rId3"/>
              </a:buBlip>
              <a:defRPr/>
            </a:pPr>
            <a:r>
              <a:rPr lang="en-US" sz="3200" dirty="0">
                <a:solidFill>
                  <a:srgbClr val="000000"/>
                </a:solidFill>
                <a:latin typeface="+mj-lt"/>
                <a:ea typeface="Open Sans"/>
                <a:cs typeface="Open Sans"/>
                <a:sym typeface="Open Sans"/>
              </a:rPr>
              <a:t>How many of these words do you recognise?</a:t>
            </a:r>
          </a:p>
          <a:p>
            <a:pPr marL="514350" indent="-514350" eaLnBrk="1" fontAlgn="auto" hangingPunct="1">
              <a:lnSpc>
                <a:spcPts val="3035"/>
              </a:lnSpc>
              <a:spcAft>
                <a:spcPts val="0"/>
              </a:spcAft>
              <a:buFontTx/>
              <a:buBlip>
                <a:blip r:embed="rId3"/>
              </a:buBlip>
              <a:defRPr/>
            </a:pPr>
            <a:endParaRPr lang="en-US" sz="3200" dirty="0">
              <a:solidFill>
                <a:srgbClr val="000000"/>
              </a:solidFill>
              <a:latin typeface="+mj-lt"/>
              <a:ea typeface="Open Sans"/>
              <a:cs typeface="Open Sans"/>
              <a:sym typeface="Open Sans"/>
            </a:endParaRPr>
          </a:p>
          <a:p>
            <a:pPr marL="514350" indent="-514350" eaLnBrk="1" fontAlgn="auto" hangingPunct="1">
              <a:lnSpc>
                <a:spcPts val="3035"/>
              </a:lnSpc>
              <a:spcAft>
                <a:spcPts val="0"/>
              </a:spcAft>
              <a:buFontTx/>
              <a:buBlip>
                <a:blip r:embed="rId3"/>
              </a:buBlip>
              <a:defRPr/>
            </a:pPr>
            <a:r>
              <a:rPr lang="en-US" sz="3200" dirty="0">
                <a:solidFill>
                  <a:srgbClr val="000000"/>
                </a:solidFill>
                <a:latin typeface="+mj-lt"/>
                <a:ea typeface="Open Sans"/>
                <a:cs typeface="Open Sans"/>
                <a:sym typeface="Open Sans"/>
              </a:rPr>
              <a:t>Can you guess what they mean?</a:t>
            </a:r>
          </a:p>
        </p:txBody>
      </p:sp>
      <p:grpSp>
        <p:nvGrpSpPr>
          <p:cNvPr id="50180" name="Group 3">
            <a:extLst>
              <a:ext uri="{FF2B5EF4-FFF2-40B4-BE49-F238E27FC236}">
                <a16:creationId xmlns:a16="http://schemas.microsoft.com/office/drawing/2014/main" id="{FDAD4D90-AFFA-4448-4436-D806A007C9A5}"/>
              </a:ext>
            </a:extLst>
          </p:cNvPr>
          <p:cNvGrpSpPr>
            <a:grpSpLocks/>
          </p:cNvGrpSpPr>
          <p:nvPr/>
        </p:nvGrpSpPr>
        <p:grpSpPr bwMode="auto">
          <a:xfrm>
            <a:off x="0" y="400050"/>
            <a:ext cx="5029200" cy="1285875"/>
            <a:chOff x="0" y="0"/>
            <a:chExt cx="1384190" cy="3472227"/>
          </a:xfrm>
        </p:grpSpPr>
        <p:sp>
          <p:nvSpPr>
            <p:cNvPr id="50182" name="Freeform 4">
              <a:extLst>
                <a:ext uri="{FF2B5EF4-FFF2-40B4-BE49-F238E27FC236}">
                  <a16:creationId xmlns:a16="http://schemas.microsoft.com/office/drawing/2014/main" id="{8A1ED7B8-5CE4-36A2-A96D-7494C227A9E2}"/>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50183" name="TextBox 16">
              <a:extLst>
                <a:ext uri="{FF2B5EF4-FFF2-40B4-BE49-F238E27FC236}">
                  <a16:creationId xmlns:a16="http://schemas.microsoft.com/office/drawing/2014/main" id="{769A39D5-B30B-A42C-0426-077C3CA27445}"/>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9" name="TextBox 4">
            <a:extLst>
              <a:ext uri="{FF2B5EF4-FFF2-40B4-BE49-F238E27FC236}">
                <a16:creationId xmlns:a16="http://schemas.microsoft.com/office/drawing/2014/main" id="{365094C2-F4FE-FA48-1B74-EF76F89FC2E2}"/>
              </a:ext>
            </a:extLst>
          </p:cNvPr>
          <p:cNvSpPr txBox="1"/>
          <p:nvPr/>
        </p:nvSpPr>
        <p:spPr>
          <a:xfrm>
            <a:off x="1028700" y="1028700"/>
            <a:ext cx="9266238" cy="457200"/>
          </a:xfrm>
          <a:prstGeom prst="rect">
            <a:avLst/>
          </a:prstGeom>
        </p:spPr>
        <p:txBody>
          <a:bodyPr lIns="0" tIns="0" rIns="0" bIns="0">
            <a:spAutoFit/>
          </a:bodyPr>
          <a:lstStyle/>
          <a:p>
            <a:pPr eaLnBrk="1" fontAlgn="auto" hangingPunct="1">
              <a:lnSpc>
                <a:spcPts val="3079"/>
              </a:lnSpc>
              <a:spcAft>
                <a:spcPts val="0"/>
              </a:spcAft>
              <a:defRPr/>
            </a:pPr>
            <a:r>
              <a:rPr lang="en-US" sz="4800" b="1" spc="-43" dirty="0">
                <a:solidFill>
                  <a:schemeClr val="bg1"/>
                </a:solidFill>
                <a:latin typeface="+mj-lt"/>
                <a:ea typeface="Open Sans Bold"/>
                <a:cs typeface="Open Sans Bold"/>
                <a:sym typeface="Open Sans Bold"/>
              </a:rPr>
              <a:t>Codebreakers!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F36EE31F-0134-9E7A-6B46-7A17B54D5604}"/>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51203" name="Group 3">
            <a:extLst>
              <a:ext uri="{FF2B5EF4-FFF2-40B4-BE49-F238E27FC236}">
                <a16:creationId xmlns:a16="http://schemas.microsoft.com/office/drawing/2014/main" id="{2727AF25-2C5F-B882-C7D7-EF684071E504}"/>
              </a:ext>
            </a:extLst>
          </p:cNvPr>
          <p:cNvGrpSpPr>
            <a:grpSpLocks/>
          </p:cNvGrpSpPr>
          <p:nvPr/>
        </p:nvGrpSpPr>
        <p:grpSpPr bwMode="auto">
          <a:xfrm>
            <a:off x="13031788" y="0"/>
            <a:ext cx="5256212" cy="10287000"/>
            <a:chOff x="0" y="0"/>
            <a:chExt cx="1384190" cy="3472227"/>
          </a:xfrm>
        </p:grpSpPr>
        <p:sp>
          <p:nvSpPr>
            <p:cNvPr id="51214" name="Freeform 4">
              <a:extLst>
                <a:ext uri="{FF2B5EF4-FFF2-40B4-BE49-F238E27FC236}">
                  <a16:creationId xmlns:a16="http://schemas.microsoft.com/office/drawing/2014/main" id="{D3BA203C-BCAC-DB14-F66E-50DC57961276}"/>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51215" name="TextBox 5">
              <a:extLst>
                <a:ext uri="{FF2B5EF4-FFF2-40B4-BE49-F238E27FC236}">
                  <a16:creationId xmlns:a16="http://schemas.microsoft.com/office/drawing/2014/main" id="{E349A06E-C03D-1F13-7BB4-AE2FB1D3338A}"/>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2B1D223F-A86C-EDC0-A41A-E7439D390E18}"/>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51205" name="Group 7">
            <a:extLst>
              <a:ext uri="{FF2B5EF4-FFF2-40B4-BE49-F238E27FC236}">
                <a16:creationId xmlns:a16="http://schemas.microsoft.com/office/drawing/2014/main" id="{ED725176-1749-DC79-5F0D-4AC579D4703D}"/>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ECE1AA24-227C-2CD3-04FC-767BE04F6705}"/>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51206" name="Group 9">
            <a:extLst>
              <a:ext uri="{FF2B5EF4-FFF2-40B4-BE49-F238E27FC236}">
                <a16:creationId xmlns:a16="http://schemas.microsoft.com/office/drawing/2014/main" id="{9817AE2C-74DC-7B8F-B22C-85EC5FD44F3D}"/>
              </a:ext>
            </a:extLst>
          </p:cNvPr>
          <p:cNvGrpSpPr>
            <a:grpSpLocks/>
          </p:cNvGrpSpPr>
          <p:nvPr/>
        </p:nvGrpSpPr>
        <p:grpSpPr bwMode="auto">
          <a:xfrm>
            <a:off x="1057275" y="3489325"/>
            <a:ext cx="79375" cy="3562350"/>
            <a:chOff x="0" y="0"/>
            <a:chExt cx="20803" cy="938233"/>
          </a:xfrm>
        </p:grpSpPr>
        <p:sp>
          <p:nvSpPr>
            <p:cNvPr id="51209" name="Freeform 10">
              <a:extLst>
                <a:ext uri="{FF2B5EF4-FFF2-40B4-BE49-F238E27FC236}">
                  <a16:creationId xmlns:a16="http://schemas.microsoft.com/office/drawing/2014/main" id="{A8EE56C0-D492-02AE-F3A3-251E6288925D}"/>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51210" name="TextBox 11">
              <a:extLst>
                <a:ext uri="{FF2B5EF4-FFF2-40B4-BE49-F238E27FC236}">
                  <a16:creationId xmlns:a16="http://schemas.microsoft.com/office/drawing/2014/main" id="{9A68D4AA-1D79-F905-E32A-ACBD6B95A921}"/>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7737A6D8-180F-497E-695B-8EFBEDB2DA17}"/>
              </a:ext>
            </a:extLst>
          </p:cNvPr>
          <p:cNvSpPr txBox="1"/>
          <p:nvPr/>
        </p:nvSpPr>
        <p:spPr>
          <a:xfrm>
            <a:off x="1365250" y="4230688"/>
            <a:ext cx="8718550" cy="846137"/>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3: Language</a:t>
            </a:r>
          </a:p>
        </p:txBody>
      </p:sp>
      <p:sp>
        <p:nvSpPr>
          <p:cNvPr id="14" name="TextBox 14">
            <a:extLst>
              <a:ext uri="{FF2B5EF4-FFF2-40B4-BE49-F238E27FC236}">
                <a16:creationId xmlns:a16="http://schemas.microsoft.com/office/drawing/2014/main" id="{3012D9C9-4B12-7739-17A7-0A81150B7489}"/>
              </a:ext>
            </a:extLst>
          </p:cNvPr>
          <p:cNvSpPr txBox="1"/>
          <p:nvPr/>
        </p:nvSpPr>
        <p:spPr>
          <a:xfrm>
            <a:off x="1387475" y="5335588"/>
            <a:ext cx="8293100" cy="693737"/>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3. Latin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reeform 2">
            <a:extLst>
              <a:ext uri="{FF2B5EF4-FFF2-40B4-BE49-F238E27FC236}">
                <a16:creationId xmlns:a16="http://schemas.microsoft.com/office/drawing/2014/main" id="{387C2C95-DC4B-68F0-680D-65681F7E430B}"/>
              </a:ext>
            </a:extLst>
          </p:cNvPr>
          <p:cNvSpPr>
            <a:spLocks/>
          </p:cNvSpPr>
          <p:nvPr/>
        </p:nvSpPr>
        <p:spPr bwMode="auto">
          <a:xfrm>
            <a:off x="6473825" y="104775"/>
            <a:ext cx="11523663" cy="10077450"/>
          </a:xfrm>
          <a:custGeom>
            <a:avLst/>
            <a:gdLst>
              <a:gd name="T0" fmla="*/ 0 w 11524555"/>
              <a:gd name="T1" fmla="*/ 0 h 10078822"/>
              <a:gd name="T2" fmla="*/ 11520095 w 11524555"/>
              <a:gd name="T3" fmla="*/ 0 h 10078822"/>
              <a:gd name="T4" fmla="*/ 11520095 w 11524555"/>
              <a:gd name="T5" fmla="*/ 10071964 h 10078822"/>
              <a:gd name="T6" fmla="*/ 0 w 11524555"/>
              <a:gd name="T7" fmla="*/ 10071964 h 10078822"/>
              <a:gd name="T8" fmla="*/ 0 w 11524555"/>
              <a:gd name="T9" fmla="*/ 0 h 10078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24555" h="10078822">
                <a:moveTo>
                  <a:pt x="0" y="0"/>
                </a:moveTo>
                <a:lnTo>
                  <a:pt x="11524555" y="0"/>
                </a:lnTo>
                <a:lnTo>
                  <a:pt x="11524555" y="10078822"/>
                </a:lnTo>
                <a:lnTo>
                  <a:pt x="0" y="10078822"/>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3" name="TextBox 3">
            <a:extLst>
              <a:ext uri="{FF2B5EF4-FFF2-40B4-BE49-F238E27FC236}">
                <a16:creationId xmlns:a16="http://schemas.microsoft.com/office/drawing/2014/main" id="{722CA665-EAF0-0278-20D5-8C283E80C67B}"/>
              </a:ext>
            </a:extLst>
          </p:cNvPr>
          <p:cNvSpPr txBox="1"/>
          <p:nvPr/>
        </p:nvSpPr>
        <p:spPr>
          <a:xfrm>
            <a:off x="609600" y="2114550"/>
            <a:ext cx="5313363" cy="3089275"/>
          </a:xfrm>
          <a:prstGeom prst="rect">
            <a:avLst/>
          </a:prstGeom>
        </p:spPr>
        <p:txBody>
          <a:bodyPr lIns="0" tIns="0" rIns="0" bIns="0">
            <a:spAutoFit/>
          </a:bodyPr>
          <a:lstStyle/>
          <a:p>
            <a:pPr marL="285750" indent="-285750" eaLnBrk="1" fontAlgn="auto" hangingPunct="1">
              <a:lnSpc>
                <a:spcPts val="3035"/>
              </a:lnSpc>
              <a:spcAft>
                <a:spcPts val="0"/>
              </a:spcAft>
              <a:buFont typeface="Wingdings" panose="05000000000000000000" pitchFamily="2" charset="2"/>
              <a:buChar char="q"/>
              <a:defRPr/>
            </a:pPr>
            <a:endParaRPr sz="3200" dirty="0">
              <a:latin typeface="+mj-lt"/>
            </a:endParaRPr>
          </a:p>
          <a:p>
            <a:pPr marL="285750" indent="-285750" eaLnBrk="1" fontAlgn="auto" hangingPunct="1">
              <a:lnSpc>
                <a:spcPts val="3035"/>
              </a:lnSpc>
              <a:spcAft>
                <a:spcPts val="0"/>
              </a:spcAft>
              <a:buFont typeface="Wingdings" panose="05000000000000000000" pitchFamily="2" charset="2"/>
              <a:buChar char="q"/>
              <a:defRPr/>
            </a:pPr>
            <a:endParaRPr sz="3200" dirty="0">
              <a:latin typeface="+mj-lt"/>
            </a:endParaRPr>
          </a:p>
          <a:p>
            <a:pPr marL="342900" indent="-342900" eaLnBrk="1" fontAlgn="auto" hangingPunct="1">
              <a:lnSpc>
                <a:spcPts val="3035"/>
              </a:lnSpc>
              <a:spcAft>
                <a:spcPts val="0"/>
              </a:spcAft>
              <a:buFont typeface="Wingdings" panose="05000000000000000000" pitchFamily="2" charset="2"/>
              <a:buChar char="q"/>
              <a:defRPr/>
            </a:pPr>
            <a:r>
              <a:rPr lang="en-US" sz="3200" dirty="0">
                <a:solidFill>
                  <a:srgbClr val="000000"/>
                </a:solidFill>
                <a:latin typeface="+mj-lt"/>
                <a:ea typeface="Open Sans"/>
                <a:cs typeface="Open Sans"/>
                <a:sym typeface="Open Sans"/>
              </a:rPr>
              <a:t>The Latin alphabet is familiar to us from English. </a:t>
            </a:r>
          </a:p>
          <a:p>
            <a:pPr marL="342900" indent="-342900" eaLnBrk="1" fontAlgn="auto" hangingPunct="1">
              <a:lnSpc>
                <a:spcPts val="3035"/>
              </a:lnSpc>
              <a:spcAft>
                <a:spcPts val="0"/>
              </a:spcAft>
              <a:buFont typeface="Wingdings" panose="05000000000000000000" pitchFamily="2" charset="2"/>
              <a:buChar char="q"/>
              <a:defRPr/>
            </a:pPr>
            <a:endParaRPr lang="en-US" sz="3200" dirty="0">
              <a:solidFill>
                <a:srgbClr val="000000"/>
              </a:solidFill>
              <a:latin typeface="+mj-lt"/>
              <a:ea typeface="Open Sans"/>
              <a:cs typeface="Open Sans"/>
              <a:sym typeface="Open Sans"/>
            </a:endParaRPr>
          </a:p>
          <a:p>
            <a:pPr marL="342900" indent="-342900" eaLnBrk="1" fontAlgn="auto" hangingPunct="1">
              <a:lnSpc>
                <a:spcPts val="3035"/>
              </a:lnSpc>
              <a:spcAft>
                <a:spcPts val="0"/>
              </a:spcAft>
              <a:buFont typeface="Wingdings" panose="05000000000000000000" pitchFamily="2" charset="2"/>
              <a:buChar char="q"/>
              <a:defRPr/>
            </a:pPr>
            <a:r>
              <a:rPr lang="en-US" sz="3200" dirty="0">
                <a:solidFill>
                  <a:srgbClr val="000000"/>
                </a:solidFill>
                <a:latin typeface="+mj-lt"/>
                <a:ea typeface="Open Sans"/>
                <a:cs typeface="Open Sans"/>
                <a:sym typeface="Open Sans"/>
              </a:rPr>
              <a:t>Use this crossword to figure out some common English words that come from Latin!</a:t>
            </a:r>
          </a:p>
        </p:txBody>
      </p:sp>
      <p:grpSp>
        <p:nvGrpSpPr>
          <p:cNvPr id="52228" name="Group 3">
            <a:extLst>
              <a:ext uri="{FF2B5EF4-FFF2-40B4-BE49-F238E27FC236}">
                <a16:creationId xmlns:a16="http://schemas.microsoft.com/office/drawing/2014/main" id="{F0316910-917F-A2D7-B596-F4EE8853A6C2}"/>
              </a:ext>
            </a:extLst>
          </p:cNvPr>
          <p:cNvGrpSpPr>
            <a:grpSpLocks/>
          </p:cNvGrpSpPr>
          <p:nvPr/>
        </p:nvGrpSpPr>
        <p:grpSpPr bwMode="auto">
          <a:xfrm>
            <a:off x="0" y="400050"/>
            <a:ext cx="6172200" cy="1285875"/>
            <a:chOff x="0" y="0"/>
            <a:chExt cx="1384190" cy="3472227"/>
          </a:xfrm>
        </p:grpSpPr>
        <p:sp>
          <p:nvSpPr>
            <p:cNvPr id="52230" name="Freeform 4">
              <a:extLst>
                <a:ext uri="{FF2B5EF4-FFF2-40B4-BE49-F238E27FC236}">
                  <a16:creationId xmlns:a16="http://schemas.microsoft.com/office/drawing/2014/main" id="{3E95903F-0EDD-0D9A-3FC9-FBEF4278D173}"/>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52231" name="TextBox 16">
              <a:extLst>
                <a:ext uri="{FF2B5EF4-FFF2-40B4-BE49-F238E27FC236}">
                  <a16:creationId xmlns:a16="http://schemas.microsoft.com/office/drawing/2014/main" id="{4BAC87FF-B634-6FAD-6F4D-3630094F7063}"/>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8" name="TextBox 4">
            <a:extLst>
              <a:ext uri="{FF2B5EF4-FFF2-40B4-BE49-F238E27FC236}">
                <a16:creationId xmlns:a16="http://schemas.microsoft.com/office/drawing/2014/main" id="{CBA2C167-2571-18BF-7581-1420DD9C5B70}"/>
              </a:ext>
            </a:extLst>
          </p:cNvPr>
          <p:cNvSpPr txBox="1"/>
          <p:nvPr/>
        </p:nvSpPr>
        <p:spPr>
          <a:xfrm>
            <a:off x="1028700" y="1028700"/>
            <a:ext cx="9266238" cy="457200"/>
          </a:xfrm>
          <a:prstGeom prst="rect">
            <a:avLst/>
          </a:prstGeom>
        </p:spPr>
        <p:txBody>
          <a:bodyPr lIns="0" tIns="0" rIns="0" bIns="0">
            <a:spAutoFit/>
          </a:bodyPr>
          <a:lstStyle/>
          <a:p>
            <a:pPr eaLnBrk="1" fontAlgn="auto" hangingPunct="1">
              <a:lnSpc>
                <a:spcPts val="3079"/>
              </a:lnSpc>
              <a:spcAft>
                <a:spcPts val="0"/>
              </a:spcAft>
              <a:defRPr/>
            </a:pPr>
            <a:r>
              <a:rPr lang="en-US" sz="4800" b="1" spc="-43" dirty="0">
                <a:solidFill>
                  <a:schemeClr val="bg1"/>
                </a:solidFill>
                <a:latin typeface="+mj-lt"/>
                <a:ea typeface="Open Sans Bold"/>
                <a:cs typeface="Open Sans Bold"/>
                <a:sym typeface="Open Sans Bold"/>
              </a:rPr>
              <a:t>Meeting Latin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reeform 2">
            <a:extLst>
              <a:ext uri="{FF2B5EF4-FFF2-40B4-BE49-F238E27FC236}">
                <a16:creationId xmlns:a16="http://schemas.microsoft.com/office/drawing/2014/main" id="{57DC2EC2-94D2-1CFC-4326-B55040A551B1}"/>
              </a:ext>
            </a:extLst>
          </p:cNvPr>
          <p:cNvSpPr>
            <a:spLocks/>
          </p:cNvSpPr>
          <p:nvPr/>
        </p:nvSpPr>
        <p:spPr bwMode="auto">
          <a:xfrm>
            <a:off x="952500" y="773113"/>
            <a:ext cx="7980363" cy="8429625"/>
          </a:xfrm>
          <a:custGeom>
            <a:avLst/>
            <a:gdLst>
              <a:gd name="T0" fmla="*/ 0 w 7980383"/>
              <a:gd name="T1" fmla="*/ 0 h 8430761"/>
              <a:gd name="T2" fmla="*/ 7980283 w 7980383"/>
              <a:gd name="T3" fmla="*/ 0 h 8430761"/>
              <a:gd name="T4" fmla="*/ 7980283 w 7980383"/>
              <a:gd name="T5" fmla="*/ 8428255 h 8430761"/>
              <a:gd name="T6" fmla="*/ 0 w 7980383"/>
              <a:gd name="T7" fmla="*/ 8428255 h 8430761"/>
              <a:gd name="T8" fmla="*/ 0 w 7980383"/>
              <a:gd name="T9" fmla="*/ 0 h 84307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80383" h="8430761">
                <a:moveTo>
                  <a:pt x="0" y="0"/>
                </a:moveTo>
                <a:lnTo>
                  <a:pt x="7980383" y="0"/>
                </a:lnTo>
                <a:lnTo>
                  <a:pt x="7980383" y="8430761"/>
                </a:lnTo>
                <a:lnTo>
                  <a:pt x="0" y="8430761"/>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53251" name="Freeform 3">
            <a:extLst>
              <a:ext uri="{FF2B5EF4-FFF2-40B4-BE49-F238E27FC236}">
                <a16:creationId xmlns:a16="http://schemas.microsoft.com/office/drawing/2014/main" id="{673256EE-5DE2-A114-8777-E6ECC1659752}"/>
              </a:ext>
            </a:extLst>
          </p:cNvPr>
          <p:cNvSpPr>
            <a:spLocks/>
          </p:cNvSpPr>
          <p:nvPr/>
        </p:nvSpPr>
        <p:spPr bwMode="auto">
          <a:xfrm>
            <a:off x="9355138" y="827088"/>
            <a:ext cx="6896100" cy="8321675"/>
          </a:xfrm>
          <a:custGeom>
            <a:avLst/>
            <a:gdLst>
              <a:gd name="T0" fmla="*/ 0 w 6896783"/>
              <a:gd name="T1" fmla="*/ 0 h 8321544"/>
              <a:gd name="T2" fmla="*/ 6893368 w 6896783"/>
              <a:gd name="T3" fmla="*/ 0 h 8321544"/>
              <a:gd name="T4" fmla="*/ 6893368 w 6896783"/>
              <a:gd name="T5" fmla="*/ 8322199 h 8321544"/>
              <a:gd name="T6" fmla="*/ 0 w 6896783"/>
              <a:gd name="T7" fmla="*/ 8322199 h 8321544"/>
              <a:gd name="T8" fmla="*/ 0 w 6896783"/>
              <a:gd name="T9" fmla="*/ 0 h 83215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96783" h="8321544">
                <a:moveTo>
                  <a:pt x="0" y="0"/>
                </a:moveTo>
                <a:lnTo>
                  <a:pt x="6896783" y="0"/>
                </a:lnTo>
                <a:lnTo>
                  <a:pt x="6896783" y="8321544"/>
                </a:lnTo>
                <a:lnTo>
                  <a:pt x="0" y="8321544"/>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reeform 2">
            <a:extLst>
              <a:ext uri="{FF2B5EF4-FFF2-40B4-BE49-F238E27FC236}">
                <a16:creationId xmlns:a16="http://schemas.microsoft.com/office/drawing/2014/main" id="{FFED2FCD-353D-D62A-28B5-A7B76CC37D04}"/>
              </a:ext>
            </a:extLst>
          </p:cNvPr>
          <p:cNvSpPr>
            <a:spLocks/>
          </p:cNvSpPr>
          <p:nvPr/>
        </p:nvSpPr>
        <p:spPr bwMode="auto">
          <a:xfrm>
            <a:off x="558800" y="1754188"/>
            <a:ext cx="8204200" cy="1292225"/>
          </a:xfrm>
          <a:custGeom>
            <a:avLst/>
            <a:gdLst>
              <a:gd name="T0" fmla="*/ 0 w 7526083"/>
              <a:gd name="T1" fmla="*/ 0 h 783796"/>
              <a:gd name="T2" fmla="*/ 10627293 w 7526083"/>
              <a:gd name="T3" fmla="*/ 0 h 783796"/>
              <a:gd name="T4" fmla="*/ 10627293 w 7526083"/>
              <a:gd name="T5" fmla="*/ 5797197 h 783796"/>
              <a:gd name="T6" fmla="*/ 0 w 7526083"/>
              <a:gd name="T7" fmla="*/ 5797197 h 783796"/>
              <a:gd name="T8" fmla="*/ 0 w 7526083"/>
              <a:gd name="T9" fmla="*/ 0 h 7837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26083" h="783796">
                <a:moveTo>
                  <a:pt x="0" y="0"/>
                </a:moveTo>
                <a:lnTo>
                  <a:pt x="7526083" y="0"/>
                </a:lnTo>
                <a:lnTo>
                  <a:pt x="7526083" y="783796"/>
                </a:lnTo>
                <a:lnTo>
                  <a:pt x="0" y="783796"/>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54275" name="Freeform 3">
            <a:extLst>
              <a:ext uri="{FF2B5EF4-FFF2-40B4-BE49-F238E27FC236}">
                <a16:creationId xmlns:a16="http://schemas.microsoft.com/office/drawing/2014/main" id="{F64DBEB9-EF20-EAFE-CEFA-FBBFCCD7FD64}"/>
              </a:ext>
            </a:extLst>
          </p:cNvPr>
          <p:cNvSpPr>
            <a:spLocks/>
          </p:cNvSpPr>
          <p:nvPr/>
        </p:nvSpPr>
        <p:spPr bwMode="auto">
          <a:xfrm>
            <a:off x="8623300" y="466725"/>
            <a:ext cx="9210675" cy="9353550"/>
          </a:xfrm>
          <a:custGeom>
            <a:avLst/>
            <a:gdLst>
              <a:gd name="T0" fmla="*/ 0 w 9211223"/>
              <a:gd name="T1" fmla="*/ 0 h 9354171"/>
              <a:gd name="T2" fmla="*/ 9208482 w 9211223"/>
              <a:gd name="T3" fmla="*/ 0 h 9354171"/>
              <a:gd name="T4" fmla="*/ 9208482 w 9211223"/>
              <a:gd name="T5" fmla="*/ 9351065 h 9354171"/>
              <a:gd name="T6" fmla="*/ 0 w 9211223"/>
              <a:gd name="T7" fmla="*/ 9351065 h 9354171"/>
              <a:gd name="T8" fmla="*/ 0 w 9211223"/>
              <a:gd name="T9" fmla="*/ 0 h 93541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11223" h="9354171">
                <a:moveTo>
                  <a:pt x="0" y="0"/>
                </a:moveTo>
                <a:lnTo>
                  <a:pt x="9211222" y="0"/>
                </a:lnTo>
                <a:lnTo>
                  <a:pt x="9211222" y="9354170"/>
                </a:lnTo>
                <a:lnTo>
                  <a:pt x="0" y="9354170"/>
                </a:lnTo>
                <a:lnTo>
                  <a:pt x="0"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5" name="TextBox 5">
            <a:extLst>
              <a:ext uri="{FF2B5EF4-FFF2-40B4-BE49-F238E27FC236}">
                <a16:creationId xmlns:a16="http://schemas.microsoft.com/office/drawing/2014/main" id="{EE4326AA-CA31-92E8-DA8E-21484CDD4F68}"/>
              </a:ext>
            </a:extLst>
          </p:cNvPr>
          <p:cNvSpPr txBox="1"/>
          <p:nvPr/>
        </p:nvSpPr>
        <p:spPr>
          <a:xfrm>
            <a:off x="952500" y="3390900"/>
            <a:ext cx="7810500" cy="6516688"/>
          </a:xfrm>
          <a:prstGeom prst="rect">
            <a:avLst/>
          </a:prstGeom>
        </p:spPr>
        <p:txBody>
          <a:bodyPr lIns="0" tIns="0" rIns="0" bIns="0">
            <a:spAutoFit/>
          </a:bodyPr>
          <a:lstStyle/>
          <a:p>
            <a:pPr eaLnBrk="1" fontAlgn="auto" hangingPunct="1">
              <a:lnSpc>
                <a:spcPts val="3035"/>
              </a:lnSpc>
              <a:spcAft>
                <a:spcPts val="0"/>
              </a:spcAft>
              <a:defRPr/>
            </a:pPr>
            <a:r>
              <a:rPr lang="en-US" sz="2199" dirty="0">
                <a:solidFill>
                  <a:srgbClr val="000000"/>
                </a:solidFill>
                <a:latin typeface="Open Sans"/>
                <a:ea typeface="Open Sans"/>
                <a:cs typeface="Open Sans"/>
                <a:sym typeface="Open Sans"/>
              </a:rPr>
              <a:t>To create numbers, simply combine the letters. Let’s begin with 1-10: </a:t>
            </a:r>
          </a:p>
          <a:p>
            <a:pPr eaLnBrk="1" fontAlgn="auto" hangingPunct="1">
              <a:lnSpc>
                <a:spcPts val="3035"/>
              </a:lnSpc>
              <a:spcAft>
                <a:spcPts val="0"/>
              </a:spcAft>
              <a:defRPr/>
            </a:pPr>
            <a:endParaRPr lang="en-US" sz="2199" dirty="0">
              <a:solidFill>
                <a:srgbClr val="000000"/>
              </a:solidFill>
              <a:latin typeface="Open Sans"/>
              <a:ea typeface="Open Sans"/>
              <a:cs typeface="Open Sans"/>
              <a:sym typeface="Open Sans"/>
            </a:endParaRPr>
          </a:p>
          <a:p>
            <a:pPr eaLnBrk="1" fontAlgn="auto" hangingPunct="1">
              <a:lnSpc>
                <a:spcPts val="3035"/>
              </a:lnSpc>
              <a:spcAft>
                <a:spcPts val="0"/>
              </a:spcAft>
              <a:defRPr/>
            </a:pPr>
            <a:r>
              <a:rPr lang="en-US" sz="2199" dirty="0">
                <a:solidFill>
                  <a:srgbClr val="000000"/>
                </a:solidFill>
                <a:latin typeface="Open Sans"/>
                <a:ea typeface="Open Sans"/>
                <a:cs typeface="Open Sans"/>
                <a:sym typeface="Open Sans"/>
              </a:rPr>
              <a:t>1 = I                      6 = VI (V+I)</a:t>
            </a:r>
          </a:p>
          <a:p>
            <a:pPr eaLnBrk="1" fontAlgn="auto" hangingPunct="1">
              <a:lnSpc>
                <a:spcPts val="3035"/>
              </a:lnSpc>
              <a:spcAft>
                <a:spcPts val="0"/>
              </a:spcAft>
              <a:defRPr/>
            </a:pPr>
            <a:r>
              <a:rPr lang="en-US" sz="2199" dirty="0">
                <a:solidFill>
                  <a:srgbClr val="000000"/>
                </a:solidFill>
                <a:latin typeface="Open Sans"/>
                <a:ea typeface="Open Sans"/>
                <a:cs typeface="Open Sans"/>
                <a:sym typeface="Open Sans"/>
              </a:rPr>
              <a:t>2 = II (I+I)             7 = VII (V+I+I)</a:t>
            </a:r>
          </a:p>
          <a:p>
            <a:pPr eaLnBrk="1" fontAlgn="auto" hangingPunct="1">
              <a:lnSpc>
                <a:spcPts val="3035"/>
              </a:lnSpc>
              <a:spcAft>
                <a:spcPts val="0"/>
              </a:spcAft>
              <a:defRPr/>
            </a:pPr>
            <a:r>
              <a:rPr lang="en-US" sz="2199" dirty="0">
                <a:solidFill>
                  <a:srgbClr val="000000"/>
                </a:solidFill>
                <a:latin typeface="Open Sans"/>
                <a:ea typeface="Open Sans"/>
                <a:cs typeface="Open Sans"/>
                <a:sym typeface="Open Sans"/>
              </a:rPr>
              <a:t>3 = III (I+I+I)         8 = VIII (V+I+I+I)</a:t>
            </a:r>
          </a:p>
          <a:p>
            <a:pPr eaLnBrk="1" fontAlgn="auto" hangingPunct="1">
              <a:lnSpc>
                <a:spcPts val="3035"/>
              </a:lnSpc>
              <a:spcAft>
                <a:spcPts val="0"/>
              </a:spcAft>
              <a:defRPr/>
            </a:pPr>
            <a:r>
              <a:rPr lang="en-US" sz="2199" dirty="0">
                <a:solidFill>
                  <a:srgbClr val="000000"/>
                </a:solidFill>
                <a:latin typeface="Open Sans"/>
                <a:ea typeface="Open Sans"/>
                <a:cs typeface="Open Sans"/>
                <a:sym typeface="Open Sans"/>
              </a:rPr>
              <a:t>4 = IV (V-I)            9 = IX (X-I)</a:t>
            </a:r>
          </a:p>
          <a:p>
            <a:pPr eaLnBrk="1" fontAlgn="auto" hangingPunct="1">
              <a:lnSpc>
                <a:spcPts val="3035"/>
              </a:lnSpc>
              <a:spcAft>
                <a:spcPts val="0"/>
              </a:spcAft>
              <a:defRPr/>
            </a:pPr>
            <a:r>
              <a:rPr lang="en-US" sz="2199" dirty="0">
                <a:solidFill>
                  <a:srgbClr val="000000"/>
                </a:solidFill>
                <a:latin typeface="Open Sans"/>
                <a:ea typeface="Open Sans"/>
                <a:cs typeface="Open Sans"/>
                <a:sym typeface="Open Sans"/>
              </a:rPr>
              <a:t>5 = V                    10 = X</a:t>
            </a:r>
          </a:p>
          <a:p>
            <a:pPr eaLnBrk="1" fontAlgn="auto" hangingPunct="1">
              <a:lnSpc>
                <a:spcPts val="3035"/>
              </a:lnSpc>
              <a:spcAft>
                <a:spcPts val="0"/>
              </a:spcAft>
              <a:defRPr/>
            </a:pPr>
            <a:endParaRPr lang="en-US" sz="2199" dirty="0">
              <a:solidFill>
                <a:srgbClr val="000000"/>
              </a:solidFill>
              <a:latin typeface="Open Sans"/>
              <a:ea typeface="Open Sans"/>
              <a:cs typeface="Open Sans"/>
              <a:sym typeface="Open Sans"/>
            </a:endParaRPr>
          </a:p>
          <a:p>
            <a:pPr eaLnBrk="1" fontAlgn="auto" hangingPunct="1">
              <a:lnSpc>
                <a:spcPts val="3035"/>
              </a:lnSpc>
              <a:spcAft>
                <a:spcPts val="0"/>
              </a:spcAft>
              <a:defRPr/>
            </a:pPr>
            <a:r>
              <a:rPr lang="en-US" sz="2199" b="1" dirty="0">
                <a:solidFill>
                  <a:srgbClr val="000000"/>
                </a:solidFill>
                <a:latin typeface="Open Sans"/>
                <a:ea typeface="Open Sans"/>
                <a:cs typeface="Open Sans"/>
                <a:sym typeface="Open Sans"/>
              </a:rPr>
              <a:t>  Challenge</a:t>
            </a:r>
          </a:p>
          <a:p>
            <a:pPr eaLnBrk="1" fontAlgn="auto" hangingPunct="1">
              <a:lnSpc>
                <a:spcPts val="3035"/>
              </a:lnSpc>
              <a:spcAft>
                <a:spcPts val="0"/>
              </a:spcAft>
              <a:defRPr/>
            </a:pPr>
            <a:r>
              <a:rPr lang="en-US" sz="2199" dirty="0">
                <a:solidFill>
                  <a:srgbClr val="000000"/>
                </a:solidFill>
                <a:latin typeface="Open Sans"/>
                <a:ea typeface="Open Sans"/>
                <a:cs typeface="Open Sans"/>
                <a:sym typeface="Open Sans"/>
              </a:rPr>
              <a:t>Complete this Sudoku puzzle using the numbers 1-9 (I-IX)! </a:t>
            </a:r>
          </a:p>
          <a:p>
            <a:pPr eaLnBrk="1" fontAlgn="auto" hangingPunct="1">
              <a:lnSpc>
                <a:spcPts val="3035"/>
              </a:lnSpc>
              <a:spcAft>
                <a:spcPts val="0"/>
              </a:spcAft>
              <a:defRPr/>
            </a:pPr>
            <a:endParaRPr lang="en-US" sz="2199" dirty="0">
              <a:solidFill>
                <a:srgbClr val="000000"/>
              </a:solidFill>
              <a:latin typeface="Open Sans"/>
              <a:ea typeface="Open Sans"/>
              <a:cs typeface="Open Sans"/>
              <a:sym typeface="Open Sans"/>
            </a:endParaRPr>
          </a:p>
          <a:p>
            <a:pPr eaLnBrk="1" fontAlgn="auto" hangingPunct="1">
              <a:lnSpc>
                <a:spcPts val="3035"/>
              </a:lnSpc>
              <a:spcAft>
                <a:spcPts val="0"/>
              </a:spcAft>
              <a:defRPr/>
            </a:pPr>
            <a:r>
              <a:rPr lang="en-US" sz="2199" dirty="0">
                <a:solidFill>
                  <a:srgbClr val="000000"/>
                </a:solidFill>
                <a:latin typeface="Open Sans"/>
                <a:ea typeface="Open Sans"/>
                <a:cs typeface="Open Sans"/>
                <a:sym typeface="Open Sans"/>
              </a:rPr>
              <a:t>Each of the bolded squares must be filled in with the numbers I-IX, but a number cannot be repeated more than once within the square or either vertically or horizontally across the grid.</a:t>
            </a:r>
          </a:p>
          <a:p>
            <a:pPr eaLnBrk="1" fontAlgn="auto" hangingPunct="1">
              <a:lnSpc>
                <a:spcPts val="3035"/>
              </a:lnSpc>
              <a:spcAft>
                <a:spcPts val="0"/>
              </a:spcAft>
              <a:defRPr/>
            </a:pPr>
            <a:endParaRPr lang="en-US" sz="2199" dirty="0">
              <a:solidFill>
                <a:srgbClr val="000000"/>
              </a:solidFill>
              <a:latin typeface="Open Sans"/>
              <a:ea typeface="Open Sans"/>
              <a:cs typeface="Open Sans"/>
              <a:sym typeface="Open Sans"/>
            </a:endParaRPr>
          </a:p>
        </p:txBody>
      </p:sp>
      <p:grpSp>
        <p:nvGrpSpPr>
          <p:cNvPr id="54277" name="Group 3">
            <a:extLst>
              <a:ext uri="{FF2B5EF4-FFF2-40B4-BE49-F238E27FC236}">
                <a16:creationId xmlns:a16="http://schemas.microsoft.com/office/drawing/2014/main" id="{D2EF8FCA-D7C1-C643-4D7C-FFD754F7A43B}"/>
              </a:ext>
            </a:extLst>
          </p:cNvPr>
          <p:cNvGrpSpPr>
            <a:grpSpLocks/>
          </p:cNvGrpSpPr>
          <p:nvPr/>
        </p:nvGrpSpPr>
        <p:grpSpPr bwMode="auto">
          <a:xfrm>
            <a:off x="0" y="400050"/>
            <a:ext cx="8623300" cy="1285875"/>
            <a:chOff x="0" y="0"/>
            <a:chExt cx="1384190" cy="3472227"/>
          </a:xfrm>
        </p:grpSpPr>
        <p:sp>
          <p:nvSpPr>
            <p:cNvPr id="54280" name="Freeform 4">
              <a:extLst>
                <a:ext uri="{FF2B5EF4-FFF2-40B4-BE49-F238E27FC236}">
                  <a16:creationId xmlns:a16="http://schemas.microsoft.com/office/drawing/2014/main" id="{FF882947-2C11-B5AA-4CC1-F8F7BCA4BF27}"/>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54281" name="TextBox 16">
              <a:extLst>
                <a:ext uri="{FF2B5EF4-FFF2-40B4-BE49-F238E27FC236}">
                  <a16:creationId xmlns:a16="http://schemas.microsoft.com/office/drawing/2014/main" id="{74678322-C9F5-4241-E5C4-F4CAADFD496D}"/>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1" name="TextBox 4">
            <a:extLst>
              <a:ext uri="{FF2B5EF4-FFF2-40B4-BE49-F238E27FC236}">
                <a16:creationId xmlns:a16="http://schemas.microsoft.com/office/drawing/2014/main" id="{B44C5AB0-F988-F124-A0FD-2131A1F87672}"/>
              </a:ext>
            </a:extLst>
          </p:cNvPr>
          <p:cNvSpPr txBox="1"/>
          <p:nvPr/>
        </p:nvSpPr>
        <p:spPr>
          <a:xfrm>
            <a:off x="1028700" y="1028700"/>
            <a:ext cx="9266238" cy="457200"/>
          </a:xfrm>
          <a:prstGeom prst="rect">
            <a:avLst/>
          </a:prstGeom>
        </p:spPr>
        <p:txBody>
          <a:bodyPr lIns="0" tIns="0" rIns="0" bIns="0">
            <a:spAutoFit/>
          </a:bodyPr>
          <a:lstStyle/>
          <a:p>
            <a:pPr eaLnBrk="1" fontAlgn="auto" hangingPunct="1">
              <a:lnSpc>
                <a:spcPts val="3079"/>
              </a:lnSpc>
              <a:spcAft>
                <a:spcPts val="0"/>
              </a:spcAft>
              <a:defRPr/>
            </a:pPr>
            <a:r>
              <a:rPr lang="en-US" sz="4800" b="1" spc="-43" dirty="0">
                <a:solidFill>
                  <a:schemeClr val="bg1"/>
                </a:solidFill>
                <a:latin typeface="+mj-lt"/>
                <a:ea typeface="Open Sans Bold"/>
                <a:cs typeface="Open Sans Bold"/>
                <a:sym typeface="Open Sans Bold"/>
              </a:rPr>
              <a:t>Roman numerals</a:t>
            </a:r>
          </a:p>
        </p:txBody>
      </p:sp>
      <p:pic>
        <p:nvPicPr>
          <p:cNvPr id="54279" name="Graphic 2" descr="Exclamation mark with solid fill">
            <a:extLst>
              <a:ext uri="{FF2B5EF4-FFF2-40B4-BE49-F238E27FC236}">
                <a16:creationId xmlns:a16="http://schemas.microsoft.com/office/drawing/2014/main" id="{E16F5839-6F49-C4EF-CD5D-B0B3C5E1FC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90790">
            <a:off x="266700" y="6884988"/>
            <a:ext cx="914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B46423D4-4F62-9097-19D2-00737C9BA59F}"/>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56323" name="Group 3">
            <a:extLst>
              <a:ext uri="{FF2B5EF4-FFF2-40B4-BE49-F238E27FC236}">
                <a16:creationId xmlns:a16="http://schemas.microsoft.com/office/drawing/2014/main" id="{9E3E6725-0C87-EA64-8DE9-00E00FFF765A}"/>
              </a:ext>
            </a:extLst>
          </p:cNvPr>
          <p:cNvGrpSpPr>
            <a:grpSpLocks/>
          </p:cNvGrpSpPr>
          <p:nvPr/>
        </p:nvGrpSpPr>
        <p:grpSpPr bwMode="auto">
          <a:xfrm>
            <a:off x="13031788" y="0"/>
            <a:ext cx="5256212" cy="10287000"/>
            <a:chOff x="0" y="0"/>
            <a:chExt cx="1384190" cy="3472227"/>
          </a:xfrm>
        </p:grpSpPr>
        <p:sp>
          <p:nvSpPr>
            <p:cNvPr id="56334" name="Freeform 4">
              <a:extLst>
                <a:ext uri="{FF2B5EF4-FFF2-40B4-BE49-F238E27FC236}">
                  <a16:creationId xmlns:a16="http://schemas.microsoft.com/office/drawing/2014/main" id="{22B928BE-9470-DB54-A47D-E9AAE68E1E47}"/>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56335" name="TextBox 5">
              <a:extLst>
                <a:ext uri="{FF2B5EF4-FFF2-40B4-BE49-F238E27FC236}">
                  <a16:creationId xmlns:a16="http://schemas.microsoft.com/office/drawing/2014/main" id="{C5B58795-3D1D-833C-069B-7832DD99E884}"/>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62F29EDE-6A4C-B71C-375E-52B7D6FD0E5A}"/>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56325" name="Group 7">
            <a:extLst>
              <a:ext uri="{FF2B5EF4-FFF2-40B4-BE49-F238E27FC236}">
                <a16:creationId xmlns:a16="http://schemas.microsoft.com/office/drawing/2014/main" id="{BC5879B5-E990-29C6-B95E-53E0926B8ECF}"/>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92FBFE67-AF14-8FA9-5D22-C9E09D46FFC5}"/>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56326" name="Group 9">
            <a:extLst>
              <a:ext uri="{FF2B5EF4-FFF2-40B4-BE49-F238E27FC236}">
                <a16:creationId xmlns:a16="http://schemas.microsoft.com/office/drawing/2014/main" id="{6ED15AEB-703B-B08F-87C3-BD226CE22537}"/>
              </a:ext>
            </a:extLst>
          </p:cNvPr>
          <p:cNvGrpSpPr>
            <a:grpSpLocks/>
          </p:cNvGrpSpPr>
          <p:nvPr/>
        </p:nvGrpSpPr>
        <p:grpSpPr bwMode="auto">
          <a:xfrm>
            <a:off x="1057275" y="3489325"/>
            <a:ext cx="79375" cy="3562350"/>
            <a:chOff x="0" y="0"/>
            <a:chExt cx="20803" cy="938233"/>
          </a:xfrm>
        </p:grpSpPr>
        <p:sp>
          <p:nvSpPr>
            <p:cNvPr id="56329" name="Freeform 10">
              <a:extLst>
                <a:ext uri="{FF2B5EF4-FFF2-40B4-BE49-F238E27FC236}">
                  <a16:creationId xmlns:a16="http://schemas.microsoft.com/office/drawing/2014/main" id="{C3247F64-AAE5-7D6D-FB4E-BC5CFE7C4229}"/>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56330" name="TextBox 11">
              <a:extLst>
                <a:ext uri="{FF2B5EF4-FFF2-40B4-BE49-F238E27FC236}">
                  <a16:creationId xmlns:a16="http://schemas.microsoft.com/office/drawing/2014/main" id="{53177730-E82F-D5DA-9FF4-0A313D8BAAD1}"/>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32136FAA-3BBF-1294-C877-D60FBB920471}"/>
              </a:ext>
            </a:extLst>
          </p:cNvPr>
          <p:cNvSpPr txBox="1"/>
          <p:nvPr/>
        </p:nvSpPr>
        <p:spPr>
          <a:xfrm>
            <a:off x="1365250" y="4230688"/>
            <a:ext cx="8718550" cy="1692275"/>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4: Ancient art and artefacts</a:t>
            </a:r>
          </a:p>
        </p:txBody>
      </p:sp>
      <p:sp>
        <p:nvSpPr>
          <p:cNvPr id="14" name="TextBox 14">
            <a:extLst>
              <a:ext uri="{FF2B5EF4-FFF2-40B4-BE49-F238E27FC236}">
                <a16:creationId xmlns:a16="http://schemas.microsoft.com/office/drawing/2014/main" id="{ED7F5F09-F6B8-7E1E-0016-7318E9DD4AFA}"/>
              </a:ext>
            </a:extLst>
          </p:cNvPr>
          <p:cNvSpPr txBox="1"/>
          <p:nvPr/>
        </p:nvSpPr>
        <p:spPr>
          <a:xfrm>
            <a:off x="1344613" y="5922963"/>
            <a:ext cx="8293100" cy="692150"/>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1. Painted pottery (Greece)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AD40078D-1FDF-6E5D-804E-DC6E901C0606}"/>
              </a:ext>
            </a:extLst>
          </p:cNvPr>
          <p:cNvSpPr/>
          <p:nvPr/>
        </p:nvSpPr>
        <p:spPr>
          <a:xfrm>
            <a:off x="0" y="0"/>
            <a:ext cx="18288000" cy="5874059"/>
          </a:xfrm>
          <a:custGeom>
            <a:avLst/>
            <a:gdLst/>
            <a:ahLst/>
            <a:cxnLst/>
            <a:rect l="l" t="t" r="r" b="b"/>
            <a:pathLst>
              <a:path w="18288000" h="5874059">
                <a:moveTo>
                  <a:pt x="0" y="0"/>
                </a:moveTo>
                <a:lnTo>
                  <a:pt x="18288000" y="0"/>
                </a:lnTo>
                <a:lnTo>
                  <a:pt x="18288000" y="5874059"/>
                </a:lnTo>
                <a:lnTo>
                  <a:pt x="0" y="5874059"/>
                </a:lnTo>
                <a:lnTo>
                  <a:pt x="0" y="0"/>
                </a:lnTo>
                <a:close/>
              </a:path>
            </a:pathLst>
          </a:custGeom>
          <a:blipFill>
            <a:blip r:embed="rId2">
              <a:alphaModFix amt="24000"/>
            </a:blip>
            <a:stretch>
              <a:fillRect l="-279" r="-4464" b="-90682"/>
            </a:stretch>
          </a:blipFill>
        </p:spPr>
        <p:txBody>
          <a:bodyPr/>
          <a:lstStyle/>
          <a:p>
            <a:pPr eaLnBrk="1" fontAlgn="auto" hangingPunct="1">
              <a:spcBef>
                <a:spcPts val="0"/>
              </a:spcBef>
              <a:spcAft>
                <a:spcPts val="0"/>
              </a:spcAft>
              <a:defRPr/>
            </a:pPr>
            <a:endParaRPr lang="en-IE" sz="3200">
              <a:latin typeface="+mj-lt"/>
            </a:endParaRPr>
          </a:p>
        </p:txBody>
      </p:sp>
      <p:grpSp>
        <p:nvGrpSpPr>
          <p:cNvPr id="57349" name="Group 3">
            <a:extLst>
              <a:ext uri="{FF2B5EF4-FFF2-40B4-BE49-F238E27FC236}">
                <a16:creationId xmlns:a16="http://schemas.microsoft.com/office/drawing/2014/main" id="{30DD7A79-C81D-F448-7C67-3801C37D9F8A}"/>
              </a:ext>
            </a:extLst>
          </p:cNvPr>
          <p:cNvGrpSpPr>
            <a:grpSpLocks/>
          </p:cNvGrpSpPr>
          <p:nvPr/>
        </p:nvGrpSpPr>
        <p:grpSpPr bwMode="auto">
          <a:xfrm>
            <a:off x="-2667000" y="3636963"/>
            <a:ext cx="5578475" cy="5578475"/>
            <a:chOff x="0" y="0"/>
            <a:chExt cx="812800" cy="812800"/>
          </a:xfrm>
        </p:grpSpPr>
        <p:sp>
          <p:nvSpPr>
            <p:cNvPr id="48168" name="Freeform 4">
              <a:extLst>
                <a:ext uri="{FF2B5EF4-FFF2-40B4-BE49-F238E27FC236}">
                  <a16:creationId xmlns:a16="http://schemas.microsoft.com/office/drawing/2014/main" id="{A76CC195-829D-2C64-28DE-AFD3DA49566C}"/>
                </a:ext>
              </a:extLst>
            </p:cNvPr>
            <p:cNvSpPr>
              <a:spLocks/>
            </p:cNvSpPr>
            <p:nvPr/>
          </p:nvSpPr>
          <p:spPr bwMode="auto">
            <a:xfrm>
              <a:off x="0" y="0"/>
              <a:ext cx="812800" cy="812800"/>
            </a:xfrm>
            <a:custGeom>
              <a:avLst/>
              <a:gdLst>
                <a:gd name="T0" fmla="*/ 406400 w 812800"/>
                <a:gd name="T1" fmla="*/ 0 h 812800"/>
                <a:gd name="T2" fmla="*/ 0 w 812800"/>
                <a:gd name="T3" fmla="*/ 406400 h 812800"/>
                <a:gd name="T4" fmla="*/ 406400 w 812800"/>
                <a:gd name="T5" fmla="*/ 812800 h 812800"/>
                <a:gd name="T6" fmla="*/ 812800 w 812800"/>
                <a:gd name="T7" fmla="*/ 406400 h 812800"/>
                <a:gd name="T8" fmla="*/ 406400 w 812800"/>
                <a:gd name="T9" fmla="*/ 0 h 812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noFill/>
            <a:ln w="742950" cap="sq">
              <a:solidFill>
                <a:srgbClr val="FDFBFB">
                  <a:alpha val="29803"/>
                </a:srgbClr>
              </a:solidFill>
              <a:prstDash val="solid"/>
              <a:miter lim="800000"/>
              <a:headEnd/>
              <a:tailEnd/>
            </a:ln>
          </p:spPr>
          <p:txBody>
            <a:bodyPr/>
            <a:lstStyle/>
            <a:p>
              <a:pPr>
                <a:defRPr/>
              </a:pPr>
              <a:endParaRPr lang="en-IE" sz="3200">
                <a:latin typeface="+mj-lt"/>
              </a:endParaRPr>
            </a:p>
          </p:txBody>
        </p:sp>
        <p:sp>
          <p:nvSpPr>
            <p:cNvPr id="48169" name="TextBox 5">
              <a:extLst>
                <a:ext uri="{FF2B5EF4-FFF2-40B4-BE49-F238E27FC236}">
                  <a16:creationId xmlns:a16="http://schemas.microsoft.com/office/drawing/2014/main" id="{F80140C0-14A2-3C1D-588F-EFDB611602EB}"/>
                </a:ext>
              </a:extLst>
            </p:cNvPr>
            <p:cNvSpPr txBox="1">
              <a:spLocks noChangeArrowheads="1"/>
            </p:cNvSpPr>
            <p:nvPr/>
          </p:nvSpPr>
          <p:spPr bwMode="auto">
            <a:xfrm>
              <a:off x="76099" y="38165"/>
              <a:ext cx="660603" cy="698536"/>
            </a:xfrm>
            <a:prstGeom prst="rect">
              <a:avLst/>
            </a:prstGeom>
            <a:noFill/>
            <a:ln>
              <a:noFill/>
            </a:ln>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750"/>
                </a:lnSpc>
                <a:spcBef>
                  <a:spcPct val="0"/>
                </a:spcBef>
                <a:buFontTx/>
                <a:buNone/>
                <a:defRPr/>
              </a:pPr>
              <a:endParaRPr lang="en-US" altLang="en-US">
                <a:latin typeface="+mj-lt"/>
              </a:endParaRPr>
            </a:p>
          </p:txBody>
        </p:sp>
      </p:grpSp>
      <p:sp>
        <p:nvSpPr>
          <p:cNvPr id="6" name="Freeform 6">
            <a:extLst>
              <a:ext uri="{FF2B5EF4-FFF2-40B4-BE49-F238E27FC236}">
                <a16:creationId xmlns:a16="http://schemas.microsoft.com/office/drawing/2014/main" id="{F320A8AF-6968-DC43-99F5-3F62818031B9}"/>
              </a:ext>
            </a:extLst>
          </p:cNvPr>
          <p:cNvSpPr/>
          <p:nvPr/>
        </p:nvSpPr>
        <p:spPr>
          <a:xfrm>
            <a:off x="2226526" y="8735378"/>
            <a:ext cx="3638011" cy="458785"/>
          </a:xfrm>
          <a:custGeom>
            <a:avLst/>
            <a:gdLst/>
            <a:ahLst/>
            <a:cxnLst/>
            <a:rect l="l" t="t" r="r" b="b"/>
            <a:pathLst>
              <a:path w="3638011" h="458785">
                <a:moveTo>
                  <a:pt x="0" y="0"/>
                </a:moveTo>
                <a:lnTo>
                  <a:pt x="3638010" y="0"/>
                </a:lnTo>
                <a:lnTo>
                  <a:pt x="3638010" y="458785"/>
                </a:lnTo>
                <a:lnTo>
                  <a:pt x="0" y="458785"/>
                </a:lnTo>
                <a:lnTo>
                  <a:pt x="0" y="0"/>
                </a:lnTo>
                <a:close/>
              </a:path>
            </a:pathLst>
          </a:custGeom>
          <a:blipFill>
            <a:blip r:embed="rId3">
              <a:alphaModFix amt="67000"/>
            </a:blip>
            <a:stretch>
              <a:fillRect t="-56610"/>
            </a:stretch>
          </a:blipFill>
        </p:spPr>
        <p:txBody>
          <a:bodyPr/>
          <a:lstStyle/>
          <a:p>
            <a:pPr eaLnBrk="1" fontAlgn="auto" hangingPunct="1">
              <a:spcBef>
                <a:spcPts val="0"/>
              </a:spcBef>
              <a:spcAft>
                <a:spcPts val="0"/>
              </a:spcAft>
              <a:defRPr/>
            </a:pPr>
            <a:endParaRPr lang="en-IE" sz="3200">
              <a:latin typeface="+mj-lt"/>
            </a:endParaRPr>
          </a:p>
        </p:txBody>
      </p:sp>
      <p:sp>
        <p:nvSpPr>
          <p:cNvPr id="7" name="Freeform 7">
            <a:extLst>
              <a:ext uri="{FF2B5EF4-FFF2-40B4-BE49-F238E27FC236}">
                <a16:creationId xmlns:a16="http://schemas.microsoft.com/office/drawing/2014/main" id="{6BD3D1E2-E514-EA62-828D-2F40ED22F67A}"/>
              </a:ext>
            </a:extLst>
          </p:cNvPr>
          <p:cNvSpPr/>
          <p:nvPr/>
        </p:nvSpPr>
        <p:spPr>
          <a:xfrm>
            <a:off x="7324995" y="8735378"/>
            <a:ext cx="3638011" cy="458785"/>
          </a:xfrm>
          <a:custGeom>
            <a:avLst/>
            <a:gdLst/>
            <a:ahLst/>
            <a:cxnLst/>
            <a:rect l="l" t="t" r="r" b="b"/>
            <a:pathLst>
              <a:path w="3638011" h="458785">
                <a:moveTo>
                  <a:pt x="0" y="0"/>
                </a:moveTo>
                <a:lnTo>
                  <a:pt x="3638010" y="0"/>
                </a:lnTo>
                <a:lnTo>
                  <a:pt x="3638010" y="458785"/>
                </a:lnTo>
                <a:lnTo>
                  <a:pt x="0" y="458785"/>
                </a:lnTo>
                <a:lnTo>
                  <a:pt x="0" y="0"/>
                </a:lnTo>
                <a:close/>
              </a:path>
            </a:pathLst>
          </a:custGeom>
          <a:blipFill>
            <a:blip r:embed="rId3">
              <a:alphaModFix amt="67000"/>
            </a:blip>
            <a:stretch>
              <a:fillRect t="-56610"/>
            </a:stretch>
          </a:blipFill>
        </p:spPr>
        <p:txBody>
          <a:bodyPr/>
          <a:lstStyle/>
          <a:p>
            <a:pPr eaLnBrk="1" fontAlgn="auto" hangingPunct="1">
              <a:spcBef>
                <a:spcPts val="0"/>
              </a:spcBef>
              <a:spcAft>
                <a:spcPts val="0"/>
              </a:spcAft>
              <a:defRPr/>
            </a:pPr>
            <a:endParaRPr lang="en-IE" sz="3200">
              <a:latin typeface="+mj-lt"/>
            </a:endParaRPr>
          </a:p>
        </p:txBody>
      </p:sp>
      <p:sp>
        <p:nvSpPr>
          <p:cNvPr id="8" name="Freeform 8">
            <a:extLst>
              <a:ext uri="{FF2B5EF4-FFF2-40B4-BE49-F238E27FC236}">
                <a16:creationId xmlns:a16="http://schemas.microsoft.com/office/drawing/2014/main" id="{CD8FC2D3-EE6F-BE46-1716-7B90C2CD4BF6}"/>
              </a:ext>
            </a:extLst>
          </p:cNvPr>
          <p:cNvSpPr/>
          <p:nvPr/>
        </p:nvSpPr>
        <p:spPr>
          <a:xfrm>
            <a:off x="12526245" y="8735378"/>
            <a:ext cx="3638011" cy="458785"/>
          </a:xfrm>
          <a:custGeom>
            <a:avLst/>
            <a:gdLst/>
            <a:ahLst/>
            <a:cxnLst/>
            <a:rect l="l" t="t" r="r" b="b"/>
            <a:pathLst>
              <a:path w="3638011" h="458785">
                <a:moveTo>
                  <a:pt x="0" y="0"/>
                </a:moveTo>
                <a:lnTo>
                  <a:pt x="3638011" y="0"/>
                </a:lnTo>
                <a:lnTo>
                  <a:pt x="3638011" y="458785"/>
                </a:lnTo>
                <a:lnTo>
                  <a:pt x="0" y="458785"/>
                </a:lnTo>
                <a:lnTo>
                  <a:pt x="0" y="0"/>
                </a:lnTo>
                <a:close/>
              </a:path>
            </a:pathLst>
          </a:custGeom>
          <a:blipFill>
            <a:blip r:embed="rId3">
              <a:alphaModFix amt="67000"/>
            </a:blip>
            <a:stretch>
              <a:fillRect t="-56610"/>
            </a:stretch>
          </a:blipFill>
        </p:spPr>
        <p:txBody>
          <a:bodyPr/>
          <a:lstStyle/>
          <a:p>
            <a:pPr eaLnBrk="1" fontAlgn="auto" hangingPunct="1">
              <a:spcBef>
                <a:spcPts val="0"/>
              </a:spcBef>
              <a:spcAft>
                <a:spcPts val="0"/>
              </a:spcAft>
              <a:defRPr/>
            </a:pPr>
            <a:endParaRPr lang="en-IE" sz="3200">
              <a:latin typeface="+mj-lt"/>
            </a:endParaRPr>
          </a:p>
        </p:txBody>
      </p:sp>
      <p:grpSp>
        <p:nvGrpSpPr>
          <p:cNvPr id="57359" name="Group 9">
            <a:extLst>
              <a:ext uri="{FF2B5EF4-FFF2-40B4-BE49-F238E27FC236}">
                <a16:creationId xmlns:a16="http://schemas.microsoft.com/office/drawing/2014/main" id="{FD2E0380-64F1-4779-4610-F39749081815}"/>
              </a:ext>
            </a:extLst>
          </p:cNvPr>
          <p:cNvGrpSpPr>
            <a:grpSpLocks/>
          </p:cNvGrpSpPr>
          <p:nvPr/>
        </p:nvGrpSpPr>
        <p:grpSpPr bwMode="auto">
          <a:xfrm>
            <a:off x="2052638" y="4354513"/>
            <a:ext cx="4289425" cy="4381500"/>
            <a:chOff x="0" y="0"/>
            <a:chExt cx="1438367" cy="1702231"/>
          </a:xfrm>
        </p:grpSpPr>
        <p:sp>
          <p:nvSpPr>
            <p:cNvPr id="48166" name="Freeform 10">
              <a:extLst>
                <a:ext uri="{FF2B5EF4-FFF2-40B4-BE49-F238E27FC236}">
                  <a16:creationId xmlns:a16="http://schemas.microsoft.com/office/drawing/2014/main" id="{6080A058-9D51-6CF7-A6CE-0FD55C735E6A}"/>
                </a:ext>
              </a:extLst>
            </p:cNvPr>
            <p:cNvSpPr>
              <a:spLocks/>
            </p:cNvSpPr>
            <p:nvPr/>
          </p:nvSpPr>
          <p:spPr bwMode="auto">
            <a:xfrm>
              <a:off x="0" y="0"/>
              <a:ext cx="1438367" cy="1702231"/>
            </a:xfrm>
            <a:custGeom>
              <a:avLst/>
              <a:gdLst>
                <a:gd name="T0" fmla="*/ 64840 w 1438367"/>
                <a:gd name="T1" fmla="*/ 0 h 1702231"/>
                <a:gd name="T2" fmla="*/ 1373527 w 1438367"/>
                <a:gd name="T3" fmla="*/ 0 h 1702231"/>
                <a:gd name="T4" fmla="*/ 1419376 w 1438367"/>
                <a:gd name="T5" fmla="*/ 18991 h 1702231"/>
                <a:gd name="T6" fmla="*/ 1438367 w 1438367"/>
                <a:gd name="T7" fmla="*/ 64840 h 1702231"/>
                <a:gd name="T8" fmla="*/ 1438367 w 1438367"/>
                <a:gd name="T9" fmla="*/ 1637391 h 1702231"/>
                <a:gd name="T10" fmla="*/ 1419376 w 1438367"/>
                <a:gd name="T11" fmla="*/ 1683240 h 1702231"/>
                <a:gd name="T12" fmla="*/ 1373527 w 1438367"/>
                <a:gd name="T13" fmla="*/ 1702231 h 1702231"/>
                <a:gd name="T14" fmla="*/ 64840 w 1438367"/>
                <a:gd name="T15" fmla="*/ 1702231 h 1702231"/>
                <a:gd name="T16" fmla="*/ 18991 w 1438367"/>
                <a:gd name="T17" fmla="*/ 1683240 h 1702231"/>
                <a:gd name="T18" fmla="*/ 0 w 1438367"/>
                <a:gd name="T19" fmla="*/ 1637391 h 1702231"/>
                <a:gd name="T20" fmla="*/ 0 w 1438367"/>
                <a:gd name="T21" fmla="*/ 64840 h 1702231"/>
                <a:gd name="T22" fmla="*/ 18991 w 1438367"/>
                <a:gd name="T23" fmla="*/ 18991 h 1702231"/>
                <a:gd name="T24" fmla="*/ 64840 w 1438367"/>
                <a:gd name="T25" fmla="*/ 0 h 17022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38367" h="1702231">
                  <a:moveTo>
                    <a:pt x="64840" y="0"/>
                  </a:moveTo>
                  <a:lnTo>
                    <a:pt x="1373527" y="0"/>
                  </a:lnTo>
                  <a:cubicBezTo>
                    <a:pt x="1390724" y="0"/>
                    <a:pt x="1407216" y="6831"/>
                    <a:pt x="1419376" y="18991"/>
                  </a:cubicBezTo>
                  <a:cubicBezTo>
                    <a:pt x="1431536" y="31151"/>
                    <a:pt x="1438367" y="47643"/>
                    <a:pt x="1438367" y="64840"/>
                  </a:cubicBezTo>
                  <a:lnTo>
                    <a:pt x="1438367" y="1637391"/>
                  </a:lnTo>
                  <a:cubicBezTo>
                    <a:pt x="1438367" y="1654587"/>
                    <a:pt x="1431536" y="1671080"/>
                    <a:pt x="1419376" y="1683240"/>
                  </a:cubicBezTo>
                  <a:cubicBezTo>
                    <a:pt x="1407216" y="1695399"/>
                    <a:pt x="1390724" y="1702231"/>
                    <a:pt x="1373527" y="1702231"/>
                  </a:cubicBezTo>
                  <a:lnTo>
                    <a:pt x="64840" y="1702231"/>
                  </a:lnTo>
                  <a:cubicBezTo>
                    <a:pt x="47643" y="1702231"/>
                    <a:pt x="31151" y="1695399"/>
                    <a:pt x="18991" y="1683240"/>
                  </a:cubicBezTo>
                  <a:cubicBezTo>
                    <a:pt x="6831" y="1671080"/>
                    <a:pt x="0" y="1654587"/>
                    <a:pt x="0" y="1637391"/>
                  </a:cubicBezTo>
                  <a:lnTo>
                    <a:pt x="0" y="64840"/>
                  </a:lnTo>
                  <a:cubicBezTo>
                    <a:pt x="0" y="47643"/>
                    <a:pt x="6831" y="31151"/>
                    <a:pt x="18991" y="18991"/>
                  </a:cubicBezTo>
                  <a:cubicBezTo>
                    <a:pt x="31151" y="6831"/>
                    <a:pt x="47643" y="0"/>
                    <a:pt x="64840" y="0"/>
                  </a:cubicBezTo>
                  <a:close/>
                </a:path>
              </a:pathLst>
            </a:custGeom>
            <a:solidFill>
              <a:srgbClr val="FFFFFF"/>
            </a:solidFill>
            <a:ln w="47625" cap="rnd">
              <a:solidFill>
                <a:srgbClr val="035D61"/>
              </a:solidFill>
              <a:prstDash val="solid"/>
              <a:round/>
              <a:headEnd/>
              <a:tailEnd/>
            </a:ln>
          </p:spPr>
          <p:txBody>
            <a:bodyPr/>
            <a:lstStyle/>
            <a:p>
              <a:pPr>
                <a:defRPr/>
              </a:pPr>
              <a:endParaRPr lang="en-IE" sz="3200">
                <a:latin typeface="+mj-lt"/>
              </a:endParaRPr>
            </a:p>
          </p:txBody>
        </p:sp>
        <p:sp>
          <p:nvSpPr>
            <p:cNvPr id="48167" name="TextBox 11">
              <a:extLst>
                <a:ext uri="{FF2B5EF4-FFF2-40B4-BE49-F238E27FC236}">
                  <a16:creationId xmlns:a16="http://schemas.microsoft.com/office/drawing/2014/main" id="{D55BA028-5190-65C3-0F0C-4D1688D96280}"/>
                </a:ext>
              </a:extLst>
            </p:cNvPr>
            <p:cNvSpPr txBox="1">
              <a:spLocks noChangeArrowheads="1"/>
            </p:cNvSpPr>
            <p:nvPr/>
          </p:nvSpPr>
          <p:spPr bwMode="auto">
            <a:xfrm>
              <a:off x="0" y="-38239"/>
              <a:ext cx="1438367" cy="1740470"/>
            </a:xfrm>
            <a:prstGeom prst="rect">
              <a:avLst/>
            </a:prstGeom>
            <a:noFill/>
            <a:ln>
              <a:noFill/>
            </a:ln>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750"/>
                </a:lnSpc>
                <a:spcBef>
                  <a:spcPct val="0"/>
                </a:spcBef>
                <a:buFontTx/>
                <a:buNone/>
                <a:defRPr/>
              </a:pPr>
              <a:endParaRPr lang="en-US" altLang="en-US">
                <a:latin typeface="+mj-lt"/>
              </a:endParaRPr>
            </a:p>
          </p:txBody>
        </p:sp>
      </p:grpSp>
      <p:grpSp>
        <p:nvGrpSpPr>
          <p:cNvPr id="57360" name="Group 12">
            <a:extLst>
              <a:ext uri="{FF2B5EF4-FFF2-40B4-BE49-F238E27FC236}">
                <a16:creationId xmlns:a16="http://schemas.microsoft.com/office/drawing/2014/main" id="{DCF696C5-CC40-4F05-7A95-4B231979C43A}"/>
              </a:ext>
            </a:extLst>
          </p:cNvPr>
          <p:cNvGrpSpPr>
            <a:grpSpLocks/>
          </p:cNvGrpSpPr>
          <p:nvPr/>
        </p:nvGrpSpPr>
        <p:grpSpPr bwMode="auto">
          <a:xfrm>
            <a:off x="6738938" y="4419600"/>
            <a:ext cx="4843462" cy="4316413"/>
            <a:chOff x="0" y="0"/>
            <a:chExt cx="1438367" cy="1677307"/>
          </a:xfrm>
        </p:grpSpPr>
        <p:sp>
          <p:nvSpPr>
            <p:cNvPr id="48164" name="Freeform 13">
              <a:extLst>
                <a:ext uri="{FF2B5EF4-FFF2-40B4-BE49-F238E27FC236}">
                  <a16:creationId xmlns:a16="http://schemas.microsoft.com/office/drawing/2014/main" id="{A9224F53-2A1D-F43A-E7A8-99EB1743749D}"/>
                </a:ext>
              </a:extLst>
            </p:cNvPr>
            <p:cNvSpPr>
              <a:spLocks/>
            </p:cNvSpPr>
            <p:nvPr/>
          </p:nvSpPr>
          <p:spPr bwMode="auto">
            <a:xfrm>
              <a:off x="0" y="0"/>
              <a:ext cx="1438367" cy="1677307"/>
            </a:xfrm>
            <a:custGeom>
              <a:avLst/>
              <a:gdLst>
                <a:gd name="T0" fmla="*/ 64840 w 1438367"/>
                <a:gd name="T1" fmla="*/ 0 h 1677307"/>
                <a:gd name="T2" fmla="*/ 1373527 w 1438367"/>
                <a:gd name="T3" fmla="*/ 0 h 1677307"/>
                <a:gd name="T4" fmla="*/ 1419376 w 1438367"/>
                <a:gd name="T5" fmla="*/ 18991 h 1677307"/>
                <a:gd name="T6" fmla="*/ 1438367 w 1438367"/>
                <a:gd name="T7" fmla="*/ 64840 h 1677307"/>
                <a:gd name="T8" fmla="*/ 1438367 w 1438367"/>
                <a:gd name="T9" fmla="*/ 1612467 h 1677307"/>
                <a:gd name="T10" fmla="*/ 1419376 w 1438367"/>
                <a:gd name="T11" fmla="*/ 1658316 h 1677307"/>
                <a:gd name="T12" fmla="*/ 1373527 w 1438367"/>
                <a:gd name="T13" fmla="*/ 1677307 h 1677307"/>
                <a:gd name="T14" fmla="*/ 64840 w 1438367"/>
                <a:gd name="T15" fmla="*/ 1677307 h 1677307"/>
                <a:gd name="T16" fmla="*/ 18991 w 1438367"/>
                <a:gd name="T17" fmla="*/ 1658316 h 1677307"/>
                <a:gd name="T18" fmla="*/ 0 w 1438367"/>
                <a:gd name="T19" fmla="*/ 1612467 h 1677307"/>
                <a:gd name="T20" fmla="*/ 0 w 1438367"/>
                <a:gd name="T21" fmla="*/ 64840 h 1677307"/>
                <a:gd name="T22" fmla="*/ 18991 w 1438367"/>
                <a:gd name="T23" fmla="*/ 18991 h 1677307"/>
                <a:gd name="T24" fmla="*/ 64840 w 1438367"/>
                <a:gd name="T25" fmla="*/ 0 h 16773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38367" h="1677307">
                  <a:moveTo>
                    <a:pt x="64840" y="0"/>
                  </a:moveTo>
                  <a:lnTo>
                    <a:pt x="1373527" y="0"/>
                  </a:lnTo>
                  <a:cubicBezTo>
                    <a:pt x="1390724" y="0"/>
                    <a:pt x="1407216" y="6831"/>
                    <a:pt x="1419376" y="18991"/>
                  </a:cubicBezTo>
                  <a:cubicBezTo>
                    <a:pt x="1431536" y="31151"/>
                    <a:pt x="1438367" y="47643"/>
                    <a:pt x="1438367" y="64840"/>
                  </a:cubicBezTo>
                  <a:lnTo>
                    <a:pt x="1438367" y="1612467"/>
                  </a:lnTo>
                  <a:cubicBezTo>
                    <a:pt x="1438367" y="1629664"/>
                    <a:pt x="1431536" y="1646156"/>
                    <a:pt x="1419376" y="1658316"/>
                  </a:cubicBezTo>
                  <a:cubicBezTo>
                    <a:pt x="1407216" y="1670476"/>
                    <a:pt x="1390724" y="1677307"/>
                    <a:pt x="1373527" y="1677307"/>
                  </a:cubicBezTo>
                  <a:lnTo>
                    <a:pt x="64840" y="1677307"/>
                  </a:lnTo>
                  <a:cubicBezTo>
                    <a:pt x="47643" y="1677307"/>
                    <a:pt x="31151" y="1670476"/>
                    <a:pt x="18991" y="1658316"/>
                  </a:cubicBezTo>
                  <a:cubicBezTo>
                    <a:pt x="6831" y="1646156"/>
                    <a:pt x="0" y="1629664"/>
                    <a:pt x="0" y="1612467"/>
                  </a:cubicBezTo>
                  <a:lnTo>
                    <a:pt x="0" y="64840"/>
                  </a:lnTo>
                  <a:cubicBezTo>
                    <a:pt x="0" y="47643"/>
                    <a:pt x="6831" y="31151"/>
                    <a:pt x="18991" y="18991"/>
                  </a:cubicBezTo>
                  <a:cubicBezTo>
                    <a:pt x="31151" y="6831"/>
                    <a:pt x="47643" y="0"/>
                    <a:pt x="64840" y="0"/>
                  </a:cubicBezTo>
                  <a:close/>
                </a:path>
              </a:pathLst>
            </a:custGeom>
            <a:solidFill>
              <a:srgbClr val="FFFFFF"/>
            </a:solidFill>
            <a:ln w="47625" cap="rnd">
              <a:solidFill>
                <a:srgbClr val="035D61"/>
              </a:solidFill>
              <a:prstDash val="solid"/>
              <a:round/>
              <a:headEnd/>
              <a:tailEnd/>
            </a:ln>
          </p:spPr>
          <p:txBody>
            <a:bodyPr/>
            <a:lstStyle/>
            <a:p>
              <a:pPr>
                <a:defRPr/>
              </a:pPr>
              <a:endParaRPr lang="en-IE" sz="3200">
                <a:latin typeface="+mj-lt"/>
              </a:endParaRPr>
            </a:p>
          </p:txBody>
        </p:sp>
        <p:sp>
          <p:nvSpPr>
            <p:cNvPr id="48165" name="TextBox 14">
              <a:extLst>
                <a:ext uri="{FF2B5EF4-FFF2-40B4-BE49-F238E27FC236}">
                  <a16:creationId xmlns:a16="http://schemas.microsoft.com/office/drawing/2014/main" id="{32352CBF-638E-E1DF-3C19-52B0B1D5A384}"/>
                </a:ext>
              </a:extLst>
            </p:cNvPr>
            <p:cNvSpPr txBox="1">
              <a:spLocks noChangeArrowheads="1"/>
            </p:cNvSpPr>
            <p:nvPr/>
          </p:nvSpPr>
          <p:spPr bwMode="auto">
            <a:xfrm>
              <a:off x="0" y="-38247"/>
              <a:ext cx="1438367" cy="1715554"/>
            </a:xfrm>
            <a:prstGeom prst="rect">
              <a:avLst/>
            </a:prstGeom>
            <a:noFill/>
            <a:ln>
              <a:noFill/>
            </a:ln>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750"/>
                </a:lnSpc>
                <a:spcBef>
                  <a:spcPct val="0"/>
                </a:spcBef>
                <a:buFontTx/>
                <a:buNone/>
                <a:defRPr/>
              </a:pPr>
              <a:endParaRPr lang="en-US" altLang="en-US">
                <a:latin typeface="+mj-lt"/>
              </a:endParaRPr>
            </a:p>
          </p:txBody>
        </p:sp>
      </p:grpSp>
      <p:grpSp>
        <p:nvGrpSpPr>
          <p:cNvPr id="57361" name="Group 15">
            <a:extLst>
              <a:ext uri="{FF2B5EF4-FFF2-40B4-BE49-F238E27FC236}">
                <a16:creationId xmlns:a16="http://schemas.microsoft.com/office/drawing/2014/main" id="{9E8C6CD9-D71B-3B4D-D599-3B290BDC2BAD}"/>
              </a:ext>
            </a:extLst>
          </p:cNvPr>
          <p:cNvGrpSpPr>
            <a:grpSpLocks/>
          </p:cNvGrpSpPr>
          <p:nvPr/>
        </p:nvGrpSpPr>
        <p:grpSpPr bwMode="auto">
          <a:xfrm>
            <a:off x="11906250" y="4419600"/>
            <a:ext cx="5105400" cy="4316413"/>
            <a:chOff x="0" y="0"/>
            <a:chExt cx="1438367" cy="1677307"/>
          </a:xfrm>
        </p:grpSpPr>
        <p:sp>
          <p:nvSpPr>
            <p:cNvPr id="48162" name="Freeform 16">
              <a:extLst>
                <a:ext uri="{FF2B5EF4-FFF2-40B4-BE49-F238E27FC236}">
                  <a16:creationId xmlns:a16="http://schemas.microsoft.com/office/drawing/2014/main" id="{7AB898EF-E4CD-75B9-2492-D7537CE56DC3}"/>
                </a:ext>
              </a:extLst>
            </p:cNvPr>
            <p:cNvSpPr>
              <a:spLocks/>
            </p:cNvSpPr>
            <p:nvPr/>
          </p:nvSpPr>
          <p:spPr bwMode="auto">
            <a:xfrm>
              <a:off x="0" y="0"/>
              <a:ext cx="1438367" cy="1677307"/>
            </a:xfrm>
            <a:custGeom>
              <a:avLst/>
              <a:gdLst>
                <a:gd name="T0" fmla="*/ 64840 w 1438367"/>
                <a:gd name="T1" fmla="*/ 0 h 1677307"/>
                <a:gd name="T2" fmla="*/ 1373527 w 1438367"/>
                <a:gd name="T3" fmla="*/ 0 h 1677307"/>
                <a:gd name="T4" fmla="*/ 1419376 w 1438367"/>
                <a:gd name="T5" fmla="*/ 18991 h 1677307"/>
                <a:gd name="T6" fmla="*/ 1438367 w 1438367"/>
                <a:gd name="T7" fmla="*/ 64840 h 1677307"/>
                <a:gd name="T8" fmla="*/ 1438367 w 1438367"/>
                <a:gd name="T9" fmla="*/ 1612467 h 1677307"/>
                <a:gd name="T10" fmla="*/ 1419376 w 1438367"/>
                <a:gd name="T11" fmla="*/ 1658316 h 1677307"/>
                <a:gd name="T12" fmla="*/ 1373527 w 1438367"/>
                <a:gd name="T13" fmla="*/ 1677307 h 1677307"/>
                <a:gd name="T14" fmla="*/ 64840 w 1438367"/>
                <a:gd name="T15" fmla="*/ 1677307 h 1677307"/>
                <a:gd name="T16" fmla="*/ 18991 w 1438367"/>
                <a:gd name="T17" fmla="*/ 1658316 h 1677307"/>
                <a:gd name="T18" fmla="*/ 0 w 1438367"/>
                <a:gd name="T19" fmla="*/ 1612467 h 1677307"/>
                <a:gd name="T20" fmla="*/ 0 w 1438367"/>
                <a:gd name="T21" fmla="*/ 64840 h 1677307"/>
                <a:gd name="T22" fmla="*/ 18991 w 1438367"/>
                <a:gd name="T23" fmla="*/ 18991 h 1677307"/>
                <a:gd name="T24" fmla="*/ 64840 w 1438367"/>
                <a:gd name="T25" fmla="*/ 0 h 16773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38367" h="1677307">
                  <a:moveTo>
                    <a:pt x="64840" y="0"/>
                  </a:moveTo>
                  <a:lnTo>
                    <a:pt x="1373527" y="0"/>
                  </a:lnTo>
                  <a:cubicBezTo>
                    <a:pt x="1390724" y="0"/>
                    <a:pt x="1407216" y="6831"/>
                    <a:pt x="1419376" y="18991"/>
                  </a:cubicBezTo>
                  <a:cubicBezTo>
                    <a:pt x="1431536" y="31151"/>
                    <a:pt x="1438367" y="47643"/>
                    <a:pt x="1438367" y="64840"/>
                  </a:cubicBezTo>
                  <a:lnTo>
                    <a:pt x="1438367" y="1612467"/>
                  </a:lnTo>
                  <a:cubicBezTo>
                    <a:pt x="1438367" y="1629664"/>
                    <a:pt x="1431536" y="1646156"/>
                    <a:pt x="1419376" y="1658316"/>
                  </a:cubicBezTo>
                  <a:cubicBezTo>
                    <a:pt x="1407216" y="1670476"/>
                    <a:pt x="1390724" y="1677307"/>
                    <a:pt x="1373527" y="1677307"/>
                  </a:cubicBezTo>
                  <a:lnTo>
                    <a:pt x="64840" y="1677307"/>
                  </a:lnTo>
                  <a:cubicBezTo>
                    <a:pt x="47643" y="1677307"/>
                    <a:pt x="31151" y="1670476"/>
                    <a:pt x="18991" y="1658316"/>
                  </a:cubicBezTo>
                  <a:cubicBezTo>
                    <a:pt x="6831" y="1646156"/>
                    <a:pt x="0" y="1629664"/>
                    <a:pt x="0" y="1612467"/>
                  </a:cubicBezTo>
                  <a:lnTo>
                    <a:pt x="0" y="64840"/>
                  </a:lnTo>
                  <a:cubicBezTo>
                    <a:pt x="0" y="47643"/>
                    <a:pt x="6831" y="31151"/>
                    <a:pt x="18991" y="18991"/>
                  </a:cubicBezTo>
                  <a:cubicBezTo>
                    <a:pt x="31151" y="6831"/>
                    <a:pt x="47643" y="0"/>
                    <a:pt x="64840" y="0"/>
                  </a:cubicBezTo>
                  <a:close/>
                </a:path>
              </a:pathLst>
            </a:custGeom>
            <a:solidFill>
              <a:srgbClr val="FFFFFF"/>
            </a:solidFill>
            <a:ln w="47625" cap="rnd">
              <a:solidFill>
                <a:srgbClr val="035D61"/>
              </a:solidFill>
              <a:prstDash val="solid"/>
              <a:round/>
              <a:headEnd/>
              <a:tailEnd/>
            </a:ln>
          </p:spPr>
          <p:txBody>
            <a:bodyPr/>
            <a:lstStyle/>
            <a:p>
              <a:pPr>
                <a:defRPr/>
              </a:pPr>
              <a:endParaRPr lang="en-IE" sz="3200">
                <a:latin typeface="+mj-lt"/>
              </a:endParaRPr>
            </a:p>
          </p:txBody>
        </p:sp>
        <p:sp>
          <p:nvSpPr>
            <p:cNvPr id="48163" name="TextBox 17">
              <a:extLst>
                <a:ext uri="{FF2B5EF4-FFF2-40B4-BE49-F238E27FC236}">
                  <a16:creationId xmlns:a16="http://schemas.microsoft.com/office/drawing/2014/main" id="{70FEFB0E-4E39-9CE0-0670-8B7F1FA3B307}"/>
                </a:ext>
              </a:extLst>
            </p:cNvPr>
            <p:cNvSpPr txBox="1">
              <a:spLocks noChangeArrowheads="1"/>
            </p:cNvSpPr>
            <p:nvPr/>
          </p:nvSpPr>
          <p:spPr bwMode="auto">
            <a:xfrm>
              <a:off x="0" y="-38247"/>
              <a:ext cx="1438367" cy="1715554"/>
            </a:xfrm>
            <a:prstGeom prst="rect">
              <a:avLst/>
            </a:prstGeom>
            <a:noFill/>
            <a:ln>
              <a:noFill/>
            </a:ln>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750"/>
                </a:lnSpc>
                <a:spcBef>
                  <a:spcPct val="0"/>
                </a:spcBef>
                <a:buFontTx/>
                <a:buNone/>
                <a:defRPr/>
              </a:pPr>
              <a:endParaRPr lang="en-US" altLang="en-US">
                <a:latin typeface="+mj-lt"/>
              </a:endParaRPr>
            </a:p>
          </p:txBody>
        </p:sp>
      </p:grpSp>
      <p:sp>
        <p:nvSpPr>
          <p:cNvPr id="18" name="TextBox 18">
            <a:extLst>
              <a:ext uri="{FF2B5EF4-FFF2-40B4-BE49-F238E27FC236}">
                <a16:creationId xmlns:a16="http://schemas.microsoft.com/office/drawing/2014/main" id="{C8517758-A678-EA18-0734-8FCE40B87B4F}"/>
              </a:ext>
            </a:extLst>
          </p:cNvPr>
          <p:cNvSpPr txBox="1"/>
          <p:nvPr/>
        </p:nvSpPr>
        <p:spPr>
          <a:xfrm>
            <a:off x="1066800" y="1685925"/>
            <a:ext cx="15547975" cy="3576638"/>
          </a:xfrm>
          <a:prstGeom prst="rect">
            <a:avLst/>
          </a:prstGeom>
        </p:spPr>
        <p:txBody>
          <a:bodyPr lIns="0" tIns="0" rIns="0" bIns="0">
            <a:spAutoFit/>
          </a:bodyPr>
          <a:lstStyle/>
          <a:p>
            <a:pPr eaLnBrk="1" fontAlgn="auto" hangingPunct="1">
              <a:lnSpc>
                <a:spcPts val="3035"/>
              </a:lnSpc>
              <a:spcBef>
                <a:spcPts val="0"/>
              </a:spcBef>
              <a:spcAft>
                <a:spcPts val="0"/>
              </a:spcAft>
              <a:defRPr/>
            </a:pPr>
            <a:endParaRPr lang="en-US" sz="3200" b="1" dirty="0">
              <a:solidFill>
                <a:srgbClr val="000000"/>
              </a:solidFill>
              <a:latin typeface="+mj-lt"/>
              <a:ea typeface="Open Sans Bold"/>
              <a:cs typeface="Open Sans Bold"/>
              <a:sym typeface="Open Sans Bold"/>
            </a:endParaRP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The ancient Greeks used various types of pots and vases to hold, for example, their food, wine, water and olive oil. Often, these pots were very richly decorated by talented artists, who depicted scenes of both daily life and mythology.  We will look at three pottery types:</a:t>
            </a:r>
          </a:p>
          <a:p>
            <a:pPr eaLnBrk="1" fontAlgn="auto" hangingPunct="1">
              <a:lnSpc>
                <a:spcPts val="8564"/>
              </a:lnSpc>
              <a:spcBef>
                <a:spcPts val="0"/>
              </a:spcBef>
              <a:spcAft>
                <a:spcPts val="0"/>
              </a:spcAft>
              <a:defRPr/>
            </a:pPr>
            <a:endParaRPr lang="en-US" sz="3200" dirty="0">
              <a:solidFill>
                <a:srgbClr val="000000"/>
              </a:solidFill>
              <a:latin typeface="+mj-lt"/>
              <a:ea typeface="Open Sans"/>
              <a:cs typeface="Open Sans"/>
              <a:sym typeface="Open Sans"/>
            </a:endParaRPr>
          </a:p>
          <a:p>
            <a:pPr eaLnBrk="1" fontAlgn="auto" hangingPunct="1">
              <a:lnSpc>
                <a:spcPts val="8564"/>
              </a:lnSpc>
              <a:spcAft>
                <a:spcPts val="0"/>
              </a:spcAft>
              <a:defRPr/>
            </a:pPr>
            <a:endParaRPr lang="en-US" sz="3200" dirty="0">
              <a:solidFill>
                <a:srgbClr val="000000"/>
              </a:solidFill>
              <a:latin typeface="+mj-lt"/>
              <a:ea typeface="Open Sans"/>
              <a:cs typeface="Open Sans"/>
              <a:sym typeface="Open Sans"/>
            </a:endParaRPr>
          </a:p>
        </p:txBody>
      </p:sp>
      <p:grpSp>
        <p:nvGrpSpPr>
          <p:cNvPr id="48147" name="Group 19">
            <a:extLst>
              <a:ext uri="{FF2B5EF4-FFF2-40B4-BE49-F238E27FC236}">
                <a16:creationId xmlns:a16="http://schemas.microsoft.com/office/drawing/2014/main" id="{C1FED625-E25E-2C31-5FB5-32F44DD7E115}"/>
              </a:ext>
            </a:extLst>
          </p:cNvPr>
          <p:cNvGrpSpPr>
            <a:grpSpLocks/>
          </p:cNvGrpSpPr>
          <p:nvPr/>
        </p:nvGrpSpPr>
        <p:grpSpPr bwMode="auto">
          <a:xfrm>
            <a:off x="2446338" y="4821239"/>
            <a:ext cx="3568700" cy="638534"/>
            <a:chOff x="0" y="0"/>
            <a:chExt cx="2212197" cy="489713"/>
          </a:xfrm>
          <a:solidFill>
            <a:srgbClr val="002060"/>
          </a:solidFill>
        </p:grpSpPr>
        <p:sp>
          <p:nvSpPr>
            <p:cNvPr id="48160" name="Freeform 20">
              <a:extLst>
                <a:ext uri="{FF2B5EF4-FFF2-40B4-BE49-F238E27FC236}">
                  <a16:creationId xmlns:a16="http://schemas.microsoft.com/office/drawing/2014/main" id="{7683665D-2DA9-6857-2485-CD9CFD79AF12}"/>
                </a:ext>
              </a:extLst>
            </p:cNvPr>
            <p:cNvSpPr>
              <a:spLocks/>
            </p:cNvSpPr>
            <p:nvPr/>
          </p:nvSpPr>
          <p:spPr bwMode="auto">
            <a:xfrm>
              <a:off x="0" y="0"/>
              <a:ext cx="2212197" cy="489713"/>
            </a:xfrm>
            <a:custGeom>
              <a:avLst/>
              <a:gdLst>
                <a:gd name="T0" fmla="*/ 108988 w 2212197"/>
                <a:gd name="T1" fmla="*/ 0 h 489713"/>
                <a:gd name="T2" fmla="*/ 2103208 w 2212197"/>
                <a:gd name="T3" fmla="*/ 0 h 489713"/>
                <a:gd name="T4" fmla="*/ 2212197 w 2212197"/>
                <a:gd name="T5" fmla="*/ 108988 h 489713"/>
                <a:gd name="T6" fmla="*/ 2212197 w 2212197"/>
                <a:gd name="T7" fmla="*/ 380725 h 489713"/>
                <a:gd name="T8" fmla="*/ 2180275 w 2212197"/>
                <a:gd name="T9" fmla="*/ 457791 h 489713"/>
                <a:gd name="T10" fmla="*/ 2103208 w 2212197"/>
                <a:gd name="T11" fmla="*/ 489713 h 489713"/>
                <a:gd name="T12" fmla="*/ 108988 w 2212197"/>
                <a:gd name="T13" fmla="*/ 489713 h 489713"/>
                <a:gd name="T14" fmla="*/ 0 w 2212197"/>
                <a:gd name="T15" fmla="*/ 380725 h 489713"/>
                <a:gd name="T16" fmla="*/ 0 w 2212197"/>
                <a:gd name="T17" fmla="*/ 108988 h 489713"/>
                <a:gd name="T18" fmla="*/ 31922 w 2212197"/>
                <a:gd name="T19" fmla="*/ 31922 h 489713"/>
                <a:gd name="T20" fmla="*/ 108988 w 2212197"/>
                <a:gd name="T21" fmla="*/ 0 h 4897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12197" h="489713">
                  <a:moveTo>
                    <a:pt x="108988" y="0"/>
                  </a:moveTo>
                  <a:lnTo>
                    <a:pt x="2103208" y="0"/>
                  </a:lnTo>
                  <a:cubicBezTo>
                    <a:pt x="2163401" y="0"/>
                    <a:pt x="2212197" y="48796"/>
                    <a:pt x="2212197" y="108988"/>
                  </a:cubicBezTo>
                  <a:lnTo>
                    <a:pt x="2212197" y="380725"/>
                  </a:lnTo>
                  <a:cubicBezTo>
                    <a:pt x="2212197" y="409630"/>
                    <a:pt x="2200714" y="437352"/>
                    <a:pt x="2180275" y="457791"/>
                  </a:cubicBezTo>
                  <a:cubicBezTo>
                    <a:pt x="2159835" y="478230"/>
                    <a:pt x="2132114" y="489713"/>
                    <a:pt x="2103208" y="489713"/>
                  </a:cubicBezTo>
                  <a:lnTo>
                    <a:pt x="108988" y="489713"/>
                  </a:lnTo>
                  <a:cubicBezTo>
                    <a:pt x="48796" y="489713"/>
                    <a:pt x="0" y="440917"/>
                    <a:pt x="0" y="380725"/>
                  </a:cubicBezTo>
                  <a:lnTo>
                    <a:pt x="0" y="108988"/>
                  </a:lnTo>
                  <a:cubicBezTo>
                    <a:pt x="0" y="80083"/>
                    <a:pt x="11483" y="52361"/>
                    <a:pt x="31922" y="31922"/>
                  </a:cubicBezTo>
                  <a:cubicBezTo>
                    <a:pt x="52361" y="11483"/>
                    <a:pt x="80083" y="0"/>
                    <a:pt x="108988" y="0"/>
                  </a:cubicBezTo>
                  <a:close/>
                </a:path>
              </a:pathLst>
            </a:custGeom>
            <a:grpFill/>
            <a:ln>
              <a:noFill/>
            </a:ln>
          </p:spPr>
          <p:txBody>
            <a:bodyPr/>
            <a:lstStyle/>
            <a:p>
              <a:pPr>
                <a:defRPr/>
              </a:pPr>
              <a:endParaRPr lang="en-IE" sz="3200">
                <a:latin typeface="+mj-lt"/>
              </a:endParaRPr>
            </a:p>
          </p:txBody>
        </p:sp>
        <p:sp>
          <p:nvSpPr>
            <p:cNvPr id="21" name="TextBox 21">
              <a:extLst>
                <a:ext uri="{FF2B5EF4-FFF2-40B4-BE49-F238E27FC236}">
                  <a16:creationId xmlns:a16="http://schemas.microsoft.com/office/drawing/2014/main" id="{78BAB385-EC60-3E24-1A77-89F6BFA2F68B}"/>
                </a:ext>
              </a:extLst>
            </p:cNvPr>
            <p:cNvSpPr txBox="1"/>
            <p:nvPr/>
          </p:nvSpPr>
          <p:spPr>
            <a:xfrm>
              <a:off x="0" y="-38598"/>
              <a:ext cx="2212197" cy="528311"/>
            </a:xfrm>
            <a:prstGeom prst="rect">
              <a:avLst/>
            </a:prstGeom>
            <a:grpFill/>
          </p:spPr>
          <p:txBody>
            <a:bodyPr lIns="0" tIns="0" rIns="0" bIns="0" anchor="ctr"/>
            <a:lstStyle/>
            <a:p>
              <a:pPr algn="ctr" eaLnBrk="1" fontAlgn="auto" hangingPunct="1">
                <a:lnSpc>
                  <a:spcPts val="3035"/>
                </a:lnSpc>
                <a:spcAft>
                  <a:spcPts val="0"/>
                </a:spcAft>
                <a:defRPr/>
              </a:pPr>
              <a:r>
                <a:rPr lang="en-US" sz="3200">
                  <a:solidFill>
                    <a:srgbClr val="FFFFFF"/>
                  </a:solidFill>
                  <a:latin typeface="+mj-lt"/>
                  <a:ea typeface="Open Sans"/>
                  <a:cs typeface="Open Sans"/>
                  <a:sym typeface="Open Sans"/>
                </a:rPr>
                <a:t>Geometric</a:t>
              </a:r>
            </a:p>
          </p:txBody>
        </p:sp>
      </p:grpSp>
      <p:grpSp>
        <p:nvGrpSpPr>
          <p:cNvPr id="57364" name="Group 22">
            <a:extLst>
              <a:ext uri="{FF2B5EF4-FFF2-40B4-BE49-F238E27FC236}">
                <a16:creationId xmlns:a16="http://schemas.microsoft.com/office/drawing/2014/main" id="{27AE0A44-3603-5D56-2B09-5FDA89DD4DFB}"/>
              </a:ext>
            </a:extLst>
          </p:cNvPr>
          <p:cNvGrpSpPr>
            <a:grpSpLocks/>
          </p:cNvGrpSpPr>
          <p:nvPr/>
        </p:nvGrpSpPr>
        <p:grpSpPr bwMode="auto">
          <a:xfrm>
            <a:off x="14917738" y="-3041650"/>
            <a:ext cx="5578475" cy="5578475"/>
            <a:chOff x="0" y="0"/>
            <a:chExt cx="812800" cy="812800"/>
          </a:xfrm>
        </p:grpSpPr>
        <p:sp>
          <p:nvSpPr>
            <p:cNvPr id="48158" name="Freeform 23">
              <a:extLst>
                <a:ext uri="{FF2B5EF4-FFF2-40B4-BE49-F238E27FC236}">
                  <a16:creationId xmlns:a16="http://schemas.microsoft.com/office/drawing/2014/main" id="{F51686FB-D00C-DAAD-D512-BCB2161C59E4}"/>
                </a:ext>
              </a:extLst>
            </p:cNvPr>
            <p:cNvSpPr>
              <a:spLocks/>
            </p:cNvSpPr>
            <p:nvPr/>
          </p:nvSpPr>
          <p:spPr bwMode="auto">
            <a:xfrm>
              <a:off x="0" y="0"/>
              <a:ext cx="812800" cy="812800"/>
            </a:xfrm>
            <a:custGeom>
              <a:avLst/>
              <a:gdLst>
                <a:gd name="T0" fmla="*/ 406400 w 812800"/>
                <a:gd name="T1" fmla="*/ 0 h 812800"/>
                <a:gd name="T2" fmla="*/ 0 w 812800"/>
                <a:gd name="T3" fmla="*/ 406400 h 812800"/>
                <a:gd name="T4" fmla="*/ 406400 w 812800"/>
                <a:gd name="T5" fmla="*/ 812800 h 812800"/>
                <a:gd name="T6" fmla="*/ 812800 w 812800"/>
                <a:gd name="T7" fmla="*/ 406400 h 812800"/>
                <a:gd name="T8" fmla="*/ 406400 w 812800"/>
                <a:gd name="T9" fmla="*/ 0 h 812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noFill/>
            <a:ln w="742950" cap="sq">
              <a:solidFill>
                <a:srgbClr val="FDFBFB">
                  <a:alpha val="29803"/>
                </a:srgbClr>
              </a:solidFill>
              <a:prstDash val="solid"/>
              <a:miter lim="800000"/>
              <a:headEnd/>
              <a:tailEnd/>
            </a:ln>
          </p:spPr>
          <p:txBody>
            <a:bodyPr/>
            <a:lstStyle/>
            <a:p>
              <a:pPr>
                <a:defRPr/>
              </a:pPr>
              <a:endParaRPr lang="en-IE" sz="3200">
                <a:latin typeface="+mj-lt"/>
              </a:endParaRPr>
            </a:p>
          </p:txBody>
        </p:sp>
        <p:sp>
          <p:nvSpPr>
            <p:cNvPr id="48159" name="TextBox 24">
              <a:extLst>
                <a:ext uri="{FF2B5EF4-FFF2-40B4-BE49-F238E27FC236}">
                  <a16:creationId xmlns:a16="http://schemas.microsoft.com/office/drawing/2014/main" id="{03C63BD2-CEF3-DC34-B1AD-31013CC3ADB9}"/>
                </a:ext>
              </a:extLst>
            </p:cNvPr>
            <p:cNvSpPr txBox="1">
              <a:spLocks noChangeArrowheads="1"/>
            </p:cNvSpPr>
            <p:nvPr/>
          </p:nvSpPr>
          <p:spPr bwMode="auto">
            <a:xfrm>
              <a:off x="76099" y="38165"/>
              <a:ext cx="660602" cy="698536"/>
            </a:xfrm>
            <a:prstGeom prst="rect">
              <a:avLst/>
            </a:prstGeom>
            <a:noFill/>
            <a:ln>
              <a:noFill/>
            </a:ln>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750"/>
                </a:lnSpc>
                <a:spcBef>
                  <a:spcPct val="0"/>
                </a:spcBef>
                <a:buFontTx/>
                <a:buNone/>
                <a:defRPr/>
              </a:pPr>
              <a:endParaRPr lang="en-US" altLang="en-US">
                <a:latin typeface="+mj-lt"/>
              </a:endParaRPr>
            </a:p>
          </p:txBody>
        </p:sp>
      </p:grpSp>
      <p:grpSp>
        <p:nvGrpSpPr>
          <p:cNvPr id="48149" name="Group 25">
            <a:extLst>
              <a:ext uri="{FF2B5EF4-FFF2-40B4-BE49-F238E27FC236}">
                <a16:creationId xmlns:a16="http://schemas.microsoft.com/office/drawing/2014/main" id="{471348D8-B2D3-8AD2-22E8-E3F6A988A156}"/>
              </a:ext>
            </a:extLst>
          </p:cNvPr>
          <p:cNvGrpSpPr>
            <a:grpSpLocks/>
          </p:cNvGrpSpPr>
          <p:nvPr/>
        </p:nvGrpSpPr>
        <p:grpSpPr bwMode="auto">
          <a:xfrm>
            <a:off x="7324995" y="4821239"/>
            <a:ext cx="3805662" cy="638533"/>
            <a:chOff x="0" y="0"/>
            <a:chExt cx="2212197" cy="489713"/>
          </a:xfrm>
          <a:solidFill>
            <a:srgbClr val="002060"/>
          </a:solidFill>
        </p:grpSpPr>
        <p:sp>
          <p:nvSpPr>
            <p:cNvPr id="48156" name="Freeform 26">
              <a:extLst>
                <a:ext uri="{FF2B5EF4-FFF2-40B4-BE49-F238E27FC236}">
                  <a16:creationId xmlns:a16="http://schemas.microsoft.com/office/drawing/2014/main" id="{134021A8-4CB1-8D02-2397-8976EED227B7}"/>
                </a:ext>
              </a:extLst>
            </p:cNvPr>
            <p:cNvSpPr>
              <a:spLocks/>
            </p:cNvSpPr>
            <p:nvPr/>
          </p:nvSpPr>
          <p:spPr bwMode="auto">
            <a:xfrm>
              <a:off x="0" y="0"/>
              <a:ext cx="2212197" cy="489713"/>
            </a:xfrm>
            <a:custGeom>
              <a:avLst/>
              <a:gdLst>
                <a:gd name="T0" fmla="*/ 108988 w 2212197"/>
                <a:gd name="T1" fmla="*/ 0 h 489713"/>
                <a:gd name="T2" fmla="*/ 2103208 w 2212197"/>
                <a:gd name="T3" fmla="*/ 0 h 489713"/>
                <a:gd name="T4" fmla="*/ 2212197 w 2212197"/>
                <a:gd name="T5" fmla="*/ 108988 h 489713"/>
                <a:gd name="T6" fmla="*/ 2212197 w 2212197"/>
                <a:gd name="T7" fmla="*/ 380725 h 489713"/>
                <a:gd name="T8" fmla="*/ 2180275 w 2212197"/>
                <a:gd name="T9" fmla="*/ 457791 h 489713"/>
                <a:gd name="T10" fmla="*/ 2103208 w 2212197"/>
                <a:gd name="T11" fmla="*/ 489713 h 489713"/>
                <a:gd name="T12" fmla="*/ 108988 w 2212197"/>
                <a:gd name="T13" fmla="*/ 489713 h 489713"/>
                <a:gd name="T14" fmla="*/ 0 w 2212197"/>
                <a:gd name="T15" fmla="*/ 380725 h 489713"/>
                <a:gd name="T16" fmla="*/ 0 w 2212197"/>
                <a:gd name="T17" fmla="*/ 108988 h 489713"/>
                <a:gd name="T18" fmla="*/ 31922 w 2212197"/>
                <a:gd name="T19" fmla="*/ 31922 h 489713"/>
                <a:gd name="T20" fmla="*/ 108988 w 2212197"/>
                <a:gd name="T21" fmla="*/ 0 h 4897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12197" h="489713">
                  <a:moveTo>
                    <a:pt x="108988" y="0"/>
                  </a:moveTo>
                  <a:lnTo>
                    <a:pt x="2103208" y="0"/>
                  </a:lnTo>
                  <a:cubicBezTo>
                    <a:pt x="2163401" y="0"/>
                    <a:pt x="2212197" y="48796"/>
                    <a:pt x="2212197" y="108988"/>
                  </a:cubicBezTo>
                  <a:lnTo>
                    <a:pt x="2212197" y="380725"/>
                  </a:lnTo>
                  <a:cubicBezTo>
                    <a:pt x="2212197" y="409630"/>
                    <a:pt x="2200714" y="437352"/>
                    <a:pt x="2180275" y="457791"/>
                  </a:cubicBezTo>
                  <a:cubicBezTo>
                    <a:pt x="2159835" y="478230"/>
                    <a:pt x="2132114" y="489713"/>
                    <a:pt x="2103208" y="489713"/>
                  </a:cubicBezTo>
                  <a:lnTo>
                    <a:pt x="108988" y="489713"/>
                  </a:lnTo>
                  <a:cubicBezTo>
                    <a:pt x="48796" y="489713"/>
                    <a:pt x="0" y="440917"/>
                    <a:pt x="0" y="380725"/>
                  </a:cubicBezTo>
                  <a:lnTo>
                    <a:pt x="0" y="108988"/>
                  </a:lnTo>
                  <a:cubicBezTo>
                    <a:pt x="0" y="80083"/>
                    <a:pt x="11483" y="52361"/>
                    <a:pt x="31922" y="31922"/>
                  </a:cubicBezTo>
                  <a:cubicBezTo>
                    <a:pt x="52361" y="11483"/>
                    <a:pt x="80083" y="0"/>
                    <a:pt x="108988" y="0"/>
                  </a:cubicBezTo>
                  <a:close/>
                </a:path>
              </a:pathLst>
            </a:custGeom>
            <a:grpFill/>
            <a:ln>
              <a:noFill/>
            </a:ln>
          </p:spPr>
          <p:txBody>
            <a:bodyPr/>
            <a:lstStyle/>
            <a:p>
              <a:pPr>
                <a:defRPr/>
              </a:pPr>
              <a:endParaRPr lang="en-IE" sz="3200">
                <a:latin typeface="+mj-lt"/>
              </a:endParaRPr>
            </a:p>
          </p:txBody>
        </p:sp>
        <p:sp>
          <p:nvSpPr>
            <p:cNvPr id="27" name="TextBox 27">
              <a:extLst>
                <a:ext uri="{FF2B5EF4-FFF2-40B4-BE49-F238E27FC236}">
                  <a16:creationId xmlns:a16="http://schemas.microsoft.com/office/drawing/2014/main" id="{C2F1C9F9-D67C-B5B4-F722-A6E18A91E559}"/>
                </a:ext>
              </a:extLst>
            </p:cNvPr>
            <p:cNvSpPr txBox="1"/>
            <p:nvPr/>
          </p:nvSpPr>
          <p:spPr>
            <a:xfrm>
              <a:off x="0" y="-38598"/>
              <a:ext cx="2212197" cy="528311"/>
            </a:xfrm>
            <a:prstGeom prst="rect">
              <a:avLst/>
            </a:prstGeom>
            <a:grpFill/>
          </p:spPr>
          <p:txBody>
            <a:bodyPr lIns="0" tIns="0" rIns="0" bIns="0" anchor="ctr"/>
            <a:lstStyle/>
            <a:p>
              <a:pPr algn="ctr" eaLnBrk="1" fontAlgn="auto" hangingPunct="1">
                <a:lnSpc>
                  <a:spcPts val="3035"/>
                </a:lnSpc>
                <a:spcAft>
                  <a:spcPts val="0"/>
                </a:spcAft>
                <a:defRPr/>
              </a:pPr>
              <a:r>
                <a:rPr lang="en-US" sz="3200">
                  <a:solidFill>
                    <a:srgbClr val="FFFFFF"/>
                  </a:solidFill>
                  <a:latin typeface="+mj-lt"/>
                  <a:ea typeface="Open Sans"/>
                  <a:cs typeface="Open Sans"/>
                  <a:sym typeface="Open Sans"/>
                </a:rPr>
                <a:t>Black figure</a:t>
              </a:r>
            </a:p>
          </p:txBody>
        </p:sp>
      </p:grpSp>
      <p:grpSp>
        <p:nvGrpSpPr>
          <p:cNvPr id="48150" name="Group 28">
            <a:extLst>
              <a:ext uri="{FF2B5EF4-FFF2-40B4-BE49-F238E27FC236}">
                <a16:creationId xmlns:a16="http://schemas.microsoft.com/office/drawing/2014/main" id="{16931E17-FDA4-1D8B-4AFE-2B2A636C5D03}"/>
              </a:ext>
            </a:extLst>
          </p:cNvPr>
          <p:cNvGrpSpPr>
            <a:grpSpLocks/>
          </p:cNvGrpSpPr>
          <p:nvPr/>
        </p:nvGrpSpPr>
        <p:grpSpPr bwMode="auto">
          <a:xfrm>
            <a:off x="12268200" y="4821238"/>
            <a:ext cx="4404420" cy="742949"/>
            <a:chOff x="0" y="0"/>
            <a:chExt cx="2212197" cy="489713"/>
          </a:xfrm>
          <a:solidFill>
            <a:srgbClr val="002060"/>
          </a:solidFill>
        </p:grpSpPr>
        <p:sp>
          <p:nvSpPr>
            <p:cNvPr id="48154" name="Freeform 29">
              <a:extLst>
                <a:ext uri="{FF2B5EF4-FFF2-40B4-BE49-F238E27FC236}">
                  <a16:creationId xmlns:a16="http://schemas.microsoft.com/office/drawing/2014/main" id="{D54E69DE-B67A-C254-B439-6AF82147E5F4}"/>
                </a:ext>
              </a:extLst>
            </p:cNvPr>
            <p:cNvSpPr>
              <a:spLocks/>
            </p:cNvSpPr>
            <p:nvPr/>
          </p:nvSpPr>
          <p:spPr bwMode="auto">
            <a:xfrm>
              <a:off x="0" y="0"/>
              <a:ext cx="2212197" cy="489713"/>
            </a:xfrm>
            <a:custGeom>
              <a:avLst/>
              <a:gdLst>
                <a:gd name="T0" fmla="*/ 108988 w 2212197"/>
                <a:gd name="T1" fmla="*/ 0 h 489713"/>
                <a:gd name="T2" fmla="*/ 2103208 w 2212197"/>
                <a:gd name="T3" fmla="*/ 0 h 489713"/>
                <a:gd name="T4" fmla="*/ 2212197 w 2212197"/>
                <a:gd name="T5" fmla="*/ 108988 h 489713"/>
                <a:gd name="T6" fmla="*/ 2212197 w 2212197"/>
                <a:gd name="T7" fmla="*/ 380725 h 489713"/>
                <a:gd name="T8" fmla="*/ 2180275 w 2212197"/>
                <a:gd name="T9" fmla="*/ 457791 h 489713"/>
                <a:gd name="T10" fmla="*/ 2103208 w 2212197"/>
                <a:gd name="T11" fmla="*/ 489713 h 489713"/>
                <a:gd name="T12" fmla="*/ 108988 w 2212197"/>
                <a:gd name="T13" fmla="*/ 489713 h 489713"/>
                <a:gd name="T14" fmla="*/ 0 w 2212197"/>
                <a:gd name="T15" fmla="*/ 380725 h 489713"/>
                <a:gd name="T16" fmla="*/ 0 w 2212197"/>
                <a:gd name="T17" fmla="*/ 108988 h 489713"/>
                <a:gd name="T18" fmla="*/ 31922 w 2212197"/>
                <a:gd name="T19" fmla="*/ 31922 h 489713"/>
                <a:gd name="T20" fmla="*/ 108988 w 2212197"/>
                <a:gd name="T21" fmla="*/ 0 h 4897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12197" h="489713">
                  <a:moveTo>
                    <a:pt x="108988" y="0"/>
                  </a:moveTo>
                  <a:lnTo>
                    <a:pt x="2103208" y="0"/>
                  </a:lnTo>
                  <a:cubicBezTo>
                    <a:pt x="2163401" y="0"/>
                    <a:pt x="2212197" y="48796"/>
                    <a:pt x="2212197" y="108988"/>
                  </a:cubicBezTo>
                  <a:lnTo>
                    <a:pt x="2212197" y="380725"/>
                  </a:lnTo>
                  <a:cubicBezTo>
                    <a:pt x="2212197" y="409630"/>
                    <a:pt x="2200714" y="437352"/>
                    <a:pt x="2180275" y="457791"/>
                  </a:cubicBezTo>
                  <a:cubicBezTo>
                    <a:pt x="2159835" y="478230"/>
                    <a:pt x="2132114" y="489713"/>
                    <a:pt x="2103208" y="489713"/>
                  </a:cubicBezTo>
                  <a:lnTo>
                    <a:pt x="108988" y="489713"/>
                  </a:lnTo>
                  <a:cubicBezTo>
                    <a:pt x="48796" y="489713"/>
                    <a:pt x="0" y="440917"/>
                    <a:pt x="0" y="380725"/>
                  </a:cubicBezTo>
                  <a:lnTo>
                    <a:pt x="0" y="108988"/>
                  </a:lnTo>
                  <a:cubicBezTo>
                    <a:pt x="0" y="80083"/>
                    <a:pt x="11483" y="52361"/>
                    <a:pt x="31922" y="31922"/>
                  </a:cubicBezTo>
                  <a:cubicBezTo>
                    <a:pt x="52361" y="11483"/>
                    <a:pt x="80083" y="0"/>
                    <a:pt x="108988" y="0"/>
                  </a:cubicBezTo>
                  <a:close/>
                </a:path>
              </a:pathLst>
            </a:custGeom>
            <a:grpFill/>
            <a:ln>
              <a:noFill/>
            </a:ln>
          </p:spPr>
          <p:txBody>
            <a:bodyPr/>
            <a:lstStyle/>
            <a:p>
              <a:pPr>
                <a:defRPr/>
              </a:pPr>
              <a:endParaRPr lang="en-IE" sz="3200">
                <a:latin typeface="+mj-lt"/>
              </a:endParaRPr>
            </a:p>
          </p:txBody>
        </p:sp>
        <p:sp>
          <p:nvSpPr>
            <p:cNvPr id="30" name="TextBox 30">
              <a:extLst>
                <a:ext uri="{FF2B5EF4-FFF2-40B4-BE49-F238E27FC236}">
                  <a16:creationId xmlns:a16="http://schemas.microsoft.com/office/drawing/2014/main" id="{1F36BDD2-9FE6-9DAB-7DC1-9B2367224A9C}"/>
                </a:ext>
              </a:extLst>
            </p:cNvPr>
            <p:cNvSpPr txBox="1"/>
            <p:nvPr/>
          </p:nvSpPr>
          <p:spPr>
            <a:xfrm>
              <a:off x="0" y="-38598"/>
              <a:ext cx="2212197" cy="528311"/>
            </a:xfrm>
            <a:prstGeom prst="rect">
              <a:avLst/>
            </a:prstGeom>
            <a:grpFill/>
          </p:spPr>
          <p:txBody>
            <a:bodyPr lIns="0" tIns="0" rIns="0" bIns="0" anchor="ctr"/>
            <a:lstStyle/>
            <a:p>
              <a:pPr algn="ctr" eaLnBrk="1" fontAlgn="auto" hangingPunct="1">
                <a:lnSpc>
                  <a:spcPts val="3035"/>
                </a:lnSpc>
                <a:spcAft>
                  <a:spcPts val="0"/>
                </a:spcAft>
                <a:defRPr/>
              </a:pPr>
              <a:r>
                <a:rPr lang="en-US" sz="3200">
                  <a:solidFill>
                    <a:srgbClr val="FFFFFF"/>
                  </a:solidFill>
                  <a:latin typeface="+mj-lt"/>
                  <a:ea typeface="Open Sans"/>
                  <a:cs typeface="Open Sans"/>
                  <a:sym typeface="Open Sans"/>
                </a:rPr>
                <a:t>Red figure</a:t>
              </a:r>
            </a:p>
          </p:txBody>
        </p:sp>
      </p:grpSp>
      <p:sp>
        <p:nvSpPr>
          <p:cNvPr id="31" name="TextBox 31">
            <a:extLst>
              <a:ext uri="{FF2B5EF4-FFF2-40B4-BE49-F238E27FC236}">
                <a16:creationId xmlns:a16="http://schemas.microsoft.com/office/drawing/2014/main" id="{CEF0EDDD-4ABF-1093-1AEA-D89C3822A300}"/>
              </a:ext>
            </a:extLst>
          </p:cNvPr>
          <p:cNvSpPr txBox="1"/>
          <p:nvPr/>
        </p:nvSpPr>
        <p:spPr>
          <a:xfrm>
            <a:off x="2366963" y="5802313"/>
            <a:ext cx="3708400" cy="1935162"/>
          </a:xfrm>
          <a:prstGeom prst="rect">
            <a:avLst/>
          </a:prstGeom>
        </p:spPr>
        <p:txBody>
          <a:bodyPr lIns="0" tIns="0" rIns="0" bIns="0">
            <a:spAutoFit/>
          </a:bodyPr>
          <a:lstStyle/>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Geometric pottery: the earliest pottery to use human figures in Greece; dates to the 8th century BC.</a:t>
            </a:r>
          </a:p>
        </p:txBody>
      </p:sp>
      <p:sp>
        <p:nvSpPr>
          <p:cNvPr id="32" name="TextBox 32">
            <a:extLst>
              <a:ext uri="{FF2B5EF4-FFF2-40B4-BE49-F238E27FC236}">
                <a16:creationId xmlns:a16="http://schemas.microsoft.com/office/drawing/2014/main" id="{091CBCBF-BBFF-439D-57BF-0689EAA2EC14}"/>
              </a:ext>
            </a:extLst>
          </p:cNvPr>
          <p:cNvSpPr txBox="1"/>
          <p:nvPr/>
        </p:nvSpPr>
        <p:spPr>
          <a:xfrm>
            <a:off x="7308850" y="5835650"/>
            <a:ext cx="3702050" cy="1935163"/>
          </a:xfrm>
          <a:prstGeom prst="rect">
            <a:avLst/>
          </a:prstGeom>
        </p:spPr>
        <p:txBody>
          <a:bodyPr lIns="0" tIns="0" rIns="0" bIns="0">
            <a:spAutoFit/>
          </a:bodyPr>
          <a:lstStyle/>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Geometric pottery developed into black-figure pottery (figures were rendered using black paint).</a:t>
            </a:r>
          </a:p>
        </p:txBody>
      </p:sp>
      <p:sp>
        <p:nvSpPr>
          <p:cNvPr id="33" name="TextBox 33">
            <a:extLst>
              <a:ext uri="{FF2B5EF4-FFF2-40B4-BE49-F238E27FC236}">
                <a16:creationId xmlns:a16="http://schemas.microsoft.com/office/drawing/2014/main" id="{25263519-2650-056D-1327-3BB0CF4A44F7}"/>
              </a:ext>
            </a:extLst>
          </p:cNvPr>
          <p:cNvSpPr txBox="1"/>
          <p:nvPr/>
        </p:nvSpPr>
        <p:spPr>
          <a:xfrm>
            <a:off x="12407900" y="5753100"/>
            <a:ext cx="4195763" cy="2705100"/>
          </a:xfrm>
          <a:prstGeom prst="rect">
            <a:avLst/>
          </a:prstGeom>
        </p:spPr>
        <p:txBody>
          <a:bodyPr lIns="0" tIns="0" rIns="0" bIns="0">
            <a:spAutoFit/>
          </a:bodyPr>
          <a:lstStyle/>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Slightly later, but also overlapping with black-figure pottery, red-figure pottery uses black to outline the figures, which take on the ‘red’ </a:t>
            </a:r>
            <a:r>
              <a:rPr lang="en-US" sz="3200" dirty="0" err="1">
                <a:solidFill>
                  <a:srgbClr val="000000"/>
                </a:solidFill>
                <a:latin typeface="+mj-lt"/>
                <a:ea typeface="Open Sans"/>
                <a:cs typeface="Open Sans"/>
                <a:sym typeface="Open Sans"/>
              </a:rPr>
              <a:t>colour</a:t>
            </a:r>
            <a:r>
              <a:rPr lang="en-US" sz="3200" dirty="0">
                <a:solidFill>
                  <a:srgbClr val="000000"/>
                </a:solidFill>
                <a:latin typeface="+mj-lt"/>
                <a:ea typeface="Open Sans"/>
                <a:cs typeface="Open Sans"/>
                <a:sym typeface="Open Sans"/>
              </a:rPr>
              <a:t> of the pottery.</a:t>
            </a:r>
          </a:p>
        </p:txBody>
      </p:sp>
      <p:grpSp>
        <p:nvGrpSpPr>
          <p:cNvPr id="57370" name="Group 3">
            <a:extLst>
              <a:ext uri="{FF2B5EF4-FFF2-40B4-BE49-F238E27FC236}">
                <a16:creationId xmlns:a16="http://schemas.microsoft.com/office/drawing/2014/main" id="{9BC81AB2-53D4-A74A-344C-E2056CE70FE4}"/>
              </a:ext>
            </a:extLst>
          </p:cNvPr>
          <p:cNvGrpSpPr>
            <a:grpSpLocks/>
          </p:cNvGrpSpPr>
          <p:nvPr/>
        </p:nvGrpSpPr>
        <p:grpSpPr bwMode="auto">
          <a:xfrm>
            <a:off x="0" y="400050"/>
            <a:ext cx="10287000" cy="1285875"/>
            <a:chOff x="0" y="0"/>
            <a:chExt cx="1384190" cy="3472227"/>
          </a:xfrm>
        </p:grpSpPr>
        <p:sp>
          <p:nvSpPr>
            <p:cNvPr id="4" name="Freeform 4">
              <a:extLst>
                <a:ext uri="{FF2B5EF4-FFF2-40B4-BE49-F238E27FC236}">
                  <a16:creationId xmlns:a16="http://schemas.microsoft.com/office/drawing/2014/main" id="{944D4EA4-7319-A7B7-D588-9B90255CA9A2}"/>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sz="3200">
                <a:latin typeface="+mj-lt"/>
              </a:endParaRPr>
            </a:p>
          </p:txBody>
        </p:sp>
        <p:sp>
          <p:nvSpPr>
            <p:cNvPr id="5" name="TextBox 16">
              <a:extLst>
                <a:ext uri="{FF2B5EF4-FFF2-40B4-BE49-F238E27FC236}">
                  <a16:creationId xmlns:a16="http://schemas.microsoft.com/office/drawing/2014/main" id="{260A7332-006F-4AB7-AFC1-0444B066BC55}"/>
                </a:ext>
              </a:extLst>
            </p:cNvPr>
            <p:cNvSpPr txBox="1">
              <a:spLocks noChangeArrowheads="1"/>
            </p:cNvSpPr>
            <p:nvPr/>
          </p:nvSpPr>
          <p:spPr bwMode="auto">
            <a:xfrm>
              <a:off x="0" y="-17147"/>
              <a:ext cx="1384190" cy="3489374"/>
            </a:xfrm>
            <a:prstGeom prst="rect">
              <a:avLst/>
            </a:prstGeom>
            <a:noFill/>
            <a:ln>
              <a:noFill/>
            </a:ln>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defRPr/>
              </a:pPr>
              <a:endParaRPr lang="en-US" altLang="en-US">
                <a:latin typeface="+mj-lt"/>
              </a:endParaRPr>
            </a:p>
          </p:txBody>
        </p:sp>
      </p:grpSp>
      <p:sp>
        <p:nvSpPr>
          <p:cNvPr id="10" name="TextBox 4">
            <a:extLst>
              <a:ext uri="{FF2B5EF4-FFF2-40B4-BE49-F238E27FC236}">
                <a16:creationId xmlns:a16="http://schemas.microsoft.com/office/drawing/2014/main" id="{410E9835-2401-7C48-2CB4-D9BE1A8B604C}"/>
              </a:ext>
            </a:extLst>
          </p:cNvPr>
          <p:cNvSpPr txBox="1"/>
          <p:nvPr/>
        </p:nvSpPr>
        <p:spPr>
          <a:xfrm>
            <a:off x="1028700" y="1028700"/>
            <a:ext cx="9266238" cy="460375"/>
          </a:xfrm>
          <a:prstGeom prst="rect">
            <a:avLst/>
          </a:prstGeom>
        </p:spPr>
        <p:txBody>
          <a:bodyPr lIns="0" tIns="0" rIns="0" bIns="0">
            <a:spAutoFit/>
          </a:bodyPr>
          <a:lstStyle/>
          <a:p>
            <a:pPr eaLnBrk="1" fontAlgn="auto" hangingPunct="1">
              <a:lnSpc>
                <a:spcPts val="3079"/>
              </a:lnSpc>
              <a:spcAft>
                <a:spcPts val="0"/>
              </a:spcAft>
              <a:defRPr/>
            </a:pPr>
            <a:r>
              <a:rPr lang="en-US" sz="4800" b="1" spc="-43" dirty="0">
                <a:solidFill>
                  <a:schemeClr val="bg1"/>
                </a:solidFill>
                <a:latin typeface="+mj-lt"/>
                <a:ea typeface="Open Sans Bold"/>
                <a:cs typeface="Open Sans Bold"/>
                <a:sym typeface="Open Sans Bold"/>
              </a:rPr>
              <a:t>Paint like the ancient Greeks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reeform 2">
            <a:extLst>
              <a:ext uri="{FF2B5EF4-FFF2-40B4-BE49-F238E27FC236}">
                <a16:creationId xmlns:a16="http://schemas.microsoft.com/office/drawing/2014/main" id="{2B67CDF6-8100-CEE2-E86B-59FE9F87A277}"/>
              </a:ext>
            </a:extLst>
          </p:cNvPr>
          <p:cNvSpPr>
            <a:spLocks/>
          </p:cNvSpPr>
          <p:nvPr/>
        </p:nvSpPr>
        <p:spPr bwMode="auto">
          <a:xfrm>
            <a:off x="11868150" y="0"/>
            <a:ext cx="6419850" cy="10287000"/>
          </a:xfrm>
          <a:custGeom>
            <a:avLst/>
            <a:gdLst>
              <a:gd name="T0" fmla="*/ 0 w 6419088"/>
              <a:gd name="T1" fmla="*/ 0 h 10287000"/>
              <a:gd name="T2" fmla="*/ 6422898 w 6419088"/>
              <a:gd name="T3" fmla="*/ 0 h 10287000"/>
              <a:gd name="T4" fmla="*/ 6422898 w 6419088"/>
              <a:gd name="T5" fmla="*/ 10287000 h 10287000"/>
              <a:gd name="T6" fmla="*/ 0 w 6419088"/>
              <a:gd name="T7" fmla="*/ 10287000 h 10287000"/>
              <a:gd name="T8" fmla="*/ 0 w 6419088"/>
              <a:gd name="T9" fmla="*/ 0 h 10287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19088" h="10287000">
                <a:moveTo>
                  <a:pt x="0" y="0"/>
                </a:moveTo>
                <a:lnTo>
                  <a:pt x="6419088" y="0"/>
                </a:lnTo>
                <a:lnTo>
                  <a:pt x="6419088" y="10287000"/>
                </a:lnTo>
                <a:lnTo>
                  <a:pt x="0" y="10287000"/>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graphicFrame>
        <p:nvGraphicFramePr>
          <p:cNvPr id="49156" name="TextBox 3">
            <a:extLst>
              <a:ext uri="{FF2B5EF4-FFF2-40B4-BE49-F238E27FC236}">
                <a16:creationId xmlns:a16="http://schemas.microsoft.com/office/drawing/2014/main" id="{97516CE5-586D-2B6C-7315-E773CE6C4436}"/>
              </a:ext>
            </a:extLst>
          </p:cNvPr>
          <p:cNvGraphicFramePr/>
          <p:nvPr/>
        </p:nvGraphicFramePr>
        <p:xfrm>
          <a:off x="1028700" y="990600"/>
          <a:ext cx="10315575" cy="6896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reeform 2">
            <a:extLst>
              <a:ext uri="{FF2B5EF4-FFF2-40B4-BE49-F238E27FC236}">
                <a16:creationId xmlns:a16="http://schemas.microsoft.com/office/drawing/2014/main" id="{67D53FE6-5BA6-6114-4C6C-3A3920BC9234}"/>
              </a:ext>
            </a:extLst>
          </p:cNvPr>
          <p:cNvSpPr>
            <a:spLocks/>
          </p:cNvSpPr>
          <p:nvPr/>
        </p:nvSpPr>
        <p:spPr bwMode="auto">
          <a:xfrm>
            <a:off x="0" y="0"/>
            <a:ext cx="6413500" cy="10287000"/>
          </a:xfrm>
          <a:custGeom>
            <a:avLst/>
            <a:gdLst>
              <a:gd name="T0" fmla="*/ 0 w 6414087"/>
              <a:gd name="T1" fmla="*/ 0 h 10287000"/>
              <a:gd name="T2" fmla="*/ 6411152 w 6414087"/>
              <a:gd name="T3" fmla="*/ 0 h 10287000"/>
              <a:gd name="T4" fmla="*/ 6411152 w 6414087"/>
              <a:gd name="T5" fmla="*/ 10287000 h 10287000"/>
              <a:gd name="T6" fmla="*/ 0 w 6414087"/>
              <a:gd name="T7" fmla="*/ 10287000 h 10287000"/>
              <a:gd name="T8" fmla="*/ 0 w 6414087"/>
              <a:gd name="T9" fmla="*/ 0 h 10287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14087" h="10287000">
                <a:moveTo>
                  <a:pt x="0" y="0"/>
                </a:moveTo>
                <a:lnTo>
                  <a:pt x="6414087" y="0"/>
                </a:lnTo>
                <a:lnTo>
                  <a:pt x="6414087" y="10287000"/>
                </a:lnTo>
                <a:lnTo>
                  <a:pt x="0" y="10287000"/>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59395" name="Freeform 3">
            <a:extLst>
              <a:ext uri="{FF2B5EF4-FFF2-40B4-BE49-F238E27FC236}">
                <a16:creationId xmlns:a16="http://schemas.microsoft.com/office/drawing/2014/main" id="{AA5C622C-61C5-5DF5-AB36-5830D05FA759}"/>
              </a:ext>
            </a:extLst>
          </p:cNvPr>
          <p:cNvSpPr>
            <a:spLocks/>
          </p:cNvSpPr>
          <p:nvPr/>
        </p:nvSpPr>
        <p:spPr bwMode="auto">
          <a:xfrm>
            <a:off x="6805613" y="3314700"/>
            <a:ext cx="10883900" cy="6364288"/>
          </a:xfrm>
          <a:custGeom>
            <a:avLst/>
            <a:gdLst>
              <a:gd name="T0" fmla="*/ 0 w 10883742"/>
              <a:gd name="T1" fmla="*/ 0 h 6364021"/>
              <a:gd name="T2" fmla="*/ 10884532 w 10883742"/>
              <a:gd name="T3" fmla="*/ 0 h 6364021"/>
              <a:gd name="T4" fmla="*/ 10884532 w 10883742"/>
              <a:gd name="T5" fmla="*/ 6365354 h 6364021"/>
              <a:gd name="T6" fmla="*/ 0 w 10883742"/>
              <a:gd name="T7" fmla="*/ 6365354 h 6364021"/>
              <a:gd name="T8" fmla="*/ 0 w 10883742"/>
              <a:gd name="T9" fmla="*/ 0 h 63640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83742" h="6364021">
                <a:moveTo>
                  <a:pt x="0" y="0"/>
                </a:moveTo>
                <a:lnTo>
                  <a:pt x="10883742" y="0"/>
                </a:lnTo>
                <a:lnTo>
                  <a:pt x="10883742" y="6364021"/>
                </a:lnTo>
                <a:lnTo>
                  <a:pt x="0" y="6364021"/>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59396" name="AutoShape 4">
            <a:extLst>
              <a:ext uri="{FF2B5EF4-FFF2-40B4-BE49-F238E27FC236}">
                <a16:creationId xmlns:a16="http://schemas.microsoft.com/office/drawing/2014/main" id="{46262B86-7F62-B76B-B006-016E1A36FF37}"/>
              </a:ext>
            </a:extLst>
          </p:cNvPr>
          <p:cNvSpPr>
            <a:spLocks noChangeShapeType="1"/>
          </p:cNvSpPr>
          <p:nvPr/>
        </p:nvSpPr>
        <p:spPr bwMode="auto">
          <a:xfrm flipV="1">
            <a:off x="3206750" y="5703888"/>
            <a:ext cx="4681538" cy="344487"/>
          </a:xfrm>
          <a:prstGeom prst="line">
            <a:avLst/>
          </a:prstGeom>
          <a:noFill/>
          <a:ln w="38100">
            <a:solidFill>
              <a:srgbClr val="FFFFFF"/>
            </a:solidFill>
            <a:round/>
            <a:headEnd type="none" w="sm" len="sm"/>
            <a:tailEnd type="triangle" w="lg" len="med"/>
          </a:ln>
          <a:extLst>
            <a:ext uri="{909E8E84-426E-40DD-AFC4-6F175D3DCCD1}">
              <a14:hiddenFill xmlns:a14="http://schemas.microsoft.com/office/drawing/2010/main">
                <a:noFill/>
              </a14:hiddenFill>
            </a:ext>
          </a:extLst>
        </p:spPr>
        <p:txBody>
          <a:bodyPr/>
          <a:lstStyle/>
          <a:p>
            <a:endParaRPr lang="en-IE"/>
          </a:p>
        </p:txBody>
      </p:sp>
      <p:sp>
        <p:nvSpPr>
          <p:cNvPr id="5" name="TextBox 5">
            <a:extLst>
              <a:ext uri="{FF2B5EF4-FFF2-40B4-BE49-F238E27FC236}">
                <a16:creationId xmlns:a16="http://schemas.microsoft.com/office/drawing/2014/main" id="{E24C9FE4-E6ED-594D-2FEC-15D2E25AA486}"/>
              </a:ext>
            </a:extLst>
          </p:cNvPr>
          <p:cNvSpPr txBox="1"/>
          <p:nvPr/>
        </p:nvSpPr>
        <p:spPr>
          <a:xfrm>
            <a:off x="7021513" y="919163"/>
            <a:ext cx="10452100" cy="1550987"/>
          </a:xfrm>
          <a:prstGeom prst="rect">
            <a:avLst/>
          </a:prstGeom>
        </p:spPr>
        <p:txBody>
          <a:bodyPr lIns="0" tIns="0" rIns="0" bIns="0">
            <a:spAutoFit/>
          </a:bodyPr>
          <a:lstStyle/>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This is an image of a ‘prothesis’, which is something like a modern wake. The deceased lies on a couch (bier), and mourners stand at either side with their hands raised to their head. In this image, a goat sits beneath the bier.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reeform 2">
            <a:extLst>
              <a:ext uri="{FF2B5EF4-FFF2-40B4-BE49-F238E27FC236}">
                <a16:creationId xmlns:a16="http://schemas.microsoft.com/office/drawing/2014/main" id="{3359D2B3-0A53-4258-87F3-735B2F6C4B06}"/>
              </a:ext>
            </a:extLst>
          </p:cNvPr>
          <p:cNvSpPr>
            <a:spLocks/>
          </p:cNvSpPr>
          <p:nvPr/>
        </p:nvSpPr>
        <p:spPr bwMode="auto">
          <a:xfrm>
            <a:off x="1028700" y="2303463"/>
            <a:ext cx="10590213" cy="5429250"/>
          </a:xfrm>
          <a:custGeom>
            <a:avLst/>
            <a:gdLst>
              <a:gd name="T0" fmla="*/ 0 w 10590234"/>
              <a:gd name="T1" fmla="*/ 0 h 5430141"/>
              <a:gd name="T2" fmla="*/ 10590129 w 10590234"/>
              <a:gd name="T3" fmla="*/ 0 h 5430141"/>
              <a:gd name="T4" fmla="*/ 10590129 w 10590234"/>
              <a:gd name="T5" fmla="*/ 5425687 h 5430141"/>
              <a:gd name="T6" fmla="*/ 0 w 10590234"/>
              <a:gd name="T7" fmla="*/ 5425687 h 5430141"/>
              <a:gd name="T8" fmla="*/ 0 w 10590234"/>
              <a:gd name="T9" fmla="*/ 0 h 54301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590234" h="5430141">
                <a:moveTo>
                  <a:pt x="0" y="0"/>
                </a:moveTo>
                <a:lnTo>
                  <a:pt x="10590234" y="0"/>
                </a:lnTo>
                <a:lnTo>
                  <a:pt x="10590234" y="5430141"/>
                </a:lnTo>
                <a:lnTo>
                  <a:pt x="0" y="5430141"/>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4" name="TextBox 4">
            <a:extLst>
              <a:ext uri="{FF2B5EF4-FFF2-40B4-BE49-F238E27FC236}">
                <a16:creationId xmlns:a16="http://schemas.microsoft.com/office/drawing/2014/main" id="{811D1C7E-7E9D-16CF-F1F9-21F3276C22B2}"/>
              </a:ext>
            </a:extLst>
          </p:cNvPr>
          <p:cNvSpPr txBox="1"/>
          <p:nvPr/>
        </p:nvSpPr>
        <p:spPr>
          <a:xfrm>
            <a:off x="11963400" y="2252663"/>
            <a:ext cx="5464175" cy="6167437"/>
          </a:xfrm>
          <a:prstGeom prst="rect">
            <a:avLst/>
          </a:prstGeom>
        </p:spPr>
        <p:txBody>
          <a:bodyPr lIns="0" tIns="0" rIns="0" bIns="0">
            <a:spAutoFit/>
          </a:bodyPr>
          <a:lstStyle/>
          <a:p>
            <a:pPr marL="457200" indent="-457200" eaLnBrk="1" fontAlgn="auto" hangingPunct="1">
              <a:lnSpc>
                <a:spcPts val="3035"/>
              </a:lnSpc>
              <a:spcAft>
                <a:spcPts val="0"/>
              </a:spcAft>
              <a:buFontTx/>
              <a:buBlip>
                <a:blip r:embed="rId3"/>
              </a:buBlip>
              <a:defRPr/>
            </a:pPr>
            <a:r>
              <a:rPr lang="en-US" sz="3200" dirty="0">
                <a:solidFill>
                  <a:srgbClr val="000000"/>
                </a:solidFill>
                <a:latin typeface="+mj-lt"/>
                <a:ea typeface="Open Sans"/>
                <a:cs typeface="Open Sans"/>
                <a:sym typeface="Open Sans"/>
              </a:rPr>
              <a:t>Most common </a:t>
            </a:r>
            <a:r>
              <a:rPr lang="en-US" sz="3200" b="1" dirty="0">
                <a:solidFill>
                  <a:srgbClr val="000000"/>
                </a:solidFill>
                <a:latin typeface="+mj-lt"/>
                <a:ea typeface="Open Sans"/>
                <a:cs typeface="Open Sans"/>
                <a:sym typeface="Open Sans"/>
              </a:rPr>
              <a:t>7th–5th century BC</a:t>
            </a:r>
            <a:r>
              <a:rPr lang="en-US" sz="3200" dirty="0">
                <a:solidFill>
                  <a:srgbClr val="000000"/>
                </a:solidFill>
                <a:latin typeface="+mj-lt"/>
                <a:ea typeface="Open Sans"/>
                <a:cs typeface="Open Sans"/>
                <a:sym typeface="Open Sans"/>
              </a:rPr>
              <a:t> in Greece. </a:t>
            </a:r>
          </a:p>
          <a:p>
            <a:pPr marL="457200" indent="-457200" eaLnBrk="1" fontAlgn="auto" hangingPunct="1">
              <a:lnSpc>
                <a:spcPts val="3035"/>
              </a:lnSpc>
              <a:spcAft>
                <a:spcPts val="0"/>
              </a:spcAft>
              <a:buFontTx/>
              <a:buBlip>
                <a:blip r:embed="rId3"/>
              </a:buBlip>
              <a:defRPr/>
            </a:pPr>
            <a:endParaRPr lang="en-US" sz="3200" dirty="0">
              <a:solidFill>
                <a:srgbClr val="000000"/>
              </a:solidFill>
              <a:latin typeface="+mj-lt"/>
              <a:ea typeface="Open Sans"/>
              <a:cs typeface="Open Sans"/>
              <a:sym typeface="Open Sans"/>
            </a:endParaRPr>
          </a:p>
          <a:p>
            <a:pPr marL="457200" indent="-457200" eaLnBrk="1" fontAlgn="auto" hangingPunct="1">
              <a:lnSpc>
                <a:spcPts val="3035"/>
              </a:lnSpc>
              <a:spcAft>
                <a:spcPts val="0"/>
              </a:spcAft>
              <a:buFontTx/>
              <a:buBlip>
                <a:blip r:embed="rId3"/>
              </a:buBlip>
              <a:defRPr/>
            </a:pPr>
            <a:r>
              <a:rPr lang="en-US" sz="3200" dirty="0">
                <a:solidFill>
                  <a:srgbClr val="000000"/>
                </a:solidFill>
                <a:latin typeface="+mj-lt"/>
                <a:ea typeface="Open Sans"/>
                <a:cs typeface="Open Sans"/>
                <a:sym typeface="Open Sans"/>
              </a:rPr>
              <a:t>The style is </a:t>
            </a:r>
            <a:r>
              <a:rPr lang="en-US" sz="3200" b="1" dirty="0">
                <a:solidFill>
                  <a:srgbClr val="FF0000"/>
                </a:solidFill>
                <a:latin typeface="+mj-lt"/>
                <a:ea typeface="Open Sans"/>
                <a:cs typeface="Open Sans"/>
                <a:sym typeface="Open Sans"/>
              </a:rPr>
              <a:t>more naturalistic</a:t>
            </a:r>
            <a:r>
              <a:rPr lang="en-US" sz="3200" dirty="0">
                <a:solidFill>
                  <a:srgbClr val="000000"/>
                </a:solidFill>
                <a:latin typeface="+mj-lt"/>
                <a:ea typeface="Open Sans"/>
                <a:cs typeface="Open Sans"/>
                <a:sym typeface="Open Sans"/>
              </a:rPr>
              <a:t>, for the most part, than on Geometric pottery. </a:t>
            </a:r>
          </a:p>
          <a:p>
            <a:pPr marL="457200" indent="-457200" eaLnBrk="1" fontAlgn="auto" hangingPunct="1">
              <a:lnSpc>
                <a:spcPts val="3035"/>
              </a:lnSpc>
              <a:spcAft>
                <a:spcPts val="0"/>
              </a:spcAft>
              <a:buFontTx/>
              <a:buBlip>
                <a:blip r:embed="rId3"/>
              </a:buBlip>
              <a:defRPr/>
            </a:pPr>
            <a:endParaRPr lang="en-US" sz="3200" dirty="0">
              <a:solidFill>
                <a:srgbClr val="000000"/>
              </a:solidFill>
              <a:latin typeface="+mj-lt"/>
              <a:ea typeface="Open Sans"/>
              <a:cs typeface="Open Sans"/>
              <a:sym typeface="Open Sans"/>
            </a:endParaRPr>
          </a:p>
          <a:p>
            <a:pPr marL="457200" indent="-457200" eaLnBrk="1" fontAlgn="auto" hangingPunct="1">
              <a:lnSpc>
                <a:spcPts val="3035"/>
              </a:lnSpc>
              <a:spcAft>
                <a:spcPts val="0"/>
              </a:spcAft>
              <a:buFontTx/>
              <a:buBlip>
                <a:blip r:embed="rId3"/>
              </a:buBlip>
              <a:defRPr/>
            </a:pPr>
            <a:r>
              <a:rPr lang="en-US" sz="3200" dirty="0">
                <a:solidFill>
                  <a:srgbClr val="000000"/>
                </a:solidFill>
                <a:latin typeface="+mj-lt"/>
                <a:ea typeface="Open Sans"/>
                <a:cs typeface="Open Sans"/>
                <a:sym typeface="Open Sans"/>
              </a:rPr>
              <a:t>The images of black-figure pottery are often </a:t>
            </a:r>
            <a:r>
              <a:rPr lang="en-US" sz="3200" b="1" dirty="0">
                <a:solidFill>
                  <a:schemeClr val="accent6">
                    <a:lumMod val="75000"/>
                  </a:schemeClr>
                </a:solidFill>
                <a:latin typeface="+mj-lt"/>
                <a:ea typeface="Open Sans"/>
                <a:cs typeface="Open Sans"/>
                <a:sym typeface="Open Sans"/>
              </a:rPr>
              <a:t>mythological</a:t>
            </a:r>
            <a:r>
              <a:rPr lang="en-US" sz="3200" dirty="0">
                <a:solidFill>
                  <a:srgbClr val="000000"/>
                </a:solidFill>
                <a:latin typeface="+mj-lt"/>
                <a:ea typeface="Open Sans"/>
                <a:cs typeface="Open Sans"/>
                <a:sym typeface="Open Sans"/>
              </a:rPr>
              <a:t> and include images of the gods and great heroes, e.g. the vase to the left depicts the </a:t>
            </a:r>
            <a:r>
              <a:rPr lang="en-US" sz="3200" b="1" dirty="0">
                <a:solidFill>
                  <a:srgbClr val="7030A0"/>
                </a:solidFill>
                <a:latin typeface="+mj-lt"/>
                <a:ea typeface="Open Sans"/>
                <a:cs typeface="Open Sans"/>
                <a:sym typeface="Open Sans"/>
              </a:rPr>
              <a:t>Greek hero Heracles wrestling the Cretan Bull </a:t>
            </a:r>
            <a:r>
              <a:rPr lang="en-US" sz="3200" dirty="0">
                <a:solidFill>
                  <a:srgbClr val="000000"/>
                </a:solidFill>
                <a:latin typeface="+mj-lt"/>
                <a:ea typeface="Open Sans"/>
                <a:cs typeface="Open Sans"/>
                <a:sym typeface="Open Sans"/>
              </a:rPr>
              <a:t>- this is one of the hero’s twelve </a:t>
            </a:r>
            <a:r>
              <a:rPr lang="en-US" sz="3200" dirty="0" err="1">
                <a:solidFill>
                  <a:srgbClr val="000000"/>
                </a:solidFill>
                <a:latin typeface="+mj-lt"/>
                <a:ea typeface="Open Sans"/>
                <a:cs typeface="Open Sans"/>
                <a:sym typeface="Open Sans"/>
              </a:rPr>
              <a:t>labours</a:t>
            </a:r>
            <a:r>
              <a:rPr lang="en-US" sz="3200" dirty="0">
                <a:solidFill>
                  <a:srgbClr val="000000"/>
                </a:solidFill>
                <a:latin typeface="+mj-lt"/>
                <a:ea typeface="Open Sans"/>
                <a:cs typeface="Open Sans"/>
                <a:sym typeface="Open Sans"/>
              </a:rPr>
              <a:t>. </a:t>
            </a:r>
          </a:p>
        </p:txBody>
      </p:sp>
      <p:grpSp>
        <p:nvGrpSpPr>
          <p:cNvPr id="60420" name="Group 3">
            <a:extLst>
              <a:ext uri="{FF2B5EF4-FFF2-40B4-BE49-F238E27FC236}">
                <a16:creationId xmlns:a16="http://schemas.microsoft.com/office/drawing/2014/main" id="{B52C9C1D-C6EA-B180-F144-D8654770DBB0}"/>
              </a:ext>
            </a:extLst>
          </p:cNvPr>
          <p:cNvGrpSpPr>
            <a:grpSpLocks/>
          </p:cNvGrpSpPr>
          <p:nvPr/>
        </p:nvGrpSpPr>
        <p:grpSpPr bwMode="auto">
          <a:xfrm>
            <a:off x="0" y="400050"/>
            <a:ext cx="8623300" cy="1285875"/>
            <a:chOff x="0" y="0"/>
            <a:chExt cx="1384190" cy="3472227"/>
          </a:xfrm>
        </p:grpSpPr>
        <p:sp>
          <p:nvSpPr>
            <p:cNvPr id="60422" name="Freeform 4">
              <a:extLst>
                <a:ext uri="{FF2B5EF4-FFF2-40B4-BE49-F238E27FC236}">
                  <a16:creationId xmlns:a16="http://schemas.microsoft.com/office/drawing/2014/main" id="{6E059FAB-F73D-8C8E-149F-49A635EFF1DE}"/>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60423" name="TextBox 16">
              <a:extLst>
                <a:ext uri="{FF2B5EF4-FFF2-40B4-BE49-F238E27FC236}">
                  <a16:creationId xmlns:a16="http://schemas.microsoft.com/office/drawing/2014/main" id="{D587AD69-F0DF-3A63-A907-B34727470C87}"/>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3" name="TextBox 3">
            <a:extLst>
              <a:ext uri="{FF2B5EF4-FFF2-40B4-BE49-F238E27FC236}">
                <a16:creationId xmlns:a16="http://schemas.microsoft.com/office/drawing/2014/main" id="{D976D0C5-8857-5BB2-AF41-EF48CE0692B3}"/>
              </a:ext>
            </a:extLst>
          </p:cNvPr>
          <p:cNvSpPr txBox="1"/>
          <p:nvPr/>
        </p:nvSpPr>
        <p:spPr>
          <a:xfrm>
            <a:off x="1028700" y="800100"/>
            <a:ext cx="12850813" cy="479425"/>
          </a:xfrm>
          <a:prstGeom prst="rect">
            <a:avLst/>
          </a:prstGeom>
        </p:spPr>
        <p:txBody>
          <a:bodyPr lIns="0" tIns="0" rIns="0" bIns="0">
            <a:spAutoFit/>
          </a:bodyPr>
          <a:lstStyle/>
          <a:p>
            <a:pPr eaLnBrk="1" fontAlgn="auto" hangingPunct="1">
              <a:lnSpc>
                <a:spcPts val="3449"/>
              </a:lnSpc>
              <a:spcAft>
                <a:spcPts val="0"/>
              </a:spcAft>
              <a:defRPr/>
            </a:pPr>
            <a:r>
              <a:rPr lang="en-US" sz="4500" b="1" dirty="0">
                <a:solidFill>
                  <a:schemeClr val="bg1"/>
                </a:solidFill>
                <a:latin typeface="+mj-lt"/>
                <a:ea typeface="Open Sans Bold"/>
                <a:cs typeface="Open Sans Bold"/>
                <a:sym typeface="Open Sans Bold"/>
              </a:rPr>
              <a:t>Black-figure pottery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reeform 2">
            <a:extLst>
              <a:ext uri="{FF2B5EF4-FFF2-40B4-BE49-F238E27FC236}">
                <a16:creationId xmlns:a16="http://schemas.microsoft.com/office/drawing/2014/main" id="{AD129E7C-213E-1B6F-3216-497C6F4EB8A4}"/>
              </a:ext>
            </a:extLst>
          </p:cNvPr>
          <p:cNvSpPr>
            <a:spLocks/>
          </p:cNvSpPr>
          <p:nvPr/>
        </p:nvSpPr>
        <p:spPr bwMode="auto">
          <a:xfrm>
            <a:off x="1352550" y="1873250"/>
            <a:ext cx="7635875" cy="7385050"/>
          </a:xfrm>
          <a:custGeom>
            <a:avLst/>
            <a:gdLst>
              <a:gd name="T0" fmla="*/ 0 w 7637115"/>
              <a:gd name="T1" fmla="*/ 0 h 7385253"/>
              <a:gd name="T2" fmla="*/ 7630917 w 7637115"/>
              <a:gd name="T3" fmla="*/ 0 h 7385253"/>
              <a:gd name="T4" fmla="*/ 7630917 w 7637115"/>
              <a:gd name="T5" fmla="*/ 7384238 h 7385253"/>
              <a:gd name="T6" fmla="*/ 0 w 7637115"/>
              <a:gd name="T7" fmla="*/ 7384238 h 7385253"/>
              <a:gd name="T8" fmla="*/ 0 w 7637115"/>
              <a:gd name="T9" fmla="*/ 0 h 73852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37115" h="7385253">
                <a:moveTo>
                  <a:pt x="0" y="0"/>
                </a:moveTo>
                <a:lnTo>
                  <a:pt x="7637115" y="0"/>
                </a:lnTo>
                <a:lnTo>
                  <a:pt x="7637115" y="7385253"/>
                </a:lnTo>
                <a:lnTo>
                  <a:pt x="0" y="7385253"/>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61443" name="Freeform 3">
            <a:extLst>
              <a:ext uri="{FF2B5EF4-FFF2-40B4-BE49-F238E27FC236}">
                <a16:creationId xmlns:a16="http://schemas.microsoft.com/office/drawing/2014/main" id="{3AA7BF06-2A2A-2CD1-CD9C-38C24D9288D2}"/>
              </a:ext>
            </a:extLst>
          </p:cNvPr>
          <p:cNvSpPr>
            <a:spLocks/>
          </p:cNvSpPr>
          <p:nvPr/>
        </p:nvSpPr>
        <p:spPr bwMode="auto">
          <a:xfrm>
            <a:off x="10363200" y="571500"/>
            <a:ext cx="6572250" cy="8229600"/>
          </a:xfrm>
          <a:custGeom>
            <a:avLst/>
            <a:gdLst>
              <a:gd name="T0" fmla="*/ 0 w 6337545"/>
              <a:gd name="T1" fmla="*/ 0 h 8229600"/>
              <a:gd name="T2" fmla="*/ 7331371 w 6337545"/>
              <a:gd name="T3" fmla="*/ 0 h 8229600"/>
              <a:gd name="T4" fmla="*/ 7331371 w 6337545"/>
              <a:gd name="T5" fmla="*/ 8229600 h 8229600"/>
              <a:gd name="T6" fmla="*/ 0 w 6337545"/>
              <a:gd name="T7" fmla="*/ 8229600 h 8229600"/>
              <a:gd name="T8" fmla="*/ 0 w 6337545"/>
              <a:gd name="T9" fmla="*/ 0 h 8229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37545" h="8229600">
                <a:moveTo>
                  <a:pt x="0" y="0"/>
                </a:moveTo>
                <a:lnTo>
                  <a:pt x="6337545" y="0"/>
                </a:lnTo>
                <a:lnTo>
                  <a:pt x="6337545" y="8229600"/>
                </a:lnTo>
                <a:lnTo>
                  <a:pt x="0" y="8229600"/>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pic>
        <p:nvPicPr>
          <p:cNvPr id="61444" name="Graphic 2" descr="Badge Question Mark with solid fill">
            <a:extLst>
              <a:ext uri="{FF2B5EF4-FFF2-40B4-BE49-F238E27FC236}">
                <a16:creationId xmlns:a16="http://schemas.microsoft.com/office/drawing/2014/main" id="{E4B82E33-9773-9A57-1059-1F6FB32CB3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2200" y="8793163"/>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5" name="TextBox 5">
            <a:extLst>
              <a:ext uri="{FF2B5EF4-FFF2-40B4-BE49-F238E27FC236}">
                <a16:creationId xmlns:a16="http://schemas.microsoft.com/office/drawing/2014/main" id="{14FE04B1-189E-87DE-CF28-8FE2DE765508}"/>
              </a:ext>
            </a:extLst>
          </p:cNvPr>
          <p:cNvSpPr txBox="1">
            <a:spLocks noChangeArrowheads="1"/>
          </p:cNvSpPr>
          <p:nvPr/>
        </p:nvSpPr>
        <p:spPr bwMode="auto">
          <a:xfrm>
            <a:off x="11353800" y="8940800"/>
            <a:ext cx="55816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E" altLang="en-US"/>
              <a:t>Which of the Olympians gods is shown on this vase? </a:t>
            </a:r>
          </a:p>
        </p:txBody>
      </p:sp>
      <p:grpSp>
        <p:nvGrpSpPr>
          <p:cNvPr id="61446" name="Group 3">
            <a:extLst>
              <a:ext uri="{FF2B5EF4-FFF2-40B4-BE49-F238E27FC236}">
                <a16:creationId xmlns:a16="http://schemas.microsoft.com/office/drawing/2014/main" id="{3F061171-3638-CC10-95C0-27E7F3167416}"/>
              </a:ext>
            </a:extLst>
          </p:cNvPr>
          <p:cNvGrpSpPr>
            <a:grpSpLocks/>
          </p:cNvGrpSpPr>
          <p:nvPr/>
        </p:nvGrpSpPr>
        <p:grpSpPr bwMode="auto">
          <a:xfrm>
            <a:off x="0" y="400050"/>
            <a:ext cx="10210800" cy="1285875"/>
            <a:chOff x="0" y="0"/>
            <a:chExt cx="1384190" cy="3472227"/>
          </a:xfrm>
        </p:grpSpPr>
        <p:sp>
          <p:nvSpPr>
            <p:cNvPr id="61448" name="Freeform 4">
              <a:extLst>
                <a:ext uri="{FF2B5EF4-FFF2-40B4-BE49-F238E27FC236}">
                  <a16:creationId xmlns:a16="http://schemas.microsoft.com/office/drawing/2014/main" id="{0CFF8FFE-ECA8-33A0-1404-12193529FCC2}"/>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61449" name="TextBox 16">
              <a:extLst>
                <a:ext uri="{FF2B5EF4-FFF2-40B4-BE49-F238E27FC236}">
                  <a16:creationId xmlns:a16="http://schemas.microsoft.com/office/drawing/2014/main" id="{AF4E4624-46CA-CFBC-C9E3-DDB2DD3151FA}"/>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4" name="TextBox 4">
            <a:extLst>
              <a:ext uri="{FF2B5EF4-FFF2-40B4-BE49-F238E27FC236}">
                <a16:creationId xmlns:a16="http://schemas.microsoft.com/office/drawing/2014/main" id="{C6C43BE2-41BC-8999-D9F0-1CAE358E7953}"/>
              </a:ext>
            </a:extLst>
          </p:cNvPr>
          <p:cNvSpPr txBox="1"/>
          <p:nvPr/>
        </p:nvSpPr>
        <p:spPr>
          <a:xfrm>
            <a:off x="800100" y="1022350"/>
            <a:ext cx="9486900" cy="439738"/>
          </a:xfrm>
          <a:prstGeom prst="rect">
            <a:avLst/>
          </a:prstGeom>
        </p:spPr>
        <p:txBody>
          <a:bodyPr lIns="0" tIns="0" rIns="0" bIns="0">
            <a:spAutoFit/>
          </a:bodyPr>
          <a:lstStyle/>
          <a:p>
            <a:pPr eaLnBrk="1" fontAlgn="auto" hangingPunct="1">
              <a:lnSpc>
                <a:spcPts val="3035"/>
              </a:lnSpc>
              <a:spcAft>
                <a:spcPts val="0"/>
              </a:spcAft>
              <a:defRPr/>
            </a:pPr>
            <a:r>
              <a:rPr lang="en-US" sz="4500" b="1" dirty="0">
                <a:solidFill>
                  <a:schemeClr val="bg1"/>
                </a:solidFill>
                <a:latin typeface="+mj-lt"/>
                <a:ea typeface="Open Sans Bold"/>
                <a:cs typeface="Open Sans Bold"/>
                <a:sym typeface="Open Sans Bold"/>
              </a:rPr>
              <a:t>More examples of black-figure vases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reeform 2">
            <a:extLst>
              <a:ext uri="{FF2B5EF4-FFF2-40B4-BE49-F238E27FC236}">
                <a16:creationId xmlns:a16="http://schemas.microsoft.com/office/drawing/2014/main" id="{DAA780E8-66EC-3B86-8CCA-7614D727CB7C}"/>
              </a:ext>
            </a:extLst>
          </p:cNvPr>
          <p:cNvSpPr>
            <a:spLocks/>
          </p:cNvSpPr>
          <p:nvPr/>
        </p:nvSpPr>
        <p:spPr bwMode="auto">
          <a:xfrm>
            <a:off x="0" y="0"/>
            <a:ext cx="11371263" cy="10287000"/>
          </a:xfrm>
          <a:custGeom>
            <a:avLst/>
            <a:gdLst>
              <a:gd name="T0" fmla="*/ 0 w 11370879"/>
              <a:gd name="T1" fmla="*/ 0 h 10287000"/>
              <a:gd name="T2" fmla="*/ 11372799 w 11370879"/>
              <a:gd name="T3" fmla="*/ 0 h 10287000"/>
              <a:gd name="T4" fmla="*/ 11372799 w 11370879"/>
              <a:gd name="T5" fmla="*/ 10287000 h 10287000"/>
              <a:gd name="T6" fmla="*/ 0 w 11370879"/>
              <a:gd name="T7" fmla="*/ 10287000 h 10287000"/>
              <a:gd name="T8" fmla="*/ 0 w 11370879"/>
              <a:gd name="T9" fmla="*/ 0 h 10287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70879" h="10287000">
                <a:moveTo>
                  <a:pt x="0" y="0"/>
                </a:moveTo>
                <a:lnTo>
                  <a:pt x="11370879" y="0"/>
                </a:lnTo>
                <a:lnTo>
                  <a:pt x="11370879" y="10287000"/>
                </a:lnTo>
                <a:lnTo>
                  <a:pt x="0" y="10287000"/>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3" name="TextBox 3">
            <a:extLst>
              <a:ext uri="{FF2B5EF4-FFF2-40B4-BE49-F238E27FC236}">
                <a16:creationId xmlns:a16="http://schemas.microsoft.com/office/drawing/2014/main" id="{5ED0C6DE-BED3-3665-1BB4-FDB7E09635F8}"/>
              </a:ext>
            </a:extLst>
          </p:cNvPr>
          <p:cNvSpPr txBox="1"/>
          <p:nvPr/>
        </p:nvSpPr>
        <p:spPr>
          <a:xfrm>
            <a:off x="11658600" y="2857500"/>
            <a:ext cx="5888038" cy="5013325"/>
          </a:xfrm>
          <a:prstGeom prst="rect">
            <a:avLst/>
          </a:prstGeom>
        </p:spPr>
        <p:txBody>
          <a:bodyPr lIns="0" tIns="0" rIns="0" bIns="0">
            <a:spAutoFit/>
          </a:bodyPr>
          <a:lstStyle/>
          <a:p>
            <a:pPr eaLnBrk="1" fontAlgn="auto" hangingPunct="1">
              <a:lnSpc>
                <a:spcPts val="3035"/>
              </a:lnSpc>
              <a:spcBef>
                <a:spcPts val="0"/>
              </a:spcBef>
              <a:spcAft>
                <a:spcPts val="0"/>
              </a:spcAft>
              <a:defRPr/>
            </a:pPr>
            <a:endParaRPr lang="en-US" sz="2199" b="1" dirty="0">
              <a:solidFill>
                <a:srgbClr val="000000"/>
              </a:solidFill>
              <a:latin typeface="Open Sans Bold"/>
              <a:ea typeface="Open Sans Bold"/>
              <a:cs typeface="Open Sans Bold"/>
              <a:sym typeface="Open Sans Bold"/>
            </a:endParaRPr>
          </a:p>
          <a:p>
            <a:pPr marL="457200" indent="-457200" eaLnBrk="1" fontAlgn="auto" hangingPunct="1">
              <a:lnSpc>
                <a:spcPts val="3035"/>
              </a:lnSpc>
              <a:spcAft>
                <a:spcPts val="0"/>
              </a:spcAft>
              <a:buFontTx/>
              <a:buBlip>
                <a:blip r:embed="rId3"/>
              </a:buBlip>
              <a:defRPr/>
            </a:pPr>
            <a:r>
              <a:rPr lang="en-US" sz="3200" dirty="0">
                <a:solidFill>
                  <a:srgbClr val="000000"/>
                </a:solidFill>
                <a:latin typeface="+mj-lt"/>
                <a:ea typeface="Open Sans"/>
                <a:cs typeface="Open Sans"/>
                <a:sym typeface="Open Sans"/>
              </a:rPr>
              <a:t>The red-figure style developed a little after the black-figure style, in the </a:t>
            </a:r>
            <a:r>
              <a:rPr lang="en-US" sz="3200" b="1" dirty="0">
                <a:solidFill>
                  <a:srgbClr val="7030A0"/>
                </a:solidFill>
                <a:latin typeface="+mj-lt"/>
                <a:ea typeface="Open Sans"/>
                <a:cs typeface="Open Sans"/>
                <a:sym typeface="Open Sans"/>
              </a:rPr>
              <a:t>second half of the 6th century BC </a:t>
            </a:r>
          </a:p>
          <a:p>
            <a:pPr marL="457200" indent="-457200" eaLnBrk="1" fontAlgn="auto" hangingPunct="1">
              <a:lnSpc>
                <a:spcPts val="3035"/>
              </a:lnSpc>
              <a:spcAft>
                <a:spcPts val="0"/>
              </a:spcAft>
              <a:buFontTx/>
              <a:buBlip>
                <a:blip r:embed="rId3"/>
              </a:buBlip>
              <a:defRPr/>
            </a:pPr>
            <a:endParaRPr lang="en-US" sz="3200" dirty="0">
              <a:solidFill>
                <a:srgbClr val="000000"/>
              </a:solidFill>
              <a:latin typeface="+mj-lt"/>
              <a:ea typeface="Open Sans"/>
              <a:cs typeface="Open Sans"/>
              <a:sym typeface="Open Sans"/>
            </a:endParaRPr>
          </a:p>
          <a:p>
            <a:pPr marL="457200" indent="-457200" eaLnBrk="1" fontAlgn="auto" hangingPunct="1">
              <a:lnSpc>
                <a:spcPts val="3035"/>
              </a:lnSpc>
              <a:spcAft>
                <a:spcPts val="0"/>
              </a:spcAft>
              <a:buFontTx/>
              <a:buBlip>
                <a:blip r:embed="rId3"/>
              </a:buBlip>
              <a:defRPr/>
            </a:pPr>
            <a:r>
              <a:rPr lang="en-US" sz="3200" dirty="0">
                <a:solidFill>
                  <a:srgbClr val="000000"/>
                </a:solidFill>
                <a:latin typeface="+mj-lt"/>
                <a:ea typeface="Open Sans"/>
                <a:cs typeface="Open Sans"/>
                <a:sym typeface="Open Sans"/>
              </a:rPr>
              <a:t>It remained popular until the 3rd century BC</a:t>
            </a:r>
          </a:p>
          <a:p>
            <a:pPr marL="457200" indent="-457200" eaLnBrk="1" fontAlgn="auto" hangingPunct="1">
              <a:lnSpc>
                <a:spcPts val="3035"/>
              </a:lnSpc>
              <a:spcAft>
                <a:spcPts val="0"/>
              </a:spcAft>
              <a:buFontTx/>
              <a:buBlip>
                <a:blip r:embed="rId3"/>
              </a:buBlip>
              <a:defRPr/>
            </a:pPr>
            <a:endParaRPr lang="en-US" sz="3200" dirty="0">
              <a:solidFill>
                <a:srgbClr val="000000"/>
              </a:solidFill>
              <a:latin typeface="+mj-lt"/>
              <a:ea typeface="Open Sans"/>
              <a:cs typeface="Open Sans"/>
              <a:sym typeface="Open Sans"/>
            </a:endParaRPr>
          </a:p>
          <a:p>
            <a:pPr marL="457200" indent="-457200" eaLnBrk="1" fontAlgn="auto" hangingPunct="1">
              <a:lnSpc>
                <a:spcPts val="3035"/>
              </a:lnSpc>
              <a:spcAft>
                <a:spcPts val="0"/>
              </a:spcAft>
              <a:buFontTx/>
              <a:buBlip>
                <a:blip r:embed="rId3"/>
              </a:buBlip>
              <a:defRPr/>
            </a:pPr>
            <a:r>
              <a:rPr lang="en-US" sz="3200" dirty="0">
                <a:solidFill>
                  <a:srgbClr val="000000"/>
                </a:solidFill>
                <a:latin typeface="+mj-lt"/>
                <a:ea typeface="Open Sans"/>
                <a:cs typeface="Open Sans"/>
                <a:sym typeface="Open Sans"/>
              </a:rPr>
              <a:t>The themes of the image remained largely the same, but the figures looked a little more natural than black-figure</a:t>
            </a:r>
          </a:p>
        </p:txBody>
      </p:sp>
      <p:grpSp>
        <p:nvGrpSpPr>
          <p:cNvPr id="62468" name="Group 3">
            <a:extLst>
              <a:ext uri="{FF2B5EF4-FFF2-40B4-BE49-F238E27FC236}">
                <a16:creationId xmlns:a16="http://schemas.microsoft.com/office/drawing/2014/main" id="{C876CEBA-B576-7960-97B5-E2ECAC001B22}"/>
              </a:ext>
            </a:extLst>
          </p:cNvPr>
          <p:cNvGrpSpPr>
            <a:grpSpLocks/>
          </p:cNvGrpSpPr>
          <p:nvPr/>
        </p:nvGrpSpPr>
        <p:grpSpPr bwMode="auto">
          <a:xfrm>
            <a:off x="11506200" y="857250"/>
            <a:ext cx="6781800" cy="1285875"/>
            <a:chOff x="0" y="0"/>
            <a:chExt cx="1384190" cy="3472227"/>
          </a:xfrm>
        </p:grpSpPr>
        <p:sp>
          <p:nvSpPr>
            <p:cNvPr id="62470" name="Freeform 4">
              <a:extLst>
                <a:ext uri="{FF2B5EF4-FFF2-40B4-BE49-F238E27FC236}">
                  <a16:creationId xmlns:a16="http://schemas.microsoft.com/office/drawing/2014/main" id="{E606FE23-CE6C-D79B-8D38-652806326274}"/>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62471" name="TextBox 16">
              <a:extLst>
                <a:ext uri="{FF2B5EF4-FFF2-40B4-BE49-F238E27FC236}">
                  <a16:creationId xmlns:a16="http://schemas.microsoft.com/office/drawing/2014/main" id="{334905F7-E82E-F914-7AE2-2669BA4F0FCB}"/>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7" name="TextBox 6">
            <a:extLst>
              <a:ext uri="{FF2B5EF4-FFF2-40B4-BE49-F238E27FC236}">
                <a16:creationId xmlns:a16="http://schemas.microsoft.com/office/drawing/2014/main" id="{A884F149-1942-4B47-828D-AF639DB389D1}"/>
              </a:ext>
            </a:extLst>
          </p:cNvPr>
          <p:cNvSpPr txBox="1"/>
          <p:nvPr/>
        </p:nvSpPr>
        <p:spPr>
          <a:xfrm>
            <a:off x="11658600" y="1347788"/>
            <a:ext cx="9256713" cy="533400"/>
          </a:xfrm>
          <a:prstGeom prst="rect">
            <a:avLst/>
          </a:prstGeom>
          <a:noFill/>
        </p:spPr>
        <p:txBody>
          <a:bodyPr>
            <a:spAutoFit/>
          </a:bodyPr>
          <a:lstStyle/>
          <a:p>
            <a:pPr eaLnBrk="1" fontAlgn="auto" hangingPunct="1">
              <a:lnSpc>
                <a:spcPts val="3035"/>
              </a:lnSpc>
              <a:spcBef>
                <a:spcPts val="0"/>
              </a:spcBef>
              <a:spcAft>
                <a:spcPts val="0"/>
              </a:spcAft>
              <a:defRPr/>
            </a:pPr>
            <a:r>
              <a:rPr lang="en-US" sz="4500" b="1" dirty="0">
                <a:solidFill>
                  <a:schemeClr val="bg1"/>
                </a:solidFill>
                <a:latin typeface="+mj-lt"/>
                <a:ea typeface="Open Sans Bold"/>
                <a:cs typeface="Open Sans Bold"/>
                <a:sym typeface="Open Sans Bold"/>
              </a:rPr>
              <a:t>Red-figure pottery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A7B4B09F-7CD5-3E1B-2DFB-252CA8E37509}"/>
              </a:ext>
            </a:extLst>
          </p:cNvPr>
          <p:cNvSpPr txBox="1"/>
          <p:nvPr/>
        </p:nvSpPr>
        <p:spPr>
          <a:xfrm>
            <a:off x="838200" y="647700"/>
            <a:ext cx="16344900" cy="1166813"/>
          </a:xfrm>
          <a:prstGeom prst="rect">
            <a:avLst/>
          </a:prstGeom>
        </p:spPr>
        <p:txBody>
          <a:bodyPr lIns="0" tIns="0" rIns="0" bIns="0">
            <a:spAutoFit/>
          </a:bodyPr>
          <a:lstStyle/>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The vase on the previous slide can be found in the University College Dublin Classical Museum. </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To see an animation of the image on the vase by the wonderful </a:t>
            </a:r>
            <a:r>
              <a:rPr lang="en-US" sz="3200" dirty="0">
                <a:solidFill>
                  <a:srgbClr val="000000"/>
                </a:solidFill>
                <a:latin typeface="+mj-lt"/>
                <a:ea typeface="Open Sans"/>
                <a:cs typeface="Open Sans"/>
                <a:sym typeface="Open Sans"/>
                <a:hlinkClick r:id="rId3"/>
              </a:rPr>
              <a:t>Panoply Vase Animation Project</a:t>
            </a:r>
            <a:r>
              <a:rPr lang="en-US" sz="3200" dirty="0">
                <a:solidFill>
                  <a:srgbClr val="000000"/>
                </a:solidFill>
                <a:latin typeface="+mj-lt"/>
                <a:ea typeface="Open Sans"/>
                <a:cs typeface="Open Sans"/>
                <a:sym typeface="Open Sans"/>
              </a:rPr>
              <a:t>, click below!</a:t>
            </a:r>
          </a:p>
        </p:txBody>
      </p:sp>
      <p:pic>
        <p:nvPicPr>
          <p:cNvPr id="2" name="Online Media 1" title="The Procession">
            <a:hlinkClick r:id="" action="ppaction://media"/>
            <a:extLst>
              <a:ext uri="{FF2B5EF4-FFF2-40B4-BE49-F238E27FC236}">
                <a16:creationId xmlns:a16="http://schemas.microsoft.com/office/drawing/2014/main" id="{B67FD965-0988-57C9-A3FF-9C33BA0C98D4}"/>
              </a:ext>
            </a:extLst>
          </p:cNvPr>
          <p:cNvPicPr>
            <a:picLocks noRot="1" noChangeAspect="1"/>
          </p:cNvPicPr>
          <p:nvPr>
            <a:videoFile r:link="rId1"/>
          </p:nvPr>
        </p:nvPicPr>
        <p:blipFill>
          <a:blip r:embed="rId4"/>
          <a:stretch>
            <a:fillRect/>
          </a:stretch>
        </p:blipFill>
        <p:spPr>
          <a:xfrm>
            <a:off x="2133600" y="1943100"/>
            <a:ext cx="14478000" cy="81803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reeform 2">
            <a:extLst>
              <a:ext uri="{FF2B5EF4-FFF2-40B4-BE49-F238E27FC236}">
                <a16:creationId xmlns:a16="http://schemas.microsoft.com/office/drawing/2014/main" id="{968EC2CD-12ED-D188-6DD7-15BE53C79FEC}"/>
              </a:ext>
            </a:extLst>
          </p:cNvPr>
          <p:cNvSpPr>
            <a:spLocks/>
          </p:cNvSpPr>
          <p:nvPr/>
        </p:nvSpPr>
        <p:spPr bwMode="auto">
          <a:xfrm>
            <a:off x="1028700" y="2057400"/>
            <a:ext cx="7821613" cy="5989638"/>
          </a:xfrm>
          <a:custGeom>
            <a:avLst/>
            <a:gdLst>
              <a:gd name="T0" fmla="*/ 0 w 7821409"/>
              <a:gd name="T1" fmla="*/ 0 h 5990138"/>
              <a:gd name="T2" fmla="*/ 7822429 w 7821409"/>
              <a:gd name="T3" fmla="*/ 0 h 5990138"/>
              <a:gd name="T4" fmla="*/ 7822429 w 7821409"/>
              <a:gd name="T5" fmla="*/ 5987638 h 5990138"/>
              <a:gd name="T6" fmla="*/ 0 w 7821409"/>
              <a:gd name="T7" fmla="*/ 5987638 h 5990138"/>
              <a:gd name="T8" fmla="*/ 0 w 7821409"/>
              <a:gd name="T9" fmla="*/ 0 h 59901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21409" h="5990138">
                <a:moveTo>
                  <a:pt x="0" y="0"/>
                </a:moveTo>
                <a:lnTo>
                  <a:pt x="7821409" y="0"/>
                </a:lnTo>
                <a:lnTo>
                  <a:pt x="7821409" y="5990138"/>
                </a:lnTo>
                <a:lnTo>
                  <a:pt x="0" y="5990138"/>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64515" name="Freeform 3">
            <a:extLst>
              <a:ext uri="{FF2B5EF4-FFF2-40B4-BE49-F238E27FC236}">
                <a16:creationId xmlns:a16="http://schemas.microsoft.com/office/drawing/2014/main" id="{5E0F0C8B-6C23-8F2D-28F2-A6301E4FAB2E}"/>
              </a:ext>
            </a:extLst>
          </p:cNvPr>
          <p:cNvSpPr>
            <a:spLocks/>
          </p:cNvSpPr>
          <p:nvPr/>
        </p:nvSpPr>
        <p:spPr bwMode="auto">
          <a:xfrm>
            <a:off x="9134475" y="2057400"/>
            <a:ext cx="8124825" cy="5989638"/>
          </a:xfrm>
          <a:custGeom>
            <a:avLst/>
            <a:gdLst>
              <a:gd name="T0" fmla="*/ 0 w 8124835"/>
              <a:gd name="T1" fmla="*/ 0 h 5990138"/>
              <a:gd name="T2" fmla="*/ 8124785 w 8124835"/>
              <a:gd name="T3" fmla="*/ 0 h 5990138"/>
              <a:gd name="T4" fmla="*/ 8124785 w 8124835"/>
              <a:gd name="T5" fmla="*/ 5987638 h 5990138"/>
              <a:gd name="T6" fmla="*/ 0 w 8124835"/>
              <a:gd name="T7" fmla="*/ 5987638 h 5990138"/>
              <a:gd name="T8" fmla="*/ 0 w 8124835"/>
              <a:gd name="T9" fmla="*/ 0 h 59901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24835" h="5990138">
                <a:moveTo>
                  <a:pt x="0" y="0"/>
                </a:moveTo>
                <a:lnTo>
                  <a:pt x="8124835" y="0"/>
                </a:lnTo>
                <a:lnTo>
                  <a:pt x="8124835" y="5990138"/>
                </a:lnTo>
                <a:lnTo>
                  <a:pt x="0" y="5990138"/>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grpSp>
        <p:nvGrpSpPr>
          <p:cNvPr id="64516" name="Group 3">
            <a:extLst>
              <a:ext uri="{FF2B5EF4-FFF2-40B4-BE49-F238E27FC236}">
                <a16:creationId xmlns:a16="http://schemas.microsoft.com/office/drawing/2014/main" id="{EE6A1E58-FC6A-94CB-5657-2F6991B23DF6}"/>
              </a:ext>
            </a:extLst>
          </p:cNvPr>
          <p:cNvGrpSpPr>
            <a:grpSpLocks/>
          </p:cNvGrpSpPr>
          <p:nvPr/>
        </p:nvGrpSpPr>
        <p:grpSpPr bwMode="auto">
          <a:xfrm>
            <a:off x="0" y="400050"/>
            <a:ext cx="10210800" cy="1285875"/>
            <a:chOff x="0" y="0"/>
            <a:chExt cx="1384190" cy="3472227"/>
          </a:xfrm>
        </p:grpSpPr>
        <p:sp>
          <p:nvSpPr>
            <p:cNvPr id="64518" name="Freeform 4">
              <a:extLst>
                <a:ext uri="{FF2B5EF4-FFF2-40B4-BE49-F238E27FC236}">
                  <a16:creationId xmlns:a16="http://schemas.microsoft.com/office/drawing/2014/main" id="{1171CE4E-2EE0-705D-C86F-E223936DD2AB}"/>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64519" name="TextBox 16">
              <a:extLst>
                <a:ext uri="{FF2B5EF4-FFF2-40B4-BE49-F238E27FC236}">
                  <a16:creationId xmlns:a16="http://schemas.microsoft.com/office/drawing/2014/main" id="{9F93AE5E-7C9E-9B52-1592-F0E6E6318118}"/>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4" name="TextBox 4">
            <a:extLst>
              <a:ext uri="{FF2B5EF4-FFF2-40B4-BE49-F238E27FC236}">
                <a16:creationId xmlns:a16="http://schemas.microsoft.com/office/drawing/2014/main" id="{769C582E-226F-A797-72A0-B3B2F0A5A4D9}"/>
              </a:ext>
            </a:extLst>
          </p:cNvPr>
          <p:cNvSpPr txBox="1"/>
          <p:nvPr/>
        </p:nvSpPr>
        <p:spPr>
          <a:xfrm>
            <a:off x="381000" y="1039813"/>
            <a:ext cx="9867900" cy="450850"/>
          </a:xfrm>
          <a:prstGeom prst="rect">
            <a:avLst/>
          </a:prstGeom>
        </p:spPr>
        <p:txBody>
          <a:bodyPr lIns="0" tIns="0" rIns="0" bIns="0">
            <a:spAutoFit/>
          </a:bodyPr>
          <a:lstStyle/>
          <a:p>
            <a:pPr eaLnBrk="1" fontAlgn="auto" hangingPunct="1">
              <a:lnSpc>
                <a:spcPts val="3035"/>
              </a:lnSpc>
              <a:spcAft>
                <a:spcPts val="0"/>
              </a:spcAft>
              <a:defRPr/>
            </a:pPr>
            <a:r>
              <a:rPr lang="en-US" sz="4800" b="1" dirty="0">
                <a:solidFill>
                  <a:schemeClr val="bg1"/>
                </a:solidFill>
                <a:latin typeface="+mj-lt"/>
                <a:ea typeface="Open Sans Bold"/>
                <a:cs typeface="Open Sans Bold"/>
                <a:sym typeface="Open Sans Bold"/>
              </a:rPr>
              <a:t>More examples of red-figure pottery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7EF36CD5-BDAF-FBF2-8132-AF574C4E4EF6}"/>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65539" name="Group 3">
            <a:extLst>
              <a:ext uri="{FF2B5EF4-FFF2-40B4-BE49-F238E27FC236}">
                <a16:creationId xmlns:a16="http://schemas.microsoft.com/office/drawing/2014/main" id="{693C8090-E932-FD61-7C6D-5FC15409C519}"/>
              </a:ext>
            </a:extLst>
          </p:cNvPr>
          <p:cNvGrpSpPr>
            <a:grpSpLocks/>
          </p:cNvGrpSpPr>
          <p:nvPr/>
        </p:nvGrpSpPr>
        <p:grpSpPr bwMode="auto">
          <a:xfrm>
            <a:off x="13031788" y="0"/>
            <a:ext cx="5256212" cy="10287000"/>
            <a:chOff x="0" y="0"/>
            <a:chExt cx="1384190" cy="3472227"/>
          </a:xfrm>
        </p:grpSpPr>
        <p:sp>
          <p:nvSpPr>
            <p:cNvPr id="65550" name="Freeform 4">
              <a:extLst>
                <a:ext uri="{FF2B5EF4-FFF2-40B4-BE49-F238E27FC236}">
                  <a16:creationId xmlns:a16="http://schemas.microsoft.com/office/drawing/2014/main" id="{016668CB-E4AD-5BF9-250F-45569A712964}"/>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65551" name="TextBox 5">
              <a:extLst>
                <a:ext uri="{FF2B5EF4-FFF2-40B4-BE49-F238E27FC236}">
                  <a16:creationId xmlns:a16="http://schemas.microsoft.com/office/drawing/2014/main" id="{B1657AE0-621C-0713-ACAB-95E200DFE6A6}"/>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AC0AF24E-D7F1-BD4F-46E2-E3B36B4B8EF0}"/>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65541" name="Group 7">
            <a:extLst>
              <a:ext uri="{FF2B5EF4-FFF2-40B4-BE49-F238E27FC236}">
                <a16:creationId xmlns:a16="http://schemas.microsoft.com/office/drawing/2014/main" id="{469692F4-99DE-520C-FC65-19C974C82E65}"/>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DE2C7144-BD25-A55C-4743-B6AEE24F84A3}"/>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65542" name="Group 9">
            <a:extLst>
              <a:ext uri="{FF2B5EF4-FFF2-40B4-BE49-F238E27FC236}">
                <a16:creationId xmlns:a16="http://schemas.microsoft.com/office/drawing/2014/main" id="{E87993E9-7F68-943C-A771-49DCD13B8402}"/>
              </a:ext>
            </a:extLst>
          </p:cNvPr>
          <p:cNvGrpSpPr>
            <a:grpSpLocks/>
          </p:cNvGrpSpPr>
          <p:nvPr/>
        </p:nvGrpSpPr>
        <p:grpSpPr bwMode="auto">
          <a:xfrm>
            <a:off x="1057275" y="3489325"/>
            <a:ext cx="79375" cy="3562350"/>
            <a:chOff x="0" y="0"/>
            <a:chExt cx="20803" cy="938233"/>
          </a:xfrm>
        </p:grpSpPr>
        <p:sp>
          <p:nvSpPr>
            <p:cNvPr id="65545" name="Freeform 10">
              <a:extLst>
                <a:ext uri="{FF2B5EF4-FFF2-40B4-BE49-F238E27FC236}">
                  <a16:creationId xmlns:a16="http://schemas.microsoft.com/office/drawing/2014/main" id="{3F8D2514-BA1C-73BE-E7C8-A2E3B536E1A0}"/>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65546" name="TextBox 11">
              <a:extLst>
                <a:ext uri="{FF2B5EF4-FFF2-40B4-BE49-F238E27FC236}">
                  <a16:creationId xmlns:a16="http://schemas.microsoft.com/office/drawing/2014/main" id="{B8C96A55-2AB8-A977-9436-E5063039D0C0}"/>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6EBFBFD6-E33D-3B54-A4CF-65C09D152AE3}"/>
              </a:ext>
            </a:extLst>
          </p:cNvPr>
          <p:cNvSpPr txBox="1"/>
          <p:nvPr/>
        </p:nvSpPr>
        <p:spPr>
          <a:xfrm>
            <a:off x="1387475" y="3930650"/>
            <a:ext cx="8718550" cy="1692275"/>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4: Ancient art and artefacts</a:t>
            </a:r>
          </a:p>
        </p:txBody>
      </p:sp>
      <p:sp>
        <p:nvSpPr>
          <p:cNvPr id="14" name="TextBox 14">
            <a:extLst>
              <a:ext uri="{FF2B5EF4-FFF2-40B4-BE49-F238E27FC236}">
                <a16:creationId xmlns:a16="http://schemas.microsoft.com/office/drawing/2014/main" id="{0FEBD908-8A09-E3E8-9124-0798F4526928}"/>
              </a:ext>
            </a:extLst>
          </p:cNvPr>
          <p:cNvSpPr txBox="1"/>
          <p:nvPr/>
        </p:nvSpPr>
        <p:spPr>
          <a:xfrm>
            <a:off x="1277938" y="5992813"/>
            <a:ext cx="8293100" cy="693737"/>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2. Relief sculpture (Rome)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E898A7-83F7-A131-E679-D3CA1FEA03AE}"/>
              </a:ext>
            </a:extLst>
          </p:cNvPr>
          <p:cNvSpPr>
            <a:spLocks noGrp="1"/>
          </p:cNvSpPr>
          <p:nvPr>
            <p:ph idx="1"/>
          </p:nvPr>
        </p:nvSpPr>
        <p:spPr>
          <a:xfrm>
            <a:off x="1141413" y="1943100"/>
            <a:ext cx="8823325" cy="7658100"/>
          </a:xfrm>
        </p:spPr>
        <p:txBody>
          <a:bodyPr>
            <a:normAutofit/>
          </a:bodyPr>
          <a:lstStyle/>
          <a:p>
            <a:pPr>
              <a:spcBef>
                <a:spcPts val="0"/>
              </a:spcBef>
              <a:buFont typeface="Arial" panose="020B0604020202020204" pitchFamily="34" charset="0"/>
              <a:buBlip>
                <a:blip r:embed="rId3"/>
              </a:buBlip>
              <a:defRPr/>
            </a:pPr>
            <a:r>
              <a:rPr lang="en-IE" dirty="0">
                <a:latin typeface="+mj-lt"/>
                <a:ea typeface="Verdana" panose="020B0604030504040204" pitchFamily="34" charset="0"/>
                <a:cs typeface="Times New Roman" panose="02020603050405020304" pitchFamily="18" charset="0"/>
              </a:rPr>
              <a:t>Rome today is still full of the great artistic achievements of the ancient Romans.</a:t>
            </a:r>
          </a:p>
          <a:p>
            <a:pPr>
              <a:spcBef>
                <a:spcPts val="0"/>
              </a:spcBef>
              <a:buFont typeface="Arial" panose="020B0604020202020204" pitchFamily="34" charset="0"/>
              <a:buBlip>
                <a:blip r:embed="rId3"/>
              </a:buBlip>
              <a:defRPr/>
            </a:pPr>
            <a:endParaRPr lang="en-IE" dirty="0">
              <a:latin typeface="+mj-lt"/>
              <a:ea typeface="Verdana" panose="020B0604030504040204" pitchFamily="34" charset="0"/>
              <a:cs typeface="Times New Roman" panose="02020603050405020304" pitchFamily="18" charset="0"/>
            </a:endParaRPr>
          </a:p>
          <a:p>
            <a:pPr>
              <a:spcBef>
                <a:spcPts val="0"/>
              </a:spcBef>
              <a:buFont typeface="Arial" panose="020B0604020202020204" pitchFamily="34" charset="0"/>
              <a:buBlip>
                <a:blip r:embed="rId3"/>
              </a:buBlip>
              <a:defRPr/>
            </a:pPr>
            <a:r>
              <a:rPr lang="en-IE" dirty="0">
                <a:latin typeface="+mj-lt"/>
                <a:ea typeface="Verdana" panose="020B0604030504040204" pitchFamily="34" charset="0"/>
                <a:cs typeface="Times New Roman" panose="02020603050405020304" pitchFamily="18" charset="0"/>
              </a:rPr>
              <a:t>The Romans </a:t>
            </a:r>
            <a:r>
              <a:rPr lang="en-IE" b="1" dirty="0">
                <a:solidFill>
                  <a:schemeClr val="accent4">
                    <a:lumMod val="75000"/>
                  </a:schemeClr>
                </a:solidFill>
                <a:latin typeface="+mj-lt"/>
                <a:ea typeface="Verdana" panose="020B0604030504040204" pitchFamily="34" charset="0"/>
                <a:cs typeface="Times New Roman" panose="02020603050405020304" pitchFamily="18" charset="0"/>
              </a:rPr>
              <a:t>adopted and adapted styles from all over the known world</a:t>
            </a:r>
            <a:r>
              <a:rPr lang="en-IE" dirty="0">
                <a:latin typeface="+mj-lt"/>
                <a:ea typeface="Verdana" panose="020B0604030504040204" pitchFamily="34" charset="0"/>
                <a:cs typeface="Times New Roman" panose="02020603050405020304" pitchFamily="18" charset="0"/>
              </a:rPr>
              <a:t>, for example from Greece and Egypt, to produce, for instance, sculptures, statues, pottery, bronze objects, mosaics and gems. </a:t>
            </a:r>
          </a:p>
          <a:p>
            <a:pPr>
              <a:spcBef>
                <a:spcPts val="0"/>
              </a:spcBef>
              <a:buFont typeface="Arial" panose="020B0604020202020204" pitchFamily="34" charset="0"/>
              <a:buBlip>
                <a:blip r:embed="rId3"/>
              </a:buBlip>
              <a:defRPr/>
            </a:pPr>
            <a:endParaRPr lang="en-IE" dirty="0">
              <a:latin typeface="+mj-lt"/>
              <a:ea typeface="Verdana" panose="020B0604030504040204" pitchFamily="34" charset="0"/>
              <a:cs typeface="Times New Roman" panose="02020603050405020304" pitchFamily="18" charset="0"/>
            </a:endParaRPr>
          </a:p>
          <a:p>
            <a:pPr>
              <a:spcBef>
                <a:spcPts val="0"/>
              </a:spcBef>
              <a:buFont typeface="Arial" panose="020B0604020202020204" pitchFamily="34" charset="0"/>
              <a:buBlip>
                <a:blip r:embed="rId3"/>
              </a:buBlip>
              <a:defRPr/>
            </a:pPr>
            <a:r>
              <a:rPr lang="en-IE" dirty="0">
                <a:latin typeface="+mj-lt"/>
                <a:ea typeface="Verdana" panose="020B0604030504040204" pitchFamily="34" charset="0"/>
                <a:cs typeface="Times New Roman" panose="02020603050405020304" pitchFamily="18" charset="0"/>
              </a:rPr>
              <a:t>In this section, we will look at </a:t>
            </a:r>
            <a:r>
              <a:rPr lang="en-IE" b="1" dirty="0">
                <a:solidFill>
                  <a:srgbClr val="0070C0"/>
                </a:solidFill>
                <a:latin typeface="+mj-lt"/>
                <a:ea typeface="Verdana" panose="020B0604030504040204" pitchFamily="34" charset="0"/>
                <a:cs typeface="Times New Roman" panose="02020603050405020304" pitchFamily="18" charset="0"/>
              </a:rPr>
              <a:t>relief sculpture </a:t>
            </a:r>
            <a:r>
              <a:rPr lang="en-IE" dirty="0">
                <a:latin typeface="+mj-lt"/>
                <a:ea typeface="Verdana" panose="020B0604030504040204" pitchFamily="34" charset="0"/>
                <a:cs typeface="Times New Roman" panose="02020603050405020304" pitchFamily="18" charset="0"/>
              </a:rPr>
              <a:t>(whereby the sculpture projects from, but remains attached to, the background). </a:t>
            </a:r>
          </a:p>
          <a:p>
            <a:pPr>
              <a:spcBef>
                <a:spcPts val="0"/>
              </a:spcBef>
              <a:buFont typeface="Arial" panose="020B0604020202020204" pitchFamily="34" charset="0"/>
              <a:buBlip>
                <a:blip r:embed="rId3"/>
              </a:buBlip>
              <a:defRPr/>
            </a:pPr>
            <a:endParaRPr lang="en-IE" dirty="0">
              <a:latin typeface="+mj-lt"/>
              <a:ea typeface="Verdana" panose="020B0604030504040204" pitchFamily="34" charset="0"/>
              <a:cs typeface="Times New Roman" panose="02020603050405020304" pitchFamily="18" charset="0"/>
            </a:endParaRPr>
          </a:p>
          <a:p>
            <a:pPr>
              <a:spcBef>
                <a:spcPts val="0"/>
              </a:spcBef>
              <a:buFont typeface="Arial" panose="020B0604020202020204" pitchFamily="34" charset="0"/>
              <a:buBlip>
                <a:blip r:embed="rId3"/>
              </a:buBlip>
              <a:defRPr/>
            </a:pPr>
            <a:r>
              <a:rPr lang="en-IE" dirty="0">
                <a:latin typeface="+mj-lt"/>
                <a:ea typeface="Verdana" panose="020B0604030504040204" pitchFamily="34" charset="0"/>
                <a:cs typeface="Times New Roman" panose="02020603050405020304" pitchFamily="18" charset="0"/>
              </a:rPr>
              <a:t>This can be found on some of the most recognisable artefacts from ancient Rome. </a:t>
            </a:r>
          </a:p>
          <a:p>
            <a:pPr marL="0" indent="0">
              <a:buFont typeface="Arial" panose="020B0604020202020204" pitchFamily="34" charset="0"/>
              <a:buNone/>
              <a:defRPr/>
            </a:pPr>
            <a:endParaRPr lang="en-IE" sz="2700" dirty="0"/>
          </a:p>
        </p:txBody>
      </p:sp>
      <p:pic>
        <p:nvPicPr>
          <p:cNvPr id="5" name="Picture 2" descr="Mother Earth with Air and Water, marble relief on the east exterior wall of the Ara Pacis in Rome, Italy, 13 bce. Height 1.57 m.">
            <a:extLst>
              <a:ext uri="{FF2B5EF4-FFF2-40B4-BE49-F238E27FC236}">
                <a16:creationId xmlns:a16="http://schemas.microsoft.com/office/drawing/2014/main" id="{465E1A05-0569-8158-2E66-91AFC1FB2B42}"/>
              </a:ext>
            </a:extLst>
          </p:cNvPr>
          <p:cNvPicPr>
            <a:picLocks noChangeAspect="1" noChangeArrowheads="1"/>
          </p:cNvPicPr>
          <p:nvPr/>
        </p:nvPicPr>
        <p:blipFill rotWithShape="1">
          <a:blip r:embed="rId4" cstate="email"/>
          <a:srcRect/>
          <a:stretch/>
        </p:blipFill>
        <p:spPr bwMode="auto">
          <a:xfrm>
            <a:off x="9931941" y="1984688"/>
            <a:ext cx="8356059" cy="8343876"/>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5">
            <a:extLst>
              <a:ext uri="{FF2B5EF4-FFF2-40B4-BE49-F238E27FC236}">
                <a16:creationId xmlns:a16="http://schemas.microsoft.com/office/drawing/2014/main" id="{A6B6E54C-D1DC-DD02-FD9F-A00E42284A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0"/>
            <a:ext cx="526891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323185B2-09C8-E560-67D3-7652397DC182}"/>
              </a:ext>
            </a:extLst>
          </p:cNvPr>
          <p:cNvSpPr>
            <a:spLocks noGrp="1"/>
          </p:cNvSpPr>
          <p:nvPr>
            <p:ph idx="1"/>
          </p:nvPr>
        </p:nvSpPr>
        <p:spPr>
          <a:xfrm>
            <a:off x="1069975" y="2046288"/>
            <a:ext cx="11430000" cy="5789612"/>
          </a:xfrm>
        </p:spPr>
        <p:txBody>
          <a:bodyPr/>
          <a:lstStyle/>
          <a:p>
            <a:pPr marL="0" indent="0">
              <a:spcBef>
                <a:spcPts val="0"/>
              </a:spcBef>
              <a:buFont typeface="Arial" panose="020B0604020202020204" pitchFamily="34" charset="0"/>
              <a:buNone/>
              <a:defRPr/>
            </a:pPr>
            <a:r>
              <a:rPr lang="en-IE" dirty="0">
                <a:latin typeface="+mj-lt"/>
                <a:ea typeface="Calibri" panose="020F0502020204030204" pitchFamily="34" charset="0"/>
                <a:cs typeface="Times New Roman" panose="02020603050405020304" pitchFamily="18" charset="0"/>
              </a:rPr>
              <a:t>Trajan’s Column was built (completed in </a:t>
            </a:r>
            <a:r>
              <a:rPr lang="en-IE" b="1" dirty="0">
                <a:solidFill>
                  <a:schemeClr val="accent1">
                    <a:lumMod val="75000"/>
                  </a:schemeClr>
                </a:solidFill>
                <a:latin typeface="+mj-lt"/>
                <a:ea typeface="Calibri" panose="020F0502020204030204" pitchFamily="34" charset="0"/>
                <a:cs typeface="Times New Roman" panose="02020603050405020304" pitchFamily="18" charset="0"/>
              </a:rPr>
              <a:t>AD 113</a:t>
            </a:r>
            <a:r>
              <a:rPr lang="en-IE" dirty="0">
                <a:latin typeface="+mj-lt"/>
                <a:ea typeface="Calibri" panose="020F0502020204030204" pitchFamily="34" charset="0"/>
                <a:cs typeface="Times New Roman" panose="02020603050405020304" pitchFamily="18" charset="0"/>
              </a:rPr>
              <a:t>) in Rome to commemorate </a:t>
            </a:r>
            <a:r>
              <a:rPr lang="en-IE" b="1" dirty="0">
                <a:solidFill>
                  <a:srgbClr val="0070C0"/>
                </a:solidFill>
                <a:latin typeface="+mj-lt"/>
                <a:ea typeface="Calibri" panose="020F0502020204030204" pitchFamily="34" charset="0"/>
                <a:cs typeface="Times New Roman" panose="02020603050405020304" pitchFamily="18" charset="0"/>
              </a:rPr>
              <a:t>Emperor Trajan’s </a:t>
            </a:r>
            <a:r>
              <a:rPr lang="en-IE" dirty="0">
                <a:latin typeface="+mj-lt"/>
                <a:ea typeface="Calibri" panose="020F0502020204030204" pitchFamily="34" charset="0"/>
                <a:cs typeface="Times New Roman" panose="02020603050405020304" pitchFamily="18" charset="0"/>
              </a:rPr>
              <a:t>victory in the </a:t>
            </a:r>
            <a:r>
              <a:rPr lang="en-IE" b="1" dirty="0">
                <a:solidFill>
                  <a:schemeClr val="accent5">
                    <a:lumMod val="75000"/>
                  </a:schemeClr>
                </a:solidFill>
                <a:latin typeface="+mj-lt"/>
                <a:ea typeface="Calibri" panose="020F0502020204030204" pitchFamily="34" charset="0"/>
                <a:cs typeface="Times New Roman" panose="02020603050405020304" pitchFamily="18" charset="0"/>
              </a:rPr>
              <a:t>Dacian Wars</a:t>
            </a:r>
            <a:r>
              <a:rPr lang="en-IE" dirty="0">
                <a:latin typeface="+mj-lt"/>
                <a:ea typeface="Calibri" panose="020F0502020204030204" pitchFamily="34" charset="0"/>
                <a:cs typeface="Times New Roman" panose="02020603050405020304" pitchFamily="18" charset="0"/>
              </a:rPr>
              <a:t>.</a:t>
            </a:r>
          </a:p>
          <a:p>
            <a:pPr marL="0" indent="0">
              <a:spcBef>
                <a:spcPts val="0"/>
              </a:spcBef>
              <a:buFont typeface="Arial" panose="020B0604020202020204" pitchFamily="34" charset="0"/>
              <a:buNone/>
              <a:defRPr/>
            </a:pPr>
            <a:endParaRPr lang="en-IE" dirty="0">
              <a:latin typeface="+mj-lt"/>
              <a:ea typeface="Calibri" panose="020F0502020204030204" pitchFamily="34" charset="0"/>
              <a:cs typeface="Times New Roman" panose="02020603050405020304" pitchFamily="18" charset="0"/>
            </a:endParaRPr>
          </a:p>
          <a:p>
            <a:pPr marL="0" indent="0">
              <a:spcBef>
                <a:spcPts val="0"/>
              </a:spcBef>
              <a:buFont typeface="Arial" panose="020B0604020202020204" pitchFamily="34" charset="0"/>
              <a:buNone/>
              <a:defRPr/>
            </a:pPr>
            <a:r>
              <a:rPr lang="en-IE" b="1" dirty="0">
                <a:solidFill>
                  <a:schemeClr val="bg2">
                    <a:lumMod val="50000"/>
                  </a:schemeClr>
                </a:solidFill>
                <a:latin typeface="+mj-lt"/>
                <a:ea typeface="Calibri" panose="020F0502020204030204" pitchFamily="34" charset="0"/>
                <a:cs typeface="Times New Roman" panose="02020603050405020304" pitchFamily="18" charset="0"/>
              </a:rPr>
              <a:t>Relief sculpture </a:t>
            </a:r>
            <a:r>
              <a:rPr lang="en-IE" dirty="0">
                <a:latin typeface="+mj-lt"/>
                <a:ea typeface="Calibri" panose="020F0502020204030204" pitchFamily="34" charset="0"/>
                <a:cs typeface="Times New Roman" panose="02020603050405020304" pitchFamily="18" charset="0"/>
              </a:rPr>
              <a:t>telling the story of the Dacian Wars scrolls the entire way up the column. </a:t>
            </a:r>
          </a:p>
          <a:p>
            <a:pPr marL="0" indent="0">
              <a:spcBef>
                <a:spcPts val="0"/>
              </a:spcBef>
              <a:buFont typeface="Arial" panose="020B0604020202020204" pitchFamily="34" charset="0"/>
              <a:buNone/>
              <a:defRPr/>
            </a:pPr>
            <a:endParaRPr lang="en-IE" dirty="0">
              <a:latin typeface="+mj-lt"/>
              <a:cs typeface="Times New Roman" panose="02020603050405020304" pitchFamily="18" charset="0"/>
            </a:endParaRPr>
          </a:p>
          <a:p>
            <a:pPr marL="0" indent="0">
              <a:spcBef>
                <a:spcPts val="0"/>
              </a:spcBef>
              <a:buFont typeface="Arial" panose="020B0604020202020204" pitchFamily="34" charset="0"/>
              <a:buNone/>
              <a:defRPr/>
            </a:pPr>
            <a:r>
              <a:rPr lang="en-IE" dirty="0">
                <a:latin typeface="+mj-lt"/>
                <a:cs typeface="Times New Roman" panose="02020603050405020304" pitchFamily="18" charset="0"/>
              </a:rPr>
              <a:t>Trajan’s Column still stands today!</a:t>
            </a:r>
            <a:endParaRPr lang="en-IE" dirty="0">
              <a:latin typeface="+mj-lt"/>
            </a:endParaRPr>
          </a:p>
        </p:txBody>
      </p:sp>
      <p:sp>
        <p:nvSpPr>
          <p:cNvPr id="68612" name="TextBox 2">
            <a:extLst>
              <a:ext uri="{FF2B5EF4-FFF2-40B4-BE49-F238E27FC236}">
                <a16:creationId xmlns:a16="http://schemas.microsoft.com/office/drawing/2014/main" id="{05755A89-96A7-D11D-B5DA-7AE891855AC2}"/>
              </a:ext>
            </a:extLst>
          </p:cNvPr>
          <p:cNvSpPr txBox="1">
            <a:spLocks noChangeArrowheads="1"/>
          </p:cNvSpPr>
          <p:nvPr/>
        </p:nvSpPr>
        <p:spPr bwMode="auto">
          <a:xfrm>
            <a:off x="5929313" y="9886950"/>
            <a:ext cx="5062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FontTx/>
              <a:buNone/>
            </a:pPr>
            <a:r>
              <a:rPr lang="en-IE" altLang="en-US" sz="1800">
                <a:latin typeface="Verdana" panose="020B0604030504040204" pitchFamily="34" charset="0"/>
                <a:ea typeface="Verdana" panose="020B0604030504040204" pitchFamily="34" charset="0"/>
                <a:cs typeface="Verdana" panose="020B0604030504040204" pitchFamily="34" charset="0"/>
              </a:rPr>
              <a:t>Trajan, emperor of Rome, AD 53-117</a:t>
            </a:r>
          </a:p>
        </p:txBody>
      </p:sp>
      <p:pic>
        <p:nvPicPr>
          <p:cNvPr id="68613" name="Picture 2">
            <a:extLst>
              <a:ext uri="{FF2B5EF4-FFF2-40B4-BE49-F238E27FC236}">
                <a16:creationId xmlns:a16="http://schemas.microsoft.com/office/drawing/2014/main" id="{6D062BD6-9DFA-2BBD-120C-C211A7DEE0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5695950"/>
            <a:ext cx="6129338" cy="411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8614" name="Group 3">
            <a:extLst>
              <a:ext uri="{FF2B5EF4-FFF2-40B4-BE49-F238E27FC236}">
                <a16:creationId xmlns:a16="http://schemas.microsoft.com/office/drawing/2014/main" id="{D72E2761-9866-9813-6B75-911892458CED}"/>
              </a:ext>
            </a:extLst>
          </p:cNvPr>
          <p:cNvGrpSpPr>
            <a:grpSpLocks/>
          </p:cNvGrpSpPr>
          <p:nvPr/>
        </p:nvGrpSpPr>
        <p:grpSpPr bwMode="auto">
          <a:xfrm>
            <a:off x="0" y="400050"/>
            <a:ext cx="10210800" cy="1285875"/>
            <a:chOff x="0" y="0"/>
            <a:chExt cx="1384190" cy="3472227"/>
          </a:xfrm>
        </p:grpSpPr>
        <p:sp>
          <p:nvSpPr>
            <p:cNvPr id="68616" name="Freeform 4">
              <a:extLst>
                <a:ext uri="{FF2B5EF4-FFF2-40B4-BE49-F238E27FC236}">
                  <a16:creationId xmlns:a16="http://schemas.microsoft.com/office/drawing/2014/main" id="{4C7A3CB1-E2BD-7FE9-BDC7-7AB2471E6938}"/>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68617" name="TextBox 16">
              <a:extLst>
                <a:ext uri="{FF2B5EF4-FFF2-40B4-BE49-F238E27FC236}">
                  <a16:creationId xmlns:a16="http://schemas.microsoft.com/office/drawing/2014/main" id="{B9499B1E-50FE-6F7B-33D7-C074D78EB2AE}"/>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8615" name="Title 1">
            <a:extLst>
              <a:ext uri="{FF2B5EF4-FFF2-40B4-BE49-F238E27FC236}">
                <a16:creationId xmlns:a16="http://schemas.microsoft.com/office/drawing/2014/main" id="{B581F5FC-BD5B-0F22-0F45-1C058A872C92}"/>
              </a:ext>
            </a:extLst>
          </p:cNvPr>
          <p:cNvSpPr>
            <a:spLocks noGrp="1" noChangeArrowheads="1"/>
          </p:cNvSpPr>
          <p:nvPr>
            <p:ph type="title"/>
          </p:nvPr>
        </p:nvSpPr>
        <p:spPr>
          <a:xfrm>
            <a:off x="1150938" y="554038"/>
            <a:ext cx="4762500" cy="969962"/>
          </a:xfrm>
        </p:spPr>
        <p:txBody>
          <a:bodyPr/>
          <a:lstStyle/>
          <a:p>
            <a:pPr algn="l"/>
            <a:r>
              <a:rPr lang="en-US" altLang="en-US" sz="4800" b="1">
                <a:solidFill>
                  <a:schemeClr val="bg1"/>
                </a:solidFill>
                <a:ea typeface="Verdana" panose="020B0604030504040204" pitchFamily="34" charset="0"/>
                <a:cs typeface="Verdana" panose="020B0604030504040204" pitchFamily="34" charset="0"/>
              </a:rPr>
              <a:t>Trajan’s Column</a:t>
            </a:r>
            <a:endParaRPr lang="en-IE" altLang="en-US" sz="4800" b="1">
              <a:solidFill>
                <a:schemeClr val="bg1"/>
              </a:solidFill>
              <a:ea typeface="Verdana" panose="020B0604030504040204" pitchFamily="34" charset="0"/>
              <a:cs typeface="Verdana" panose="020B060403050404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FE34E1FA-9799-CFC8-35BF-9B0658890C27}"/>
              </a:ext>
            </a:extLst>
          </p:cNvPr>
          <p:cNvSpPr>
            <a:spLocks noGrp="1" noChangeArrowheads="1"/>
          </p:cNvSpPr>
          <p:nvPr>
            <p:ph type="title"/>
          </p:nvPr>
        </p:nvSpPr>
        <p:spPr>
          <a:xfrm>
            <a:off x="9226550" y="728663"/>
            <a:ext cx="8096250" cy="1989137"/>
          </a:xfrm>
        </p:spPr>
        <p:txBody>
          <a:bodyPr/>
          <a:lstStyle/>
          <a:p>
            <a:r>
              <a:rPr lang="en-IE" altLang="en-US" sz="3200" b="1">
                <a:solidFill>
                  <a:srgbClr val="0070C0"/>
                </a:solidFill>
                <a:latin typeface="Verdana" panose="020B0604030504040204" pitchFamily="34" charset="0"/>
                <a:ea typeface="Verdana" panose="020B0604030504040204" pitchFamily="34" charset="0"/>
                <a:cs typeface="Verdana" panose="020B0604030504040204" pitchFamily="34" charset="0"/>
              </a:rPr>
              <a:t>Examples of relief sculpture on Trajan’s Column </a:t>
            </a:r>
          </a:p>
        </p:txBody>
      </p:sp>
      <p:pic>
        <p:nvPicPr>
          <p:cNvPr id="9" name="Picture 8">
            <a:extLst>
              <a:ext uri="{FF2B5EF4-FFF2-40B4-BE49-F238E27FC236}">
                <a16:creationId xmlns:a16="http://schemas.microsoft.com/office/drawing/2014/main" id="{B1634653-C38E-05F6-D673-E41F9F83F3A1}"/>
              </a:ext>
            </a:extLst>
          </p:cNvPr>
          <p:cNvPicPr/>
          <p:nvPr/>
        </p:nvPicPr>
        <p:blipFill rotWithShape="1">
          <a:blip r:embed="rId3" cstate="email"/>
          <a:srcRect/>
          <a:stretch/>
        </p:blipFill>
        <p:spPr>
          <a:xfrm>
            <a:off x="488641" y="5524500"/>
            <a:ext cx="8132247" cy="4037856"/>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pic>
        <p:nvPicPr>
          <p:cNvPr id="70660" name="Picture 2">
            <a:extLst>
              <a:ext uri="{FF2B5EF4-FFF2-40B4-BE49-F238E27FC236}">
                <a16:creationId xmlns:a16="http://schemas.microsoft.com/office/drawing/2014/main" id="{FB1F3528-21C5-09F0-9A46-1023F6C482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5400" y="2933700"/>
            <a:ext cx="9212263"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2">
            <a:extLst>
              <a:ext uri="{FF2B5EF4-FFF2-40B4-BE49-F238E27FC236}">
                <a16:creationId xmlns:a16="http://schemas.microsoft.com/office/drawing/2014/main" id="{E509434C-6EB8-5FC5-5643-40FCF20059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950" y="250825"/>
            <a:ext cx="8091488"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5">
            <a:extLst>
              <a:ext uri="{FF2B5EF4-FFF2-40B4-BE49-F238E27FC236}">
                <a16:creationId xmlns:a16="http://schemas.microsoft.com/office/drawing/2014/main" id="{90D544EC-A406-5C12-C723-CB8248B981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50" y="2628900"/>
            <a:ext cx="8591550" cy="551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23FCEE8-FE98-E132-269D-D5C17FF4EACC}"/>
              </a:ext>
            </a:extLst>
          </p:cNvPr>
          <p:cNvSpPr txBox="1"/>
          <p:nvPr/>
        </p:nvSpPr>
        <p:spPr>
          <a:xfrm>
            <a:off x="9753600" y="400050"/>
            <a:ext cx="8291513" cy="9880600"/>
          </a:xfrm>
          <a:prstGeom prst="rect">
            <a:avLst/>
          </a:prstGeom>
          <a:noFill/>
        </p:spPr>
        <p:txBody>
          <a:bodyPr>
            <a:spAutoFit/>
          </a:bodyPr>
          <a:lstStyle/>
          <a:p>
            <a:pPr marL="428625" indent="-428625">
              <a:buFontTx/>
              <a:buBlip>
                <a:blip r:embed="rId4"/>
              </a:buBlip>
              <a:defRPr/>
            </a:pPr>
            <a:r>
              <a:rPr lang="en-IE" sz="3200" dirty="0">
                <a:latin typeface="+mj-lt"/>
                <a:ea typeface="Calibri" panose="020F0502020204030204" pitchFamily="34" charset="0"/>
                <a:cs typeface="Times New Roman" panose="02020603050405020304" pitchFamily="18" charset="0"/>
              </a:rPr>
              <a:t>The Ara </a:t>
            </a:r>
            <a:r>
              <a:rPr lang="en-IE" sz="3200" dirty="0" err="1">
                <a:latin typeface="+mj-lt"/>
                <a:ea typeface="Calibri" panose="020F0502020204030204" pitchFamily="34" charset="0"/>
                <a:cs typeface="Times New Roman" panose="02020603050405020304" pitchFamily="18" charset="0"/>
              </a:rPr>
              <a:t>Pacis</a:t>
            </a:r>
            <a:r>
              <a:rPr lang="en-IE" sz="3200" dirty="0">
                <a:latin typeface="+mj-lt"/>
                <a:ea typeface="Calibri" panose="020F0502020204030204" pitchFamily="34" charset="0"/>
                <a:cs typeface="Times New Roman" panose="02020603050405020304" pitchFamily="18" charset="0"/>
              </a:rPr>
              <a:t> (Altar of Peace) is also known as the </a:t>
            </a:r>
            <a:r>
              <a:rPr lang="en-IE" sz="3200" b="1" dirty="0">
                <a:solidFill>
                  <a:srgbClr val="7030A0"/>
                </a:solidFill>
                <a:latin typeface="+mj-lt"/>
                <a:ea typeface="Calibri" panose="020F0502020204030204" pitchFamily="34" charset="0"/>
                <a:cs typeface="Times New Roman" panose="02020603050405020304" pitchFamily="18" charset="0"/>
              </a:rPr>
              <a:t>Ara </a:t>
            </a:r>
            <a:r>
              <a:rPr lang="en-IE" sz="3200" b="1" dirty="0" err="1">
                <a:solidFill>
                  <a:srgbClr val="7030A0"/>
                </a:solidFill>
                <a:latin typeface="+mj-lt"/>
                <a:ea typeface="Calibri" panose="020F0502020204030204" pitchFamily="34" charset="0"/>
                <a:cs typeface="Times New Roman" panose="02020603050405020304" pitchFamily="18" charset="0"/>
              </a:rPr>
              <a:t>Pacis</a:t>
            </a:r>
            <a:r>
              <a:rPr lang="en-IE" sz="3200" b="1" dirty="0">
                <a:solidFill>
                  <a:srgbClr val="7030A0"/>
                </a:solidFill>
                <a:latin typeface="+mj-lt"/>
                <a:ea typeface="Calibri" panose="020F0502020204030204" pitchFamily="34" charset="0"/>
                <a:cs typeface="Times New Roman" panose="02020603050405020304" pitchFamily="18" charset="0"/>
              </a:rPr>
              <a:t> </a:t>
            </a:r>
            <a:r>
              <a:rPr lang="en-IE" sz="3200" b="1" dirty="0" err="1">
                <a:solidFill>
                  <a:srgbClr val="7030A0"/>
                </a:solidFill>
                <a:latin typeface="+mj-lt"/>
                <a:ea typeface="Calibri" panose="020F0502020204030204" pitchFamily="34" charset="0"/>
                <a:cs typeface="Times New Roman" panose="02020603050405020304" pitchFamily="18" charset="0"/>
              </a:rPr>
              <a:t>Augustae</a:t>
            </a:r>
            <a:r>
              <a:rPr lang="en-IE" sz="3200" b="1" dirty="0">
                <a:solidFill>
                  <a:srgbClr val="7030A0"/>
                </a:solidFill>
                <a:latin typeface="+mj-lt"/>
                <a:ea typeface="Calibri" panose="020F0502020204030204" pitchFamily="34" charset="0"/>
                <a:cs typeface="Times New Roman" panose="02020603050405020304" pitchFamily="18" charset="0"/>
              </a:rPr>
              <a:t> </a:t>
            </a:r>
            <a:r>
              <a:rPr lang="en-IE" sz="3200" dirty="0">
                <a:latin typeface="+mj-lt"/>
                <a:ea typeface="Calibri" panose="020F0502020204030204" pitchFamily="34" charset="0"/>
                <a:cs typeface="Times New Roman" panose="02020603050405020304" pitchFamily="18" charset="0"/>
              </a:rPr>
              <a:t>– the Altar of Augustan Peace </a:t>
            </a:r>
          </a:p>
          <a:p>
            <a:pPr marL="428625" indent="-428625">
              <a:buFontTx/>
              <a:buBlip>
                <a:blip r:embed="rId4"/>
              </a:buBlip>
              <a:defRPr/>
            </a:pPr>
            <a:endParaRPr lang="en-IE" sz="3200" dirty="0">
              <a:latin typeface="+mj-lt"/>
              <a:ea typeface="Calibri" panose="020F0502020204030204" pitchFamily="34" charset="0"/>
              <a:cs typeface="Times New Roman" panose="02020603050405020304" pitchFamily="18" charset="0"/>
            </a:endParaRPr>
          </a:p>
          <a:p>
            <a:pPr marL="428625" indent="-428625">
              <a:buFontTx/>
              <a:buBlip>
                <a:blip r:embed="rId4"/>
              </a:buBlip>
              <a:defRPr/>
            </a:pPr>
            <a:r>
              <a:rPr lang="en-IE" sz="3200" dirty="0">
                <a:latin typeface="+mj-lt"/>
                <a:ea typeface="Calibri" panose="020F0502020204030204" pitchFamily="34" charset="0"/>
                <a:cs typeface="Times New Roman" panose="02020603050405020304" pitchFamily="18" charset="0"/>
              </a:rPr>
              <a:t>It was built and dedicated during the reign of </a:t>
            </a:r>
            <a:r>
              <a:rPr lang="en-IE" sz="3200" b="1" dirty="0">
                <a:solidFill>
                  <a:schemeClr val="accent1">
                    <a:lumMod val="75000"/>
                  </a:schemeClr>
                </a:solidFill>
                <a:latin typeface="+mj-lt"/>
                <a:ea typeface="Calibri" panose="020F0502020204030204" pitchFamily="34" charset="0"/>
                <a:cs typeface="Times New Roman" panose="02020603050405020304" pitchFamily="18" charset="0"/>
              </a:rPr>
              <a:t>Emperor Augustus</a:t>
            </a:r>
            <a:r>
              <a:rPr lang="en-IE" sz="3200" dirty="0">
                <a:latin typeface="+mj-lt"/>
                <a:ea typeface="Calibri" panose="020F0502020204030204" pitchFamily="34" charset="0"/>
                <a:cs typeface="Times New Roman" panose="02020603050405020304" pitchFamily="18" charset="0"/>
              </a:rPr>
              <a:t> – dedicated in </a:t>
            </a:r>
            <a:r>
              <a:rPr lang="en-IE" sz="3200" b="1" dirty="0">
                <a:solidFill>
                  <a:schemeClr val="accent2">
                    <a:lumMod val="75000"/>
                  </a:schemeClr>
                </a:solidFill>
                <a:latin typeface="+mj-lt"/>
                <a:ea typeface="Calibri" panose="020F0502020204030204" pitchFamily="34" charset="0"/>
                <a:cs typeface="Times New Roman" panose="02020603050405020304" pitchFamily="18" charset="0"/>
              </a:rPr>
              <a:t>9 BC</a:t>
            </a:r>
          </a:p>
          <a:p>
            <a:pPr marL="428625" indent="-428625">
              <a:buFontTx/>
              <a:buBlip>
                <a:blip r:embed="rId4"/>
              </a:buBlip>
              <a:defRPr/>
            </a:pPr>
            <a:endParaRPr lang="en-IE" sz="3200" dirty="0">
              <a:latin typeface="+mj-lt"/>
              <a:ea typeface="Calibri" panose="020F0502020204030204" pitchFamily="34" charset="0"/>
              <a:cs typeface="Times New Roman" panose="02020603050405020304" pitchFamily="18" charset="0"/>
            </a:endParaRPr>
          </a:p>
          <a:p>
            <a:pPr marL="428625" indent="-428625">
              <a:buFontTx/>
              <a:buBlip>
                <a:blip r:embed="rId4"/>
              </a:buBlip>
              <a:defRPr/>
            </a:pPr>
            <a:r>
              <a:rPr lang="en-IE" sz="3200" dirty="0">
                <a:latin typeface="+mj-lt"/>
                <a:ea typeface="Calibri" panose="020F0502020204030204" pitchFamily="34" charset="0"/>
                <a:cs typeface="Times New Roman" panose="02020603050405020304" pitchFamily="18" charset="0"/>
              </a:rPr>
              <a:t>It is an altar that was built by the ancient Romans and dedicated to </a:t>
            </a:r>
            <a:r>
              <a:rPr lang="en-IE" sz="3200" b="1" dirty="0">
                <a:solidFill>
                  <a:srgbClr val="00B050"/>
                </a:solidFill>
                <a:latin typeface="+mj-lt"/>
                <a:ea typeface="Calibri" panose="020F0502020204030204" pitchFamily="34" charset="0"/>
                <a:cs typeface="Times New Roman" panose="02020603050405020304" pitchFamily="18" charset="0"/>
              </a:rPr>
              <a:t>Pax, the goddess of peace</a:t>
            </a:r>
          </a:p>
          <a:p>
            <a:pPr marL="428625" indent="-428625">
              <a:buFontTx/>
              <a:buBlip>
                <a:blip r:embed="rId4"/>
              </a:buBlip>
              <a:defRPr/>
            </a:pPr>
            <a:endParaRPr lang="en-IE" sz="3200" dirty="0">
              <a:latin typeface="+mj-lt"/>
              <a:ea typeface="Calibri" panose="020F0502020204030204" pitchFamily="34" charset="0"/>
              <a:cs typeface="Times New Roman" panose="02020603050405020304" pitchFamily="18" charset="0"/>
            </a:endParaRPr>
          </a:p>
          <a:p>
            <a:pPr marL="428625" indent="-428625">
              <a:buFontTx/>
              <a:buBlip>
                <a:blip r:embed="rId4"/>
              </a:buBlip>
              <a:defRPr/>
            </a:pPr>
            <a:r>
              <a:rPr lang="en-IE" sz="3200" dirty="0">
                <a:latin typeface="+mj-lt"/>
                <a:ea typeface="Calibri" panose="020F0502020204030204" pitchFamily="34" charset="0"/>
                <a:cs typeface="Times New Roman" panose="02020603050405020304" pitchFamily="18" charset="0"/>
              </a:rPr>
              <a:t>It would have been used for </a:t>
            </a:r>
            <a:r>
              <a:rPr lang="en-IE" sz="3200" b="1" dirty="0">
                <a:solidFill>
                  <a:schemeClr val="bg2">
                    <a:lumMod val="50000"/>
                  </a:schemeClr>
                </a:solidFill>
                <a:latin typeface="+mj-lt"/>
                <a:ea typeface="Calibri" panose="020F0502020204030204" pitchFamily="34" charset="0"/>
                <a:cs typeface="Times New Roman" panose="02020603050405020304" pitchFamily="18" charset="0"/>
              </a:rPr>
              <a:t>religious practices</a:t>
            </a:r>
            <a:r>
              <a:rPr lang="en-IE" sz="3200" dirty="0">
                <a:latin typeface="+mj-lt"/>
                <a:ea typeface="Calibri" panose="020F0502020204030204" pitchFamily="34" charset="0"/>
                <a:cs typeface="Times New Roman" panose="02020603050405020304" pitchFamily="18" charset="0"/>
              </a:rPr>
              <a:t>, including animal sacrifices</a:t>
            </a:r>
          </a:p>
          <a:p>
            <a:pPr marL="428625" indent="-428625">
              <a:buFontTx/>
              <a:buBlip>
                <a:blip r:embed="rId4"/>
              </a:buBlip>
              <a:defRPr/>
            </a:pPr>
            <a:endParaRPr lang="en-IE" sz="3200" dirty="0">
              <a:latin typeface="+mj-lt"/>
              <a:ea typeface="Calibri" panose="020F0502020204030204" pitchFamily="34" charset="0"/>
              <a:cs typeface="Times New Roman" panose="02020603050405020304" pitchFamily="18" charset="0"/>
            </a:endParaRPr>
          </a:p>
          <a:p>
            <a:pPr marL="428625" indent="-428625">
              <a:buFontTx/>
              <a:buBlip>
                <a:blip r:embed="rId4"/>
              </a:buBlip>
              <a:defRPr/>
            </a:pPr>
            <a:r>
              <a:rPr lang="en-IE" sz="3200" dirty="0">
                <a:latin typeface="+mj-lt"/>
                <a:ea typeface="Calibri" panose="020F0502020204030204" pitchFamily="34" charset="0"/>
                <a:cs typeface="Times New Roman" panose="02020603050405020304" pitchFamily="18" charset="0"/>
              </a:rPr>
              <a:t>The altar is covered in </a:t>
            </a:r>
            <a:r>
              <a:rPr lang="en-IE" sz="3200" b="1" dirty="0">
                <a:solidFill>
                  <a:schemeClr val="accent5">
                    <a:lumMod val="75000"/>
                  </a:schemeClr>
                </a:solidFill>
                <a:latin typeface="+mj-lt"/>
                <a:ea typeface="Calibri" panose="020F0502020204030204" pitchFamily="34" charset="0"/>
                <a:cs typeface="Times New Roman" panose="02020603050405020304" pitchFamily="18" charset="0"/>
              </a:rPr>
              <a:t>rich relief sculpture</a:t>
            </a:r>
          </a:p>
          <a:p>
            <a:pPr marL="428625" indent="-428625">
              <a:buFontTx/>
              <a:buBlip>
                <a:blip r:embed="rId4"/>
              </a:buBlip>
              <a:defRPr/>
            </a:pPr>
            <a:endParaRPr lang="en-IE" sz="3200" dirty="0">
              <a:latin typeface="+mj-lt"/>
              <a:ea typeface="Calibri" panose="020F0502020204030204" pitchFamily="34" charset="0"/>
              <a:cs typeface="Times New Roman" panose="02020603050405020304" pitchFamily="18" charset="0"/>
            </a:endParaRPr>
          </a:p>
          <a:p>
            <a:pPr marL="428625" indent="-428625">
              <a:buFontTx/>
              <a:buBlip>
                <a:blip r:embed="rId4"/>
              </a:buBlip>
              <a:defRPr/>
            </a:pPr>
            <a:r>
              <a:rPr lang="en-IE" sz="3200" dirty="0">
                <a:latin typeface="+mj-lt"/>
                <a:ea typeface="Calibri" panose="020F0502020204030204" pitchFamily="34" charset="0"/>
                <a:cs typeface="Times New Roman" panose="02020603050405020304" pitchFamily="18" charset="0"/>
              </a:rPr>
              <a:t>The altar was removed from its location and reassembled in the Museum of the Ara </a:t>
            </a:r>
            <a:r>
              <a:rPr lang="en-IE" sz="3200" dirty="0" err="1">
                <a:latin typeface="+mj-lt"/>
                <a:ea typeface="Calibri" panose="020F0502020204030204" pitchFamily="34" charset="0"/>
                <a:cs typeface="Times New Roman" panose="02020603050405020304" pitchFamily="18" charset="0"/>
              </a:rPr>
              <a:t>Pacis</a:t>
            </a:r>
            <a:r>
              <a:rPr lang="en-IE" sz="3200" dirty="0">
                <a:latin typeface="+mj-lt"/>
                <a:ea typeface="Calibri" panose="020F0502020204030204" pitchFamily="34" charset="0"/>
                <a:cs typeface="Times New Roman" panose="02020603050405020304" pitchFamily="18" charset="0"/>
              </a:rPr>
              <a:t> in Rome, where it can be seen today.</a:t>
            </a:r>
          </a:p>
          <a:p>
            <a:pPr>
              <a:defRPr/>
            </a:pPr>
            <a:endParaRPr lang="en-IE" sz="2800" dirty="0">
              <a:latin typeface="+mj-lt"/>
            </a:endParaRPr>
          </a:p>
        </p:txBody>
      </p:sp>
      <p:grpSp>
        <p:nvGrpSpPr>
          <p:cNvPr id="72708" name="Group 3">
            <a:extLst>
              <a:ext uri="{FF2B5EF4-FFF2-40B4-BE49-F238E27FC236}">
                <a16:creationId xmlns:a16="http://schemas.microsoft.com/office/drawing/2014/main" id="{2543A9F8-9745-80DC-F151-EB38B5449C1A}"/>
              </a:ext>
            </a:extLst>
          </p:cNvPr>
          <p:cNvGrpSpPr>
            <a:grpSpLocks/>
          </p:cNvGrpSpPr>
          <p:nvPr/>
        </p:nvGrpSpPr>
        <p:grpSpPr bwMode="auto">
          <a:xfrm>
            <a:off x="0" y="400050"/>
            <a:ext cx="9753600" cy="1285875"/>
            <a:chOff x="0" y="0"/>
            <a:chExt cx="1384190" cy="3472227"/>
          </a:xfrm>
        </p:grpSpPr>
        <p:sp>
          <p:nvSpPr>
            <p:cNvPr id="72710" name="Freeform 4">
              <a:extLst>
                <a:ext uri="{FF2B5EF4-FFF2-40B4-BE49-F238E27FC236}">
                  <a16:creationId xmlns:a16="http://schemas.microsoft.com/office/drawing/2014/main" id="{7BA82BEF-293E-306A-976E-1E2FBD484AAB}"/>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72711" name="TextBox 16">
              <a:extLst>
                <a:ext uri="{FF2B5EF4-FFF2-40B4-BE49-F238E27FC236}">
                  <a16:creationId xmlns:a16="http://schemas.microsoft.com/office/drawing/2014/main" id="{130C2612-4FFA-472A-1E03-5AA855D021DC}"/>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72709" name="Title 1">
            <a:extLst>
              <a:ext uri="{FF2B5EF4-FFF2-40B4-BE49-F238E27FC236}">
                <a16:creationId xmlns:a16="http://schemas.microsoft.com/office/drawing/2014/main" id="{B6CE92D2-DD54-A283-ACAE-E4C16E956DE8}"/>
              </a:ext>
            </a:extLst>
          </p:cNvPr>
          <p:cNvSpPr>
            <a:spLocks noGrp="1" noChangeArrowheads="1"/>
          </p:cNvSpPr>
          <p:nvPr>
            <p:ph type="title"/>
          </p:nvPr>
        </p:nvSpPr>
        <p:spPr>
          <a:xfrm>
            <a:off x="1219200" y="655638"/>
            <a:ext cx="5783263" cy="766762"/>
          </a:xfrm>
        </p:spPr>
        <p:txBody>
          <a:bodyPr/>
          <a:lstStyle/>
          <a:p>
            <a:pPr algn="l"/>
            <a:r>
              <a:rPr lang="en-US" altLang="en-US" sz="4800" b="1">
                <a:solidFill>
                  <a:schemeClr val="bg1"/>
                </a:solidFill>
                <a:ea typeface="Verdana" panose="020B0604030504040204" pitchFamily="34" charset="0"/>
                <a:cs typeface="Verdana" panose="020B0604030504040204" pitchFamily="34" charset="0"/>
              </a:rPr>
              <a:t>Ara Pacis, Rome</a:t>
            </a:r>
            <a:endParaRPr lang="en-IE" altLang="en-US" sz="4800" b="1">
              <a:solidFill>
                <a:schemeClr val="bg1"/>
              </a:solidFill>
              <a:ea typeface="Verdana" panose="020B0604030504040204" pitchFamily="34" charset="0"/>
              <a:cs typeface="Verdana" panose="020B060403050404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83467EA4-6270-CEFC-D26D-4F47980D328F}"/>
              </a:ext>
            </a:extLst>
          </p:cNvPr>
          <p:cNvSpPr>
            <a:spLocks noGrp="1" noChangeArrowheads="1"/>
          </p:cNvSpPr>
          <p:nvPr>
            <p:ph type="title"/>
          </p:nvPr>
        </p:nvSpPr>
        <p:spPr>
          <a:xfrm>
            <a:off x="13563600" y="2933700"/>
            <a:ext cx="3925888" cy="777875"/>
          </a:xfrm>
        </p:spPr>
        <p:txBody>
          <a:bodyPr/>
          <a:lstStyle/>
          <a:p>
            <a:r>
              <a:rPr lang="en-IE" altLang="en-US" sz="3200" b="1">
                <a:solidFill>
                  <a:srgbClr val="0070C0"/>
                </a:solidFill>
                <a:latin typeface="Verdana" panose="020B0604030504040204" pitchFamily="34" charset="0"/>
                <a:ea typeface="Verdana" panose="020B0604030504040204" pitchFamily="34" charset="0"/>
                <a:cs typeface="Verdana" panose="020B0604030504040204" pitchFamily="34" charset="0"/>
              </a:rPr>
              <a:t>Examples of relief sculpture on the Ara Pacis</a:t>
            </a:r>
          </a:p>
        </p:txBody>
      </p:sp>
      <p:pic>
        <p:nvPicPr>
          <p:cNvPr id="74755" name="Picture 2" descr="Mother Earth with Air and Water, marble relief on the east exterior wall of the Ara Pacis in Rome, Italy, 13 bce. Height 1.57 m.">
            <a:extLst>
              <a:ext uri="{FF2B5EF4-FFF2-40B4-BE49-F238E27FC236}">
                <a16:creationId xmlns:a16="http://schemas.microsoft.com/office/drawing/2014/main" id="{C73205CF-020B-3014-D0FE-646429681F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
          <a:stretch>
            <a:fillRect/>
          </a:stretch>
        </p:blipFill>
        <p:spPr bwMode="auto">
          <a:xfrm>
            <a:off x="331788" y="898525"/>
            <a:ext cx="13039725" cy="733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6" name="Picture 2">
            <a:extLst>
              <a:ext uri="{FF2B5EF4-FFF2-40B4-BE49-F238E27FC236}">
                <a16:creationId xmlns:a16="http://schemas.microsoft.com/office/drawing/2014/main" id="{D6BE47DA-4638-12B8-0C15-D35F1652B9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87000" y="5083175"/>
            <a:ext cx="7808913" cy="520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5567FD13-EA4F-913A-6D49-8AE207AB82C2}"/>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76803" name="Group 3">
            <a:extLst>
              <a:ext uri="{FF2B5EF4-FFF2-40B4-BE49-F238E27FC236}">
                <a16:creationId xmlns:a16="http://schemas.microsoft.com/office/drawing/2014/main" id="{0BF46628-6EAC-A59E-B57E-A04460054F9D}"/>
              </a:ext>
            </a:extLst>
          </p:cNvPr>
          <p:cNvGrpSpPr>
            <a:grpSpLocks/>
          </p:cNvGrpSpPr>
          <p:nvPr/>
        </p:nvGrpSpPr>
        <p:grpSpPr bwMode="auto">
          <a:xfrm>
            <a:off x="13031788" y="0"/>
            <a:ext cx="5256212" cy="10287000"/>
            <a:chOff x="0" y="0"/>
            <a:chExt cx="1384190" cy="3472227"/>
          </a:xfrm>
        </p:grpSpPr>
        <p:sp>
          <p:nvSpPr>
            <p:cNvPr id="76814" name="Freeform 4">
              <a:extLst>
                <a:ext uri="{FF2B5EF4-FFF2-40B4-BE49-F238E27FC236}">
                  <a16:creationId xmlns:a16="http://schemas.microsoft.com/office/drawing/2014/main" id="{275AC5E0-B325-9DF7-78D5-CBC24E8D479F}"/>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76815" name="TextBox 5">
              <a:extLst>
                <a:ext uri="{FF2B5EF4-FFF2-40B4-BE49-F238E27FC236}">
                  <a16:creationId xmlns:a16="http://schemas.microsoft.com/office/drawing/2014/main" id="{D43BD1D7-66E2-0FCA-9231-0FADFD7C75C3}"/>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BCBABC50-D681-D8C5-86AD-D82EC66156EE}"/>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76805" name="Group 7">
            <a:extLst>
              <a:ext uri="{FF2B5EF4-FFF2-40B4-BE49-F238E27FC236}">
                <a16:creationId xmlns:a16="http://schemas.microsoft.com/office/drawing/2014/main" id="{8F79F75F-8CD2-C7E3-5222-57AF4CFA7022}"/>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CE106D27-0EE5-6E7C-A09D-94079693B8A9}"/>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76806" name="Group 9">
            <a:extLst>
              <a:ext uri="{FF2B5EF4-FFF2-40B4-BE49-F238E27FC236}">
                <a16:creationId xmlns:a16="http://schemas.microsoft.com/office/drawing/2014/main" id="{E9D6684C-9208-07A1-80F7-CF5953106E25}"/>
              </a:ext>
            </a:extLst>
          </p:cNvPr>
          <p:cNvGrpSpPr>
            <a:grpSpLocks/>
          </p:cNvGrpSpPr>
          <p:nvPr/>
        </p:nvGrpSpPr>
        <p:grpSpPr bwMode="auto">
          <a:xfrm>
            <a:off x="1057275" y="3489325"/>
            <a:ext cx="79375" cy="3562350"/>
            <a:chOff x="0" y="0"/>
            <a:chExt cx="20803" cy="938233"/>
          </a:xfrm>
        </p:grpSpPr>
        <p:sp>
          <p:nvSpPr>
            <p:cNvPr id="76809" name="Freeform 10">
              <a:extLst>
                <a:ext uri="{FF2B5EF4-FFF2-40B4-BE49-F238E27FC236}">
                  <a16:creationId xmlns:a16="http://schemas.microsoft.com/office/drawing/2014/main" id="{9C9F7A4A-86BE-6A50-6F8A-276A001A1748}"/>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76810" name="TextBox 11">
              <a:extLst>
                <a:ext uri="{FF2B5EF4-FFF2-40B4-BE49-F238E27FC236}">
                  <a16:creationId xmlns:a16="http://schemas.microsoft.com/office/drawing/2014/main" id="{A404D900-0FCA-D211-E5A6-5F28360BD095}"/>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73FB7BA8-CB32-DDBD-0EB2-5533CCA00712}"/>
              </a:ext>
            </a:extLst>
          </p:cNvPr>
          <p:cNvSpPr txBox="1"/>
          <p:nvPr/>
        </p:nvSpPr>
        <p:spPr>
          <a:xfrm>
            <a:off x="1387475" y="3446463"/>
            <a:ext cx="8718550" cy="1693862"/>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4: Ancient art and artefacts</a:t>
            </a:r>
          </a:p>
        </p:txBody>
      </p:sp>
      <p:sp>
        <p:nvSpPr>
          <p:cNvPr id="14" name="TextBox 14">
            <a:extLst>
              <a:ext uri="{FF2B5EF4-FFF2-40B4-BE49-F238E27FC236}">
                <a16:creationId xmlns:a16="http://schemas.microsoft.com/office/drawing/2014/main" id="{90E2BFEE-F461-C37E-D704-148CD3F2804A}"/>
              </a:ext>
            </a:extLst>
          </p:cNvPr>
          <p:cNvSpPr txBox="1"/>
          <p:nvPr/>
        </p:nvSpPr>
        <p:spPr>
          <a:xfrm>
            <a:off x="1263650" y="5616575"/>
            <a:ext cx="8293100" cy="1385888"/>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3. Who owns ancient artefacts? (Greece)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Content Placeholder 9">
            <a:extLst>
              <a:ext uri="{FF2B5EF4-FFF2-40B4-BE49-F238E27FC236}">
                <a16:creationId xmlns:a16="http://schemas.microsoft.com/office/drawing/2014/main" id="{0423DEB8-F65D-E225-34EE-41A33B2ECA9A}"/>
              </a:ext>
            </a:extLst>
          </p:cNvPr>
          <p:cNvSpPr>
            <a:spLocks noGrp="1" noChangeArrowheads="1"/>
          </p:cNvSpPr>
          <p:nvPr>
            <p:ph idx="1"/>
          </p:nvPr>
        </p:nvSpPr>
        <p:spPr>
          <a:xfrm>
            <a:off x="1257300" y="2738438"/>
            <a:ext cx="8081963" cy="6527800"/>
          </a:xfrm>
        </p:spPr>
        <p:txBody>
          <a:bodyPr/>
          <a:lstStyle/>
          <a:p>
            <a:endParaRPr lang="en-US" altLang="en-US"/>
          </a:p>
          <a:p>
            <a:endParaRPr lang="en-US" altLang="en-US"/>
          </a:p>
        </p:txBody>
      </p:sp>
      <p:pic>
        <p:nvPicPr>
          <p:cNvPr id="6" name="Content Placeholder 5">
            <a:extLst>
              <a:ext uri="{FF2B5EF4-FFF2-40B4-BE49-F238E27FC236}">
                <a16:creationId xmlns:a16="http://schemas.microsoft.com/office/drawing/2014/main" id="{865D743A-DAD9-19A3-C9F9-3020D3E92E13}"/>
              </a:ext>
            </a:extLst>
          </p:cNvPr>
          <p:cNvPicPr>
            <a:picLocks/>
          </p:cNvPicPr>
          <p:nvPr/>
        </p:nvPicPr>
        <p:blipFill rotWithShape="1">
          <a:blip r:embed="rId3" cstate="email"/>
          <a:srcRect/>
          <a:stretch/>
        </p:blipFill>
        <p:spPr bwMode="auto">
          <a:xfrm>
            <a:off x="10425363" y="2379630"/>
            <a:ext cx="7862637" cy="7907370"/>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p:spPr>
      </p:pic>
      <p:sp>
        <p:nvSpPr>
          <p:cNvPr id="11" name="TextBox 10">
            <a:extLst>
              <a:ext uri="{FF2B5EF4-FFF2-40B4-BE49-F238E27FC236}">
                <a16:creationId xmlns:a16="http://schemas.microsoft.com/office/drawing/2014/main" id="{F3BA725A-23E3-0BCA-F4E2-DC3157D73227}"/>
              </a:ext>
            </a:extLst>
          </p:cNvPr>
          <p:cNvSpPr txBox="1"/>
          <p:nvPr/>
        </p:nvSpPr>
        <p:spPr>
          <a:xfrm>
            <a:off x="1143000" y="2149475"/>
            <a:ext cx="8883650" cy="7970838"/>
          </a:xfrm>
          <a:prstGeom prst="rect">
            <a:avLst/>
          </a:prstGeom>
          <a:noFill/>
        </p:spPr>
        <p:txBody>
          <a:bodyPr>
            <a:spAutoFit/>
          </a:bodyPr>
          <a:lstStyle/>
          <a:p>
            <a:pPr marL="428625" indent="-428625">
              <a:buFontTx/>
              <a:buBlip>
                <a:blip r:embed="rId4"/>
              </a:buBlip>
              <a:defRPr/>
            </a:pPr>
            <a:r>
              <a:rPr lang="en-IE" sz="3200" dirty="0">
                <a:latin typeface="+mj-lt"/>
                <a:ea typeface="Calibri" panose="020F0502020204030204" pitchFamily="34" charset="0"/>
                <a:cs typeface="Times New Roman" panose="02020603050405020304" pitchFamily="18" charset="0"/>
              </a:rPr>
              <a:t>The </a:t>
            </a:r>
            <a:r>
              <a:rPr lang="en-IE" sz="3200" b="1" dirty="0">
                <a:solidFill>
                  <a:srgbClr val="0070C0"/>
                </a:solidFill>
                <a:latin typeface="+mj-lt"/>
                <a:ea typeface="Calibri" panose="020F0502020204030204" pitchFamily="34" charset="0"/>
                <a:cs typeface="Times New Roman" panose="02020603050405020304" pitchFamily="18" charset="0"/>
              </a:rPr>
              <a:t>Parthenon</a:t>
            </a:r>
            <a:r>
              <a:rPr lang="en-IE" sz="3200" dirty="0">
                <a:latin typeface="+mj-lt"/>
                <a:ea typeface="Calibri" panose="020F0502020204030204" pitchFamily="34" charset="0"/>
                <a:cs typeface="Times New Roman" panose="02020603050405020304" pitchFamily="18" charset="0"/>
              </a:rPr>
              <a:t> is a temple built on the </a:t>
            </a:r>
            <a:r>
              <a:rPr lang="en-IE" sz="3200" b="1" dirty="0">
                <a:solidFill>
                  <a:schemeClr val="accent5">
                    <a:lumMod val="75000"/>
                  </a:schemeClr>
                </a:solidFill>
                <a:latin typeface="+mj-lt"/>
                <a:ea typeface="Calibri" panose="020F0502020204030204" pitchFamily="34" charset="0"/>
                <a:cs typeface="Times New Roman" panose="02020603050405020304" pitchFamily="18" charset="0"/>
              </a:rPr>
              <a:t>Acropolis in Athens </a:t>
            </a:r>
            <a:r>
              <a:rPr lang="en-IE" sz="3200" dirty="0">
                <a:latin typeface="+mj-lt"/>
                <a:ea typeface="Calibri" panose="020F0502020204030204" pitchFamily="34" charset="0"/>
                <a:cs typeface="Times New Roman" panose="02020603050405020304" pitchFamily="18" charset="0"/>
              </a:rPr>
              <a:t>in the </a:t>
            </a:r>
            <a:r>
              <a:rPr lang="en-IE" sz="3200" b="1" dirty="0">
                <a:solidFill>
                  <a:schemeClr val="accent6">
                    <a:lumMod val="75000"/>
                  </a:schemeClr>
                </a:solidFill>
                <a:latin typeface="+mj-lt"/>
                <a:ea typeface="Calibri" panose="020F0502020204030204" pitchFamily="34" charset="0"/>
                <a:cs typeface="Times New Roman" panose="02020603050405020304" pitchFamily="18" charset="0"/>
              </a:rPr>
              <a:t>5</a:t>
            </a:r>
            <a:r>
              <a:rPr lang="en-IE" sz="3200" b="1" baseline="30000" dirty="0">
                <a:solidFill>
                  <a:schemeClr val="accent6">
                    <a:lumMod val="75000"/>
                  </a:schemeClr>
                </a:solidFill>
                <a:latin typeface="+mj-lt"/>
                <a:ea typeface="Calibri" panose="020F0502020204030204" pitchFamily="34" charset="0"/>
                <a:cs typeface="Times New Roman" panose="02020603050405020304" pitchFamily="18" charset="0"/>
              </a:rPr>
              <a:t>th</a:t>
            </a:r>
            <a:r>
              <a:rPr lang="en-IE" sz="3200" b="1" dirty="0">
                <a:solidFill>
                  <a:schemeClr val="accent6">
                    <a:lumMod val="75000"/>
                  </a:schemeClr>
                </a:solidFill>
                <a:latin typeface="+mj-lt"/>
                <a:ea typeface="Calibri" panose="020F0502020204030204" pitchFamily="34" charset="0"/>
                <a:cs typeface="Times New Roman" panose="02020603050405020304" pitchFamily="18" charset="0"/>
              </a:rPr>
              <a:t> century BC </a:t>
            </a:r>
            <a:r>
              <a:rPr lang="en-IE" sz="3200" dirty="0">
                <a:latin typeface="+mj-lt"/>
                <a:ea typeface="Calibri" panose="020F0502020204030204" pitchFamily="34" charset="0"/>
                <a:cs typeface="Times New Roman" panose="02020603050405020304" pitchFamily="18" charset="0"/>
              </a:rPr>
              <a:t>and dedicated to the </a:t>
            </a:r>
            <a:r>
              <a:rPr lang="en-IE" sz="3200" b="1" dirty="0">
                <a:solidFill>
                  <a:srgbClr val="92D050"/>
                </a:solidFill>
                <a:latin typeface="+mj-lt"/>
                <a:ea typeface="Calibri" panose="020F0502020204030204" pitchFamily="34" charset="0"/>
                <a:cs typeface="Times New Roman" panose="02020603050405020304" pitchFamily="18" charset="0"/>
              </a:rPr>
              <a:t>goddess Athena</a:t>
            </a:r>
            <a:endParaRPr lang="en-IE" sz="3200" dirty="0">
              <a:latin typeface="+mj-lt"/>
              <a:ea typeface="Calibri" panose="020F0502020204030204" pitchFamily="34" charset="0"/>
              <a:cs typeface="Times New Roman" panose="02020603050405020304" pitchFamily="18" charset="0"/>
            </a:endParaRPr>
          </a:p>
          <a:p>
            <a:pPr marL="428625" indent="-428625">
              <a:buFontTx/>
              <a:buBlip>
                <a:blip r:embed="rId4"/>
              </a:buBlip>
              <a:defRPr/>
            </a:pPr>
            <a:endParaRPr lang="en-IE" sz="3200" dirty="0">
              <a:latin typeface="+mj-lt"/>
              <a:ea typeface="Calibri" panose="020F0502020204030204" pitchFamily="34" charset="0"/>
              <a:cs typeface="Times New Roman" panose="02020603050405020304" pitchFamily="18" charset="0"/>
            </a:endParaRPr>
          </a:p>
          <a:p>
            <a:pPr marL="428625" indent="-428625">
              <a:buFontTx/>
              <a:buBlip>
                <a:blip r:embed="rId4"/>
              </a:buBlip>
              <a:defRPr/>
            </a:pPr>
            <a:r>
              <a:rPr lang="en-IE" sz="3200" dirty="0">
                <a:latin typeface="+mj-lt"/>
                <a:ea typeface="Calibri" panose="020F0502020204030204" pitchFamily="34" charset="0"/>
                <a:cs typeface="Times New Roman" panose="02020603050405020304" pitchFamily="18" charset="0"/>
              </a:rPr>
              <a:t>Over time, the Parthenon was used as a </a:t>
            </a:r>
            <a:r>
              <a:rPr lang="en-IE" sz="3200" b="1" dirty="0">
                <a:solidFill>
                  <a:srgbClr val="0070C0"/>
                </a:solidFill>
                <a:latin typeface="+mj-lt"/>
                <a:ea typeface="Calibri" panose="020F0502020204030204" pitchFamily="34" charset="0"/>
                <a:cs typeface="Times New Roman" panose="02020603050405020304" pitchFamily="18" charset="0"/>
              </a:rPr>
              <a:t>military garrison</a:t>
            </a:r>
            <a:r>
              <a:rPr lang="en-IE" sz="3200" dirty="0">
                <a:latin typeface="+mj-lt"/>
                <a:ea typeface="Calibri" panose="020F0502020204030204" pitchFamily="34" charset="0"/>
                <a:cs typeface="Times New Roman" panose="02020603050405020304" pitchFamily="18" charset="0"/>
              </a:rPr>
              <a:t>, converted into a </a:t>
            </a:r>
            <a:r>
              <a:rPr lang="en-IE" sz="3200" b="1" dirty="0">
                <a:solidFill>
                  <a:schemeClr val="accent1">
                    <a:lumMod val="75000"/>
                  </a:schemeClr>
                </a:solidFill>
                <a:latin typeface="+mj-lt"/>
                <a:ea typeface="Calibri" panose="020F0502020204030204" pitchFamily="34" charset="0"/>
                <a:cs typeface="Times New Roman" panose="02020603050405020304" pitchFamily="18" charset="0"/>
              </a:rPr>
              <a:t>Christian church</a:t>
            </a:r>
            <a:r>
              <a:rPr lang="en-IE" sz="3200" dirty="0">
                <a:latin typeface="+mj-lt"/>
                <a:ea typeface="Calibri" panose="020F0502020204030204" pitchFamily="34" charset="0"/>
                <a:cs typeface="Times New Roman" panose="02020603050405020304" pitchFamily="18" charset="0"/>
              </a:rPr>
              <a:t>, turned into a </a:t>
            </a:r>
            <a:r>
              <a:rPr lang="en-IE" sz="3200" b="1" dirty="0">
                <a:solidFill>
                  <a:srgbClr val="002060"/>
                </a:solidFill>
                <a:latin typeface="+mj-lt"/>
                <a:ea typeface="Calibri" panose="020F0502020204030204" pitchFamily="34" charset="0"/>
                <a:cs typeface="Times New Roman" panose="02020603050405020304" pitchFamily="18" charset="0"/>
              </a:rPr>
              <a:t>mosque</a:t>
            </a:r>
            <a:r>
              <a:rPr lang="en-IE" sz="3200" dirty="0">
                <a:latin typeface="+mj-lt"/>
                <a:ea typeface="Calibri" panose="020F0502020204030204" pitchFamily="34" charset="0"/>
                <a:cs typeface="Times New Roman" panose="02020603050405020304" pitchFamily="18" charset="0"/>
              </a:rPr>
              <a:t>, struck by a </a:t>
            </a:r>
            <a:r>
              <a:rPr lang="en-IE" sz="3200" b="1" dirty="0">
                <a:solidFill>
                  <a:srgbClr val="7030A0"/>
                </a:solidFill>
                <a:latin typeface="+mj-lt"/>
                <a:ea typeface="Calibri" panose="020F0502020204030204" pitchFamily="34" charset="0"/>
                <a:cs typeface="Times New Roman" panose="02020603050405020304" pitchFamily="18" charset="0"/>
              </a:rPr>
              <a:t>mortar shell </a:t>
            </a:r>
            <a:r>
              <a:rPr lang="en-IE" sz="3200" dirty="0">
                <a:latin typeface="+mj-lt"/>
                <a:ea typeface="Calibri" panose="020F0502020204030204" pitchFamily="34" charset="0"/>
                <a:cs typeface="Times New Roman" panose="02020603050405020304" pitchFamily="18" charset="0"/>
              </a:rPr>
              <a:t>and severely </a:t>
            </a:r>
            <a:r>
              <a:rPr lang="en-IE" sz="3200" b="1" dirty="0">
                <a:solidFill>
                  <a:schemeClr val="accent2"/>
                </a:solidFill>
                <a:latin typeface="+mj-lt"/>
                <a:ea typeface="Calibri" panose="020F0502020204030204" pitchFamily="34" charset="0"/>
                <a:cs typeface="Times New Roman" panose="02020603050405020304" pitchFamily="18" charset="0"/>
              </a:rPr>
              <a:t>damaged</a:t>
            </a:r>
            <a:r>
              <a:rPr lang="en-IE" sz="3200" dirty="0">
                <a:latin typeface="+mj-lt"/>
                <a:ea typeface="Calibri" panose="020F0502020204030204" pitchFamily="34" charset="0"/>
                <a:cs typeface="Times New Roman" panose="02020603050405020304" pitchFamily="18" charset="0"/>
              </a:rPr>
              <a:t> by the removal and attempted removal of its sculptural decoration (‘marbles’)</a:t>
            </a:r>
          </a:p>
          <a:p>
            <a:pPr marL="428625" indent="-428625">
              <a:buFontTx/>
              <a:buBlip>
                <a:blip r:embed="rId4"/>
              </a:buBlip>
              <a:defRPr/>
            </a:pPr>
            <a:endParaRPr lang="en-IE" sz="3200" dirty="0">
              <a:latin typeface="+mj-lt"/>
              <a:ea typeface="Calibri" panose="020F0502020204030204" pitchFamily="34" charset="0"/>
              <a:cs typeface="Times New Roman" panose="02020603050405020304" pitchFamily="18" charset="0"/>
            </a:endParaRPr>
          </a:p>
          <a:p>
            <a:pPr marL="428625" indent="-428625">
              <a:buFontTx/>
              <a:buBlip>
                <a:blip r:embed="rId4"/>
              </a:buBlip>
              <a:defRPr/>
            </a:pPr>
            <a:r>
              <a:rPr lang="en-IE" sz="3200" dirty="0">
                <a:latin typeface="+mj-lt"/>
                <a:ea typeface="Calibri" panose="020F0502020204030204" pitchFamily="34" charset="0"/>
                <a:cs typeface="Times New Roman" panose="02020603050405020304" pitchFamily="18" charset="0"/>
              </a:rPr>
              <a:t>In 1803, </a:t>
            </a:r>
            <a:r>
              <a:rPr lang="en-IE" sz="3200" b="1" dirty="0">
                <a:solidFill>
                  <a:schemeClr val="accent4">
                    <a:lumMod val="50000"/>
                  </a:schemeClr>
                </a:solidFill>
                <a:latin typeface="+mj-lt"/>
                <a:ea typeface="Calibri" panose="020F0502020204030204" pitchFamily="34" charset="0"/>
                <a:cs typeface="Times New Roman" panose="02020603050405020304" pitchFamily="18" charset="0"/>
              </a:rPr>
              <a:t>Lord Elgin, the British Ambassador to the Ottoman Empire</a:t>
            </a:r>
            <a:r>
              <a:rPr lang="en-IE" sz="3200" dirty="0">
                <a:latin typeface="+mj-lt"/>
                <a:ea typeface="Calibri" panose="020F0502020204030204" pitchFamily="34" charset="0"/>
                <a:cs typeface="Times New Roman" panose="02020603050405020304" pitchFamily="18" charset="0"/>
              </a:rPr>
              <a:t>, dismantled large pieces of sculpture from the Parthenon and transported them to Britain, where they have remained ever since, sometimes dubbed the ‘Elgin marbles’ </a:t>
            </a:r>
          </a:p>
        </p:txBody>
      </p:sp>
      <p:sp>
        <p:nvSpPr>
          <p:cNvPr id="77829" name="Title 3">
            <a:extLst>
              <a:ext uri="{FF2B5EF4-FFF2-40B4-BE49-F238E27FC236}">
                <a16:creationId xmlns:a16="http://schemas.microsoft.com/office/drawing/2014/main" id="{76E24B24-600F-E9D6-E4F7-44F239D20DD7}"/>
              </a:ext>
            </a:extLst>
          </p:cNvPr>
          <p:cNvSpPr>
            <a:spLocks noGrp="1" noChangeArrowheads="1"/>
          </p:cNvSpPr>
          <p:nvPr>
            <p:ph type="title"/>
          </p:nvPr>
        </p:nvSpPr>
        <p:spPr>
          <a:xfrm>
            <a:off x="762000" y="468313"/>
            <a:ext cx="8229600" cy="1143000"/>
          </a:xfrm>
        </p:spPr>
        <p:txBody>
          <a:bodyPr/>
          <a:lstStyle/>
          <a:p>
            <a:endParaRPr lang="en-IE" altLang="en-US"/>
          </a:p>
        </p:txBody>
      </p:sp>
      <p:grpSp>
        <p:nvGrpSpPr>
          <p:cNvPr id="77830" name="Group 3">
            <a:extLst>
              <a:ext uri="{FF2B5EF4-FFF2-40B4-BE49-F238E27FC236}">
                <a16:creationId xmlns:a16="http://schemas.microsoft.com/office/drawing/2014/main" id="{CCA315D1-74B0-F5A9-EE96-FD1EEA4F7C70}"/>
              </a:ext>
            </a:extLst>
          </p:cNvPr>
          <p:cNvGrpSpPr>
            <a:grpSpLocks/>
          </p:cNvGrpSpPr>
          <p:nvPr/>
        </p:nvGrpSpPr>
        <p:grpSpPr bwMode="auto">
          <a:xfrm>
            <a:off x="0" y="400050"/>
            <a:ext cx="10210800" cy="1285875"/>
            <a:chOff x="0" y="0"/>
            <a:chExt cx="1384190" cy="3472227"/>
          </a:xfrm>
        </p:grpSpPr>
        <p:sp>
          <p:nvSpPr>
            <p:cNvPr id="77832" name="Freeform 4">
              <a:extLst>
                <a:ext uri="{FF2B5EF4-FFF2-40B4-BE49-F238E27FC236}">
                  <a16:creationId xmlns:a16="http://schemas.microsoft.com/office/drawing/2014/main" id="{FCACE4BB-65E0-404B-B6EC-A7F9DAF3FA7F}"/>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77833" name="TextBox 16">
              <a:extLst>
                <a:ext uri="{FF2B5EF4-FFF2-40B4-BE49-F238E27FC236}">
                  <a16:creationId xmlns:a16="http://schemas.microsoft.com/office/drawing/2014/main" id="{6CA35570-74AB-D1B3-E6EB-9DD0FCF1426B}"/>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77831" name="TextBox 15">
            <a:extLst>
              <a:ext uri="{FF2B5EF4-FFF2-40B4-BE49-F238E27FC236}">
                <a16:creationId xmlns:a16="http://schemas.microsoft.com/office/drawing/2014/main" id="{10193EDC-1021-02D7-42CF-0236E4E75231}"/>
              </a:ext>
            </a:extLst>
          </p:cNvPr>
          <p:cNvSpPr txBox="1">
            <a:spLocks noChangeArrowheads="1"/>
          </p:cNvSpPr>
          <p:nvPr/>
        </p:nvSpPr>
        <p:spPr bwMode="auto">
          <a:xfrm>
            <a:off x="1314450" y="642938"/>
            <a:ext cx="71247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E" altLang="en-US" sz="4800" b="1">
                <a:solidFill>
                  <a:schemeClr val="bg1"/>
                </a:solidFill>
              </a:rPr>
              <a:t>The Parthenon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EAD3759A-2DDC-B727-4E34-C52DE27F3C7E}"/>
              </a:ext>
            </a:extLst>
          </p:cNvPr>
          <p:cNvSpPr txBox="1"/>
          <p:nvPr/>
        </p:nvSpPr>
        <p:spPr>
          <a:xfrm>
            <a:off x="892175" y="1166813"/>
            <a:ext cx="6956425" cy="8442325"/>
          </a:xfrm>
          <a:prstGeom prst="rect">
            <a:avLst/>
          </a:prstGeom>
        </p:spPr>
        <p:txBody>
          <a:bodyPr lIns="0" tIns="0" rIns="0" bIns="0">
            <a:spAutoFit/>
          </a:bodyPr>
          <a:lstStyle/>
          <a:p>
            <a:pPr marL="342900" indent="-342900" eaLnBrk="1" fontAlgn="auto" hangingPunct="1">
              <a:lnSpc>
                <a:spcPts val="3035"/>
              </a:lnSpc>
              <a:spcBef>
                <a:spcPts val="0"/>
              </a:spcBef>
              <a:spcAft>
                <a:spcPts val="0"/>
              </a:spcAft>
              <a:buFontTx/>
              <a:buBlip>
                <a:blip r:embed="rId3"/>
              </a:buBlip>
              <a:defRPr/>
            </a:pPr>
            <a:r>
              <a:rPr lang="en-US" sz="3200" dirty="0">
                <a:solidFill>
                  <a:srgbClr val="191919"/>
                </a:solidFill>
                <a:latin typeface="+mj-lt"/>
                <a:ea typeface="Open Sans"/>
                <a:cs typeface="Open Sans"/>
                <a:sym typeface="Open Sans"/>
              </a:rPr>
              <a:t>Lord Elgin removed the marbles with the permission of </a:t>
            </a:r>
            <a:r>
              <a:rPr lang="en-US" sz="3200" b="1" dirty="0">
                <a:solidFill>
                  <a:schemeClr val="accent2"/>
                </a:solidFill>
                <a:latin typeface="+mj-lt"/>
                <a:ea typeface="Open Sans"/>
                <a:cs typeface="Open Sans"/>
                <a:sym typeface="Open Sans"/>
              </a:rPr>
              <a:t>Sultan Selim III</a:t>
            </a:r>
            <a:r>
              <a:rPr lang="en-US" sz="3200" dirty="0">
                <a:solidFill>
                  <a:srgbClr val="191919"/>
                </a:solidFill>
                <a:latin typeface="+mj-lt"/>
                <a:ea typeface="Open Sans"/>
                <a:cs typeface="Open Sans"/>
                <a:sym typeface="Open Sans"/>
              </a:rPr>
              <a:t>, although the legality of this remains controversial</a:t>
            </a:r>
          </a:p>
          <a:p>
            <a:pPr eaLnBrk="1" fontAlgn="auto" hangingPunct="1">
              <a:lnSpc>
                <a:spcPts val="3035"/>
              </a:lnSpc>
              <a:spcBef>
                <a:spcPts val="0"/>
              </a:spcBef>
              <a:spcAft>
                <a:spcPts val="0"/>
              </a:spcAft>
              <a:defRPr/>
            </a:pPr>
            <a:endParaRPr lang="en-US" sz="3200" dirty="0">
              <a:solidFill>
                <a:srgbClr val="191919"/>
              </a:solidFill>
              <a:latin typeface="+mj-lt"/>
              <a:ea typeface="Open Sans"/>
              <a:cs typeface="Open Sans"/>
              <a:sym typeface="Open Sans"/>
            </a:endParaRPr>
          </a:p>
          <a:p>
            <a:pPr marL="342900" indent="-342900" eaLnBrk="1" fontAlgn="auto" hangingPunct="1">
              <a:lnSpc>
                <a:spcPts val="3035"/>
              </a:lnSpc>
              <a:spcBef>
                <a:spcPts val="0"/>
              </a:spcBef>
              <a:spcAft>
                <a:spcPts val="0"/>
              </a:spcAft>
              <a:buFontTx/>
              <a:buBlip>
                <a:blip r:embed="rId3"/>
              </a:buBlip>
              <a:defRPr/>
            </a:pPr>
            <a:r>
              <a:rPr lang="en-US" sz="3200" dirty="0">
                <a:solidFill>
                  <a:srgbClr val="191919"/>
                </a:solidFill>
                <a:latin typeface="+mj-lt"/>
                <a:ea typeface="Open Sans"/>
                <a:cs typeface="Open Sans"/>
                <a:sym typeface="Open Sans"/>
              </a:rPr>
              <a:t>The marbles taken by Lord Elgin are on display in the </a:t>
            </a:r>
            <a:r>
              <a:rPr lang="en-US" sz="3200" b="1" dirty="0">
                <a:solidFill>
                  <a:schemeClr val="tx2"/>
                </a:solidFill>
                <a:latin typeface="+mj-lt"/>
                <a:ea typeface="Open Sans"/>
                <a:cs typeface="Open Sans"/>
                <a:sym typeface="Open Sans"/>
              </a:rPr>
              <a:t>British Museum, London</a:t>
            </a:r>
          </a:p>
          <a:p>
            <a:pPr marL="342900" indent="-342900" eaLnBrk="1" fontAlgn="auto" hangingPunct="1">
              <a:lnSpc>
                <a:spcPts val="3035"/>
              </a:lnSpc>
              <a:spcBef>
                <a:spcPts val="0"/>
              </a:spcBef>
              <a:spcAft>
                <a:spcPts val="0"/>
              </a:spcAft>
              <a:buFontTx/>
              <a:buBlip>
                <a:blip r:embed="rId3"/>
              </a:buBlip>
              <a:defRPr/>
            </a:pPr>
            <a:endParaRPr lang="en-US" sz="3200" dirty="0">
              <a:solidFill>
                <a:srgbClr val="191919"/>
              </a:solidFill>
              <a:latin typeface="+mj-lt"/>
              <a:ea typeface="Open Sans"/>
              <a:cs typeface="Open Sans"/>
              <a:sym typeface="Open Sans"/>
            </a:endParaRPr>
          </a:p>
          <a:p>
            <a:pPr marL="342900" indent="-342900" eaLnBrk="1" fontAlgn="auto" hangingPunct="1">
              <a:lnSpc>
                <a:spcPts val="3035"/>
              </a:lnSpc>
              <a:spcBef>
                <a:spcPts val="0"/>
              </a:spcBef>
              <a:spcAft>
                <a:spcPts val="0"/>
              </a:spcAft>
              <a:buFontTx/>
              <a:buBlip>
                <a:blip r:embed="rId3"/>
              </a:buBlip>
              <a:defRPr/>
            </a:pPr>
            <a:r>
              <a:rPr lang="en-US" sz="3200" dirty="0">
                <a:solidFill>
                  <a:srgbClr val="191919"/>
                </a:solidFill>
                <a:latin typeface="+mj-lt"/>
                <a:ea typeface="Open Sans"/>
                <a:cs typeface="Open Sans"/>
                <a:sym typeface="Open Sans"/>
              </a:rPr>
              <a:t>Athens has long sought the return of these marbles</a:t>
            </a:r>
          </a:p>
          <a:p>
            <a:pPr marL="342900" indent="-342900" eaLnBrk="1" fontAlgn="auto" hangingPunct="1">
              <a:lnSpc>
                <a:spcPts val="3035"/>
              </a:lnSpc>
              <a:spcBef>
                <a:spcPts val="0"/>
              </a:spcBef>
              <a:spcAft>
                <a:spcPts val="0"/>
              </a:spcAft>
              <a:buFontTx/>
              <a:buBlip>
                <a:blip r:embed="rId3"/>
              </a:buBlip>
              <a:defRPr/>
            </a:pPr>
            <a:endParaRPr lang="en-US" sz="3200" dirty="0">
              <a:solidFill>
                <a:srgbClr val="191919"/>
              </a:solidFill>
              <a:latin typeface="+mj-lt"/>
              <a:ea typeface="Open Sans"/>
              <a:cs typeface="Open Sans"/>
              <a:sym typeface="Open Sans"/>
            </a:endParaRPr>
          </a:p>
          <a:p>
            <a:pPr marL="342900" indent="-342900" eaLnBrk="1" fontAlgn="auto" hangingPunct="1">
              <a:lnSpc>
                <a:spcPts val="3035"/>
              </a:lnSpc>
              <a:spcBef>
                <a:spcPts val="0"/>
              </a:spcBef>
              <a:spcAft>
                <a:spcPts val="0"/>
              </a:spcAft>
              <a:buFontTx/>
              <a:buBlip>
                <a:blip r:embed="rId3"/>
              </a:buBlip>
              <a:defRPr/>
            </a:pPr>
            <a:r>
              <a:rPr lang="en-US" sz="3200" dirty="0">
                <a:solidFill>
                  <a:srgbClr val="191919"/>
                </a:solidFill>
                <a:latin typeface="+mj-lt"/>
                <a:ea typeface="Open Sans"/>
                <a:cs typeface="Open Sans"/>
                <a:sym typeface="Open Sans"/>
              </a:rPr>
              <a:t> The new </a:t>
            </a:r>
            <a:r>
              <a:rPr lang="en-US" sz="3200" b="1" dirty="0">
                <a:solidFill>
                  <a:srgbClr val="FF0000"/>
                </a:solidFill>
                <a:latin typeface="+mj-lt"/>
                <a:ea typeface="Open Sans"/>
                <a:cs typeface="Open Sans"/>
                <a:sym typeface="Open Sans"/>
              </a:rPr>
              <a:t>Acropolis Museum in Athens </a:t>
            </a:r>
            <a:r>
              <a:rPr lang="en-US" sz="3200" dirty="0">
                <a:solidFill>
                  <a:srgbClr val="191919"/>
                </a:solidFill>
                <a:latin typeface="+mj-lt"/>
                <a:ea typeface="Open Sans"/>
                <a:cs typeface="Open Sans"/>
                <a:sym typeface="Open Sans"/>
              </a:rPr>
              <a:t>houses the original marbles which were not removed from the Parthenon (those on the Parthenon itself today are copies)</a:t>
            </a:r>
          </a:p>
          <a:p>
            <a:pPr marL="342900" indent="-342900" eaLnBrk="1" fontAlgn="auto" hangingPunct="1">
              <a:lnSpc>
                <a:spcPts val="3035"/>
              </a:lnSpc>
              <a:spcBef>
                <a:spcPts val="0"/>
              </a:spcBef>
              <a:spcAft>
                <a:spcPts val="0"/>
              </a:spcAft>
              <a:buFontTx/>
              <a:buBlip>
                <a:blip r:embed="rId3"/>
              </a:buBlip>
              <a:defRPr/>
            </a:pPr>
            <a:endParaRPr lang="en-US" sz="3200" dirty="0">
              <a:solidFill>
                <a:srgbClr val="191919"/>
              </a:solidFill>
              <a:latin typeface="+mj-lt"/>
              <a:ea typeface="Open Sans"/>
              <a:cs typeface="Open Sans"/>
              <a:sym typeface="Open Sans"/>
            </a:endParaRPr>
          </a:p>
          <a:p>
            <a:pPr marL="342900" indent="-342900" eaLnBrk="1" fontAlgn="auto" hangingPunct="1">
              <a:lnSpc>
                <a:spcPts val="3035"/>
              </a:lnSpc>
              <a:spcBef>
                <a:spcPts val="0"/>
              </a:spcBef>
              <a:spcAft>
                <a:spcPts val="0"/>
              </a:spcAft>
              <a:buFontTx/>
              <a:buBlip>
                <a:blip r:embed="rId3"/>
              </a:buBlip>
              <a:defRPr/>
            </a:pPr>
            <a:r>
              <a:rPr lang="en-US" sz="3200" dirty="0">
                <a:solidFill>
                  <a:srgbClr val="191919"/>
                </a:solidFill>
                <a:latin typeface="+mj-lt"/>
                <a:ea typeface="Open Sans"/>
                <a:cs typeface="Open Sans"/>
                <a:sym typeface="Open Sans"/>
              </a:rPr>
              <a:t>The Acropolis Museum created and displays </a:t>
            </a:r>
            <a:r>
              <a:rPr lang="en-US" sz="3200" b="1" dirty="0">
                <a:solidFill>
                  <a:srgbClr val="00B050"/>
                </a:solidFill>
                <a:latin typeface="+mj-lt"/>
                <a:ea typeface="Open Sans"/>
                <a:cs typeface="Open Sans"/>
                <a:sym typeface="Open Sans"/>
              </a:rPr>
              <a:t>stark white copies </a:t>
            </a:r>
            <a:r>
              <a:rPr lang="en-US" sz="3200" dirty="0">
                <a:solidFill>
                  <a:srgbClr val="191919"/>
                </a:solidFill>
                <a:latin typeface="+mj-lt"/>
                <a:ea typeface="Open Sans"/>
                <a:cs typeface="Open Sans"/>
                <a:sym typeface="Open Sans"/>
              </a:rPr>
              <a:t>(casts) of the marbles (bottom right) which are in the British Museum (top right)</a:t>
            </a:r>
          </a:p>
          <a:p>
            <a:pPr eaLnBrk="1" fontAlgn="auto" hangingPunct="1">
              <a:lnSpc>
                <a:spcPts val="3035"/>
              </a:lnSpc>
              <a:spcAft>
                <a:spcPts val="0"/>
              </a:spcAft>
              <a:defRPr/>
            </a:pPr>
            <a:endParaRPr lang="en-US" sz="2199" dirty="0">
              <a:solidFill>
                <a:srgbClr val="191919"/>
              </a:solidFill>
              <a:latin typeface="+mj-lt"/>
              <a:ea typeface="Open Sans"/>
              <a:cs typeface="Open Sans"/>
              <a:sym typeface="Open Sans"/>
            </a:endParaRPr>
          </a:p>
        </p:txBody>
      </p:sp>
      <p:sp>
        <p:nvSpPr>
          <p:cNvPr id="3" name="Freeform 3">
            <a:extLst>
              <a:ext uri="{FF2B5EF4-FFF2-40B4-BE49-F238E27FC236}">
                <a16:creationId xmlns:a16="http://schemas.microsoft.com/office/drawing/2014/main" id="{CA545D44-B400-589A-5262-ABDF378BE1A5}"/>
              </a:ext>
            </a:extLst>
          </p:cNvPr>
          <p:cNvSpPr/>
          <p:nvPr/>
        </p:nvSpPr>
        <p:spPr>
          <a:xfrm>
            <a:off x="8234130" y="340332"/>
            <a:ext cx="9162173" cy="5120638"/>
          </a:xfrm>
          <a:custGeom>
            <a:avLst/>
            <a:gdLst/>
            <a:ahLst/>
            <a:cxnLst/>
            <a:rect l="l" t="t" r="r" b="b"/>
            <a:pathLst>
              <a:path w="9162173" h="5120638">
                <a:moveTo>
                  <a:pt x="0" y="0"/>
                </a:moveTo>
                <a:lnTo>
                  <a:pt x="9162173" y="0"/>
                </a:lnTo>
                <a:lnTo>
                  <a:pt x="9162173" y="5120637"/>
                </a:lnTo>
                <a:lnTo>
                  <a:pt x="0" y="5120637"/>
                </a:lnTo>
                <a:lnTo>
                  <a:pt x="0" y="0"/>
                </a:lnTo>
                <a:close/>
              </a:path>
            </a:pathLst>
          </a:custGeom>
          <a:blipFill>
            <a:blip r:embed="rId4"/>
            <a:stretch>
              <a:fillRect t="-18538"/>
            </a:stretch>
          </a:blipFill>
        </p:spPr>
        <p:txBody>
          <a:bodyPr/>
          <a:lstStyle/>
          <a:p>
            <a:pPr eaLnBrk="1" fontAlgn="auto" hangingPunct="1">
              <a:spcBef>
                <a:spcPts val="0"/>
              </a:spcBef>
              <a:spcAft>
                <a:spcPts val="0"/>
              </a:spcAft>
              <a:defRPr/>
            </a:pPr>
            <a:endParaRPr lang="en-IE">
              <a:latin typeface="+mn-lt"/>
            </a:endParaRPr>
          </a:p>
        </p:txBody>
      </p:sp>
      <p:sp>
        <p:nvSpPr>
          <p:cNvPr id="4" name="Freeform 4">
            <a:extLst>
              <a:ext uri="{FF2B5EF4-FFF2-40B4-BE49-F238E27FC236}">
                <a16:creationId xmlns:a16="http://schemas.microsoft.com/office/drawing/2014/main" id="{0862AF41-9BB4-2C39-CC12-A62835431604}"/>
              </a:ext>
            </a:extLst>
          </p:cNvPr>
          <p:cNvSpPr/>
          <p:nvPr/>
        </p:nvSpPr>
        <p:spPr>
          <a:xfrm>
            <a:off x="8234130" y="5732568"/>
            <a:ext cx="9162173" cy="4339750"/>
          </a:xfrm>
          <a:custGeom>
            <a:avLst/>
            <a:gdLst/>
            <a:ahLst/>
            <a:cxnLst/>
            <a:rect l="l" t="t" r="r" b="b"/>
            <a:pathLst>
              <a:path w="9162173" h="4339750">
                <a:moveTo>
                  <a:pt x="0" y="0"/>
                </a:moveTo>
                <a:lnTo>
                  <a:pt x="9162173" y="0"/>
                </a:lnTo>
                <a:lnTo>
                  <a:pt x="9162173" y="4339750"/>
                </a:lnTo>
                <a:lnTo>
                  <a:pt x="0" y="4339750"/>
                </a:lnTo>
                <a:lnTo>
                  <a:pt x="0" y="0"/>
                </a:lnTo>
                <a:close/>
              </a:path>
            </a:pathLst>
          </a:custGeom>
          <a:blipFill>
            <a:blip r:embed="rId5"/>
            <a:stretch>
              <a:fillRect l="-16430" t="-46723" r="-32839" b="-50240"/>
            </a:stretch>
          </a:blipFill>
        </p:spPr>
        <p:txBody>
          <a:bodyPr/>
          <a:lstStyle/>
          <a:p>
            <a:pPr eaLnBrk="1" fontAlgn="auto" hangingPunct="1">
              <a:spcBef>
                <a:spcPts val="0"/>
              </a:spcBef>
              <a:spcAft>
                <a:spcPts val="0"/>
              </a:spcAft>
              <a:defRPr/>
            </a:pPr>
            <a:endParaRPr lang="en-IE">
              <a:latin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56A89BE2-9D47-27DD-DBA0-189BCB5DF8D3}"/>
              </a:ext>
            </a:extLst>
          </p:cNvPr>
          <p:cNvGraphicFramePr>
            <a:graphicFrameLocks noGrp="1"/>
          </p:cNvGraphicFramePr>
          <p:nvPr>
            <p:ph idx="1"/>
          </p:nvPr>
        </p:nvGraphicFramePr>
        <p:xfrm>
          <a:off x="1066800" y="865188"/>
          <a:ext cx="15362238" cy="8821736"/>
        </p:xfrm>
        <a:graphic>
          <a:graphicData uri="http://schemas.openxmlformats.org/drawingml/2006/table">
            <a:tbl>
              <a:tblPr/>
              <a:tblGrid>
                <a:gridCol w="7681913">
                  <a:extLst>
                    <a:ext uri="{9D8B030D-6E8A-4147-A177-3AD203B41FA5}">
                      <a16:colId xmlns:a16="http://schemas.microsoft.com/office/drawing/2014/main" val="20000"/>
                    </a:ext>
                  </a:extLst>
                </a:gridCol>
                <a:gridCol w="7680325">
                  <a:extLst>
                    <a:ext uri="{9D8B030D-6E8A-4147-A177-3AD203B41FA5}">
                      <a16:colId xmlns:a16="http://schemas.microsoft.com/office/drawing/2014/main" val="20001"/>
                    </a:ext>
                  </a:extLst>
                </a:gridCol>
              </a:tblGrid>
              <a:tr h="53615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7000"/>
                        </a:lnSpc>
                        <a:spcBef>
                          <a:spcPct val="0"/>
                        </a:spcBef>
                        <a:spcAft>
                          <a:spcPts val="800"/>
                        </a:spcAft>
                        <a:buClrTx/>
                        <a:buSzTx/>
                        <a:buFontTx/>
                        <a:buNone/>
                        <a:tabLst/>
                      </a:pPr>
                      <a:r>
                        <a:rPr kumimoji="0" lang="en-IE" altLang="en-US" sz="3200" b="1" i="0" u="none" strike="noStrike" cap="none" normalizeH="0" baseline="0" dirty="0">
                          <a:ln>
                            <a:noFill/>
                          </a:ln>
                          <a:solidFill>
                            <a:srgbClr val="FFFFFF"/>
                          </a:solidFill>
                          <a:effectLst/>
                          <a:latin typeface="Calibri" panose="020F0502020204030204" pitchFamily="34" charset="0"/>
                          <a:ea typeface="Verdana" panose="020B0604030504040204" pitchFamily="34" charset="0"/>
                          <a:cs typeface="Times New Roman" panose="02020603050405020304" pitchFamily="18" charset="0"/>
                        </a:rPr>
                        <a:t>Return to Greece</a:t>
                      </a:r>
                      <a:endParaRPr kumimoji="0" lang="en-IE" altLang="en-US" sz="3200" b="0" i="0" u="none" strike="noStrike" cap="none" normalizeH="0" baseline="0" dirty="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endParaRPr>
                    </a:p>
                  </a:txBody>
                  <a:tcPr marL="102870" marR="102870" marT="14288" marB="0"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lnTlToBr>
                      <a:noFill/>
                    </a:lnTlToBr>
                    <a:lnBlToTr>
                      <a:noFill/>
                    </a:lnBlToTr>
                    <a:solidFill>
                      <a:srgbClr val="0070C0"/>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1" i="0" u="none" strike="noStrike" cap="none" normalizeH="0" baseline="0">
                          <a:ln>
                            <a:noFill/>
                          </a:ln>
                          <a:solidFill>
                            <a:srgbClr val="FFFFFF"/>
                          </a:solidFill>
                          <a:effectLst/>
                          <a:latin typeface="Calibri" panose="020F0502020204030204" pitchFamily="34" charset="0"/>
                          <a:ea typeface="Verdana" panose="020B0604030504040204" pitchFamily="34" charset="0"/>
                          <a:cs typeface="Times New Roman" panose="02020603050405020304" pitchFamily="18" charset="0"/>
                        </a:rPr>
                        <a:t>Stay in the British Museum</a:t>
                      </a:r>
                      <a:endParaRPr kumimoji="0" lang="en-US" altLang="en-US" sz="3200" b="0" i="0" u="none" strike="noStrike" cap="none" normalizeH="0" baseline="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endParaRPr>
                    </a:p>
                  </a:txBody>
                  <a:tcPr marL="102870" marR="102870" marT="14288" marB="0"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a:noFill/>
                    </a:lnB>
                    <a:lnTlToBr>
                      <a:noFill/>
                    </a:lnTlToBr>
                    <a:lnBlToTr>
                      <a:noFill/>
                    </a:lnBlToTr>
                    <a:solidFill>
                      <a:srgbClr val="0070C0"/>
                    </a:solidFill>
                  </a:tcPr>
                </a:tc>
                <a:extLst>
                  <a:ext uri="{0D108BD9-81ED-4DB2-BD59-A6C34878D82A}">
                    <a16:rowId xmlns:a16="http://schemas.microsoft.com/office/drawing/2014/main" val="10000"/>
                  </a:ext>
                </a:extLst>
              </a:tr>
              <a:tr h="168148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0" i="0" u="none" strike="noStrike" cap="none" normalizeH="0" baseline="0" dirty="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rPr>
                        <a:t>The marbles are an integral part of Greece’s culture</a:t>
                      </a:r>
                    </a:p>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0" i="0" u="none" strike="noStrike" cap="none" normalizeH="0" baseline="0" dirty="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rPr>
                        <a:t> </a:t>
                      </a:r>
                      <a:endParaRPr kumimoji="0" lang="en-US" altLang="en-US" sz="3200" b="0" i="0" u="none" strike="noStrike" cap="none" normalizeH="0" baseline="0" dirty="0">
                        <a:ln>
                          <a:noFill/>
                        </a:ln>
                        <a:solidFill>
                          <a:schemeClr val="tx1"/>
                        </a:solidFill>
                        <a:effectLst/>
                        <a:latin typeface="Calibri" panose="020F0502020204030204" pitchFamily="34" charset="0"/>
                        <a:ea typeface="Verdana" panose="020B0604030504040204" pitchFamily="34" charset="0"/>
                        <a:cs typeface="Verdana" panose="020B0604030504040204" pitchFamily="34" charset="0"/>
                      </a:endParaRPr>
                    </a:p>
                  </a:txBody>
                  <a:tcPr marL="102870" marR="102870" marT="14288"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0" i="0" u="none" strike="noStrike" cap="none" normalizeH="0" baseline="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rPr>
                        <a:t>The marbles represent European civilization as a whole and not just that of Greece </a:t>
                      </a:r>
                    </a:p>
                  </a:txBody>
                  <a:tcPr marL="102870" marR="102870" marT="14288"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1830301">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0" i="0" u="none" strike="noStrike" cap="none" normalizeH="0" baseline="0" dirty="0">
                          <a:ln>
                            <a:noFill/>
                          </a:ln>
                          <a:solidFill>
                            <a:srgbClr val="000000"/>
                          </a:solidFill>
                          <a:effectLst/>
                          <a:latin typeface="Calibri" panose="020F0502020204030204" pitchFamily="34" charset="0"/>
                          <a:ea typeface="Verdana" panose="020B0604030504040204" pitchFamily="34" charset="0"/>
                          <a:cs typeface="Times New Roman" panose="02020603050405020304" pitchFamily="18" charset="0"/>
                        </a:rPr>
                        <a:t>Brexit may potentially lessen the amount of people visiting the marbles</a:t>
                      </a:r>
                      <a:endParaRPr kumimoji="0" lang="en-US" altLang="en-US" sz="3200" b="0" i="0" u="none" strike="noStrike" cap="none" normalizeH="0" baseline="0" dirty="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endParaRPr>
                    </a:p>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0" i="0" u="none" strike="noStrike" cap="none" normalizeH="0" baseline="0" dirty="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rPr>
                        <a:t> </a:t>
                      </a:r>
                      <a:endParaRPr kumimoji="0" lang="en-US" altLang="en-US" sz="3200" b="0" i="0" u="none" strike="noStrike" cap="none" normalizeH="0" baseline="0" dirty="0">
                        <a:ln>
                          <a:noFill/>
                        </a:ln>
                        <a:solidFill>
                          <a:schemeClr val="tx1"/>
                        </a:solidFill>
                        <a:effectLst/>
                        <a:latin typeface="Calibri" panose="020F0502020204030204" pitchFamily="34" charset="0"/>
                        <a:ea typeface="Verdana" panose="020B0604030504040204" pitchFamily="34" charset="0"/>
                        <a:cs typeface="Verdana" panose="020B0604030504040204" pitchFamily="34" charset="0"/>
                      </a:endParaRPr>
                    </a:p>
                  </a:txBody>
                  <a:tcPr marL="102870" marR="102870" marT="14288" marB="0" horzOverflow="overflow">
                    <a:lnL>
                      <a:noFill/>
                    </a:lnL>
                    <a:lnR>
                      <a:noFill/>
                    </a:lnR>
                    <a:lnT>
                      <a:noFill/>
                    </a:lnT>
                    <a:lnB>
                      <a:noFill/>
                    </a:lnB>
                    <a:lnTlToBr>
                      <a:noFill/>
                    </a:lnTlToBr>
                    <a:lnBlToTr>
                      <a:noFill/>
                    </a:lnBlToTr>
                    <a:solidFill>
                      <a:srgbClr val="9CC2E5"/>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0" i="0" u="none" strike="noStrike" cap="none" normalizeH="0" baseline="0" dirty="0">
                          <a:ln>
                            <a:noFill/>
                          </a:ln>
                          <a:solidFill>
                            <a:srgbClr val="000000"/>
                          </a:solidFill>
                          <a:effectLst/>
                          <a:latin typeface="Calibri" panose="020F0502020204030204" pitchFamily="34" charset="0"/>
                          <a:ea typeface="Verdana" panose="020B0604030504040204" pitchFamily="34" charset="0"/>
                          <a:cs typeface="Times New Roman" panose="02020603050405020304" pitchFamily="18" charset="0"/>
                        </a:rPr>
                        <a:t>London is a global hub, and keeping the marbles in the British Museum opens them up to more people</a:t>
                      </a:r>
                      <a:endParaRPr kumimoji="0" lang="en-US" altLang="en-US" sz="3200" b="0" i="0" u="none" strike="noStrike" cap="none" normalizeH="0" baseline="0" dirty="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endParaRPr>
                    </a:p>
                  </a:txBody>
                  <a:tcPr marL="102870" marR="102870" marT="14288" marB="0" horzOverflow="overflow">
                    <a:lnL>
                      <a:noFill/>
                    </a:lnL>
                    <a:lnR>
                      <a:noFill/>
                    </a:lnR>
                    <a:lnT>
                      <a:noFill/>
                    </a:lnT>
                    <a:lnB>
                      <a:noFill/>
                    </a:lnB>
                    <a:lnTlToBr>
                      <a:noFill/>
                    </a:lnTlToBr>
                    <a:lnBlToTr>
                      <a:noFill/>
                    </a:lnBlToTr>
                    <a:solidFill>
                      <a:srgbClr val="9CC2E5"/>
                    </a:solidFill>
                  </a:tcPr>
                </a:tc>
                <a:extLst>
                  <a:ext uri="{0D108BD9-81ED-4DB2-BD59-A6C34878D82A}">
                    <a16:rowId xmlns:a16="http://schemas.microsoft.com/office/drawing/2014/main" val="10002"/>
                  </a:ext>
                </a:extLst>
              </a:tr>
              <a:tr h="168148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0" i="0" u="none" strike="noStrike" cap="none" normalizeH="0" baseline="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rPr>
                        <a:t>The marbles were taken under questionable circumstances</a:t>
                      </a:r>
                    </a:p>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0" i="0" u="none" strike="noStrike" cap="none" normalizeH="0" baseline="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rPr>
                        <a:t> </a:t>
                      </a:r>
                      <a:endParaRPr kumimoji="0" lang="en-US" altLang="en-US" sz="3200" b="0" i="0" u="none" strike="noStrike" cap="none" normalizeH="0" baseline="0">
                        <a:ln>
                          <a:noFill/>
                        </a:ln>
                        <a:solidFill>
                          <a:schemeClr val="tx1"/>
                        </a:solidFill>
                        <a:effectLst/>
                        <a:latin typeface="Calibri" panose="020F0502020204030204" pitchFamily="34" charset="0"/>
                        <a:ea typeface="Verdana" panose="020B0604030504040204" pitchFamily="34" charset="0"/>
                        <a:cs typeface="Verdana" panose="020B0604030504040204" pitchFamily="34" charset="0"/>
                      </a:endParaRPr>
                    </a:p>
                  </a:txBody>
                  <a:tcPr marL="102870" marR="102870" marT="14288"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0" i="0" u="none" strike="noStrike" cap="none" normalizeH="0" baseline="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rPr>
                        <a:t>The marbles were removed with the permission of the then ruling Sultan</a:t>
                      </a:r>
                    </a:p>
                  </a:txBody>
                  <a:tcPr marL="102870" marR="102870" marT="14288"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1830301">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0" i="0" u="none" strike="noStrike" cap="none" normalizeH="0" baseline="0" dirty="0">
                          <a:ln>
                            <a:noFill/>
                          </a:ln>
                          <a:solidFill>
                            <a:srgbClr val="000000"/>
                          </a:solidFill>
                          <a:effectLst/>
                          <a:latin typeface="Calibri" panose="020F0502020204030204" pitchFamily="34" charset="0"/>
                          <a:ea typeface="Verdana" panose="020B0604030504040204" pitchFamily="34" charset="0"/>
                          <a:cs typeface="Times New Roman" panose="02020603050405020304" pitchFamily="18" charset="0"/>
                        </a:rPr>
                        <a:t>Pollution problems in London could potentially put the marbles at risk</a:t>
                      </a:r>
                      <a:endParaRPr kumimoji="0" lang="en-US" altLang="en-US" sz="3200" b="0" i="0" u="none" strike="noStrike" cap="none" normalizeH="0" baseline="0" dirty="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endParaRPr>
                    </a:p>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0" i="0" u="none" strike="noStrike" cap="none" normalizeH="0" baseline="0" dirty="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rPr>
                        <a:t> </a:t>
                      </a:r>
                      <a:endParaRPr kumimoji="0" lang="en-US" altLang="en-US" sz="3200" b="0" i="0" u="none" strike="noStrike" cap="none" normalizeH="0" baseline="0" dirty="0">
                        <a:ln>
                          <a:noFill/>
                        </a:ln>
                        <a:solidFill>
                          <a:schemeClr val="tx1"/>
                        </a:solidFill>
                        <a:effectLst/>
                        <a:latin typeface="Calibri" panose="020F0502020204030204" pitchFamily="34" charset="0"/>
                        <a:ea typeface="Verdana" panose="020B0604030504040204" pitchFamily="34" charset="0"/>
                        <a:cs typeface="Verdana" panose="020B0604030504040204" pitchFamily="34" charset="0"/>
                      </a:endParaRPr>
                    </a:p>
                  </a:txBody>
                  <a:tcPr marL="102870" marR="102870" marT="14288" marB="0" horzOverflow="overflow">
                    <a:lnL>
                      <a:noFill/>
                    </a:lnL>
                    <a:lnR>
                      <a:noFill/>
                    </a:lnR>
                    <a:lnT>
                      <a:noFill/>
                    </a:lnT>
                    <a:lnB>
                      <a:noFill/>
                    </a:lnB>
                    <a:lnTlToBr>
                      <a:noFill/>
                    </a:lnTlToBr>
                    <a:lnBlToTr>
                      <a:noFill/>
                    </a:lnBlToTr>
                    <a:solidFill>
                      <a:srgbClr val="9CC2E5"/>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0" i="0" u="none" strike="noStrike" cap="none" normalizeH="0" baseline="0">
                          <a:ln>
                            <a:noFill/>
                          </a:ln>
                          <a:solidFill>
                            <a:srgbClr val="000000"/>
                          </a:solidFill>
                          <a:effectLst/>
                          <a:latin typeface="Calibri" panose="020F0502020204030204" pitchFamily="34" charset="0"/>
                          <a:ea typeface="Verdana" panose="020B0604030504040204" pitchFamily="34" charset="0"/>
                          <a:cs typeface="Times New Roman" panose="02020603050405020304" pitchFamily="18" charset="0"/>
                        </a:rPr>
                        <a:t>Greece is </a:t>
                      </a:r>
                      <a:r>
                        <a:rPr kumimoji="0" lang="en-US" altLang="en-US" sz="3200" b="0" i="0" u="sng" strike="noStrike" cap="none" normalizeH="0" baseline="0">
                          <a:ln>
                            <a:noFill/>
                          </a:ln>
                          <a:solidFill>
                            <a:srgbClr val="000000"/>
                          </a:solidFill>
                          <a:effectLst/>
                          <a:latin typeface="Calibri" panose="020F0502020204030204" pitchFamily="34" charset="0"/>
                          <a:ea typeface="Verdana" panose="020B0604030504040204" pitchFamily="34" charset="0"/>
                          <a:cs typeface="Times New Roman" panose="02020603050405020304" pitchFamily="18" charset="0"/>
                        </a:rPr>
                        <a:t>arguably</a:t>
                      </a:r>
                      <a:r>
                        <a:rPr kumimoji="0" lang="en-US" altLang="en-US" sz="3200" b="0" i="0" u="none" strike="noStrike" cap="none" normalizeH="0" baseline="0">
                          <a:ln>
                            <a:noFill/>
                          </a:ln>
                          <a:solidFill>
                            <a:srgbClr val="000000"/>
                          </a:solidFill>
                          <a:effectLst/>
                          <a:latin typeface="Calibri" panose="020F0502020204030204" pitchFamily="34" charset="0"/>
                          <a:ea typeface="Verdana" panose="020B0604030504040204" pitchFamily="34" charset="0"/>
                          <a:cs typeface="Times New Roman" panose="02020603050405020304" pitchFamily="18" charset="0"/>
                        </a:rPr>
                        <a:t> open to greater political and social instability, calling into question the safety of the marbles</a:t>
                      </a:r>
                      <a:endParaRPr kumimoji="0" lang="en-US" altLang="en-US" sz="3200" b="0" i="0" u="none" strike="noStrike" cap="none" normalizeH="0" baseline="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endParaRPr>
                    </a:p>
                  </a:txBody>
                  <a:tcPr marL="102870" marR="102870" marT="14288" marB="0" horzOverflow="overflow">
                    <a:lnL>
                      <a:noFill/>
                    </a:lnL>
                    <a:lnR>
                      <a:noFill/>
                    </a:lnR>
                    <a:lnT>
                      <a:noFill/>
                    </a:lnT>
                    <a:lnB>
                      <a:noFill/>
                    </a:lnB>
                    <a:lnTlToBr>
                      <a:noFill/>
                    </a:lnTlToBr>
                    <a:lnBlToTr>
                      <a:noFill/>
                    </a:lnBlToTr>
                    <a:solidFill>
                      <a:srgbClr val="9CC2E5"/>
                    </a:solidFill>
                  </a:tcPr>
                </a:tc>
                <a:extLst>
                  <a:ext uri="{0D108BD9-81ED-4DB2-BD59-A6C34878D82A}">
                    <a16:rowId xmlns:a16="http://schemas.microsoft.com/office/drawing/2014/main" val="10004"/>
                  </a:ext>
                </a:extLst>
              </a:tr>
              <a:tr h="126200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0" i="0" u="none" strike="noStrike" cap="none" normalizeH="0" baseline="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rPr>
                        <a:t>The new Acropolis Museum is state of the art and can safely house the marbles</a:t>
                      </a:r>
                    </a:p>
                  </a:txBody>
                  <a:tcPr marL="102870" marR="102870" marT="14288"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7000"/>
                        </a:lnSpc>
                        <a:spcBef>
                          <a:spcPct val="0"/>
                        </a:spcBef>
                        <a:spcAft>
                          <a:spcPts val="800"/>
                        </a:spcAft>
                        <a:buClrTx/>
                        <a:buSzTx/>
                        <a:buFontTx/>
                        <a:buNone/>
                        <a:tabLst/>
                      </a:pPr>
                      <a:r>
                        <a:rPr kumimoji="0" lang="en-US" altLang="en-US" sz="3200" b="0" i="0" u="none" strike="noStrike" cap="none" normalizeH="0" baseline="0" dirty="0">
                          <a:ln>
                            <a:noFill/>
                          </a:ln>
                          <a:solidFill>
                            <a:schemeClr val="tx1"/>
                          </a:solidFill>
                          <a:effectLst/>
                          <a:latin typeface="Calibri" panose="020F0502020204030204" pitchFamily="34" charset="0"/>
                          <a:ea typeface="Verdana" panose="020B0604030504040204" pitchFamily="34" charset="0"/>
                          <a:cs typeface="Times New Roman" panose="02020603050405020304" pitchFamily="18" charset="0"/>
                        </a:rPr>
                        <a:t>The British Museum is state of the art and can safely house the marbles</a:t>
                      </a:r>
                    </a:p>
                  </a:txBody>
                  <a:tcPr marL="102870" marR="102870" marT="14288"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AD83E3D1-F6EF-B204-0C1D-A7DB2F9A040C}"/>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82947" name="Group 3">
            <a:extLst>
              <a:ext uri="{FF2B5EF4-FFF2-40B4-BE49-F238E27FC236}">
                <a16:creationId xmlns:a16="http://schemas.microsoft.com/office/drawing/2014/main" id="{8425D0EF-BA77-BCCE-BF7D-1605C4DE53D8}"/>
              </a:ext>
            </a:extLst>
          </p:cNvPr>
          <p:cNvGrpSpPr>
            <a:grpSpLocks/>
          </p:cNvGrpSpPr>
          <p:nvPr/>
        </p:nvGrpSpPr>
        <p:grpSpPr bwMode="auto">
          <a:xfrm>
            <a:off x="13031788" y="0"/>
            <a:ext cx="5256212" cy="10287000"/>
            <a:chOff x="0" y="0"/>
            <a:chExt cx="1384190" cy="3472227"/>
          </a:xfrm>
        </p:grpSpPr>
        <p:sp>
          <p:nvSpPr>
            <p:cNvPr id="82958" name="Freeform 4">
              <a:extLst>
                <a:ext uri="{FF2B5EF4-FFF2-40B4-BE49-F238E27FC236}">
                  <a16:creationId xmlns:a16="http://schemas.microsoft.com/office/drawing/2014/main" id="{37B7324B-B4A9-E993-923E-1623E2404993}"/>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82959" name="TextBox 5">
              <a:extLst>
                <a:ext uri="{FF2B5EF4-FFF2-40B4-BE49-F238E27FC236}">
                  <a16:creationId xmlns:a16="http://schemas.microsoft.com/office/drawing/2014/main" id="{36007EEA-44D9-77C4-BA97-04FEBF3D8998}"/>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056CAEA2-FD16-2966-4307-519A831D089F}"/>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82949" name="Group 7">
            <a:extLst>
              <a:ext uri="{FF2B5EF4-FFF2-40B4-BE49-F238E27FC236}">
                <a16:creationId xmlns:a16="http://schemas.microsoft.com/office/drawing/2014/main" id="{69A29F4B-3C0C-7FB8-C86E-6EC034AC0EF8}"/>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D83BCC7D-8886-8EFE-656E-C45E086F8159}"/>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82950" name="Group 9">
            <a:extLst>
              <a:ext uri="{FF2B5EF4-FFF2-40B4-BE49-F238E27FC236}">
                <a16:creationId xmlns:a16="http://schemas.microsoft.com/office/drawing/2014/main" id="{3F8BEBF1-9BFC-E76B-A4F4-1012679E1704}"/>
              </a:ext>
            </a:extLst>
          </p:cNvPr>
          <p:cNvGrpSpPr>
            <a:grpSpLocks/>
          </p:cNvGrpSpPr>
          <p:nvPr/>
        </p:nvGrpSpPr>
        <p:grpSpPr bwMode="auto">
          <a:xfrm>
            <a:off x="1057275" y="3489325"/>
            <a:ext cx="79375" cy="3562350"/>
            <a:chOff x="0" y="0"/>
            <a:chExt cx="20803" cy="938233"/>
          </a:xfrm>
        </p:grpSpPr>
        <p:sp>
          <p:nvSpPr>
            <p:cNvPr id="82953" name="Freeform 10">
              <a:extLst>
                <a:ext uri="{FF2B5EF4-FFF2-40B4-BE49-F238E27FC236}">
                  <a16:creationId xmlns:a16="http://schemas.microsoft.com/office/drawing/2014/main" id="{2077A6E4-CC7E-D46E-08A3-33FC4A228FD1}"/>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82954" name="TextBox 11">
              <a:extLst>
                <a:ext uri="{FF2B5EF4-FFF2-40B4-BE49-F238E27FC236}">
                  <a16:creationId xmlns:a16="http://schemas.microsoft.com/office/drawing/2014/main" id="{1719A515-8345-3FDF-8428-6DC147AFFE58}"/>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13A18793-7D24-CFAE-FB5C-BEBA806E932A}"/>
              </a:ext>
            </a:extLst>
          </p:cNvPr>
          <p:cNvSpPr txBox="1"/>
          <p:nvPr/>
        </p:nvSpPr>
        <p:spPr>
          <a:xfrm>
            <a:off x="1387475" y="3446463"/>
            <a:ext cx="8718550" cy="1693862"/>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5: Mythology: gods and heroes</a:t>
            </a:r>
          </a:p>
        </p:txBody>
      </p:sp>
      <p:sp>
        <p:nvSpPr>
          <p:cNvPr id="14" name="TextBox 14">
            <a:extLst>
              <a:ext uri="{FF2B5EF4-FFF2-40B4-BE49-F238E27FC236}">
                <a16:creationId xmlns:a16="http://schemas.microsoft.com/office/drawing/2014/main" id="{60A74BE9-5995-803F-3630-6035C8483B47}"/>
              </a:ext>
            </a:extLst>
          </p:cNvPr>
          <p:cNvSpPr txBox="1"/>
          <p:nvPr/>
        </p:nvSpPr>
        <p:spPr>
          <a:xfrm>
            <a:off x="1263650" y="5616575"/>
            <a:ext cx="8293100" cy="1385888"/>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1. Introducing the gods: Greece and Rome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970" name="Group 3">
            <a:extLst>
              <a:ext uri="{FF2B5EF4-FFF2-40B4-BE49-F238E27FC236}">
                <a16:creationId xmlns:a16="http://schemas.microsoft.com/office/drawing/2014/main" id="{74C37680-8859-30BE-D133-0C14FA08BF7A}"/>
              </a:ext>
            </a:extLst>
          </p:cNvPr>
          <p:cNvGrpSpPr>
            <a:grpSpLocks/>
          </p:cNvGrpSpPr>
          <p:nvPr/>
        </p:nvGrpSpPr>
        <p:grpSpPr bwMode="auto">
          <a:xfrm>
            <a:off x="0" y="463550"/>
            <a:ext cx="8839200" cy="1284288"/>
            <a:chOff x="0" y="0"/>
            <a:chExt cx="1384190" cy="3472227"/>
          </a:xfrm>
        </p:grpSpPr>
        <p:sp>
          <p:nvSpPr>
            <p:cNvPr id="7174" name="Freeform 4">
              <a:extLst>
                <a:ext uri="{FF2B5EF4-FFF2-40B4-BE49-F238E27FC236}">
                  <a16:creationId xmlns:a16="http://schemas.microsoft.com/office/drawing/2014/main" id="{5D5EB305-7C1E-FA52-6350-20540BDBE652}"/>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7175" name="TextBox 5">
              <a:extLst>
                <a:ext uri="{FF2B5EF4-FFF2-40B4-BE49-F238E27FC236}">
                  <a16:creationId xmlns:a16="http://schemas.microsoft.com/office/drawing/2014/main" id="{9CBCDE65-6EBA-64B2-8F1E-C50DE5691410}"/>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9" name="TextBox 4">
            <a:extLst>
              <a:ext uri="{FF2B5EF4-FFF2-40B4-BE49-F238E27FC236}">
                <a16:creationId xmlns:a16="http://schemas.microsoft.com/office/drawing/2014/main" id="{E1880A74-5D5A-64CF-C011-9191E05E85E8}"/>
              </a:ext>
            </a:extLst>
          </p:cNvPr>
          <p:cNvSpPr txBox="1"/>
          <p:nvPr/>
        </p:nvSpPr>
        <p:spPr>
          <a:xfrm>
            <a:off x="1384300" y="704850"/>
            <a:ext cx="6286500" cy="79533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Table quiz</a:t>
            </a:r>
          </a:p>
        </p:txBody>
      </p:sp>
      <p:sp>
        <p:nvSpPr>
          <p:cNvPr id="10" name="TextBox 5">
            <a:extLst>
              <a:ext uri="{FF2B5EF4-FFF2-40B4-BE49-F238E27FC236}">
                <a16:creationId xmlns:a16="http://schemas.microsoft.com/office/drawing/2014/main" id="{403327F5-169C-3EE9-E75F-01D5B7A0A957}"/>
              </a:ext>
            </a:extLst>
          </p:cNvPr>
          <p:cNvSpPr txBox="1"/>
          <p:nvPr/>
        </p:nvSpPr>
        <p:spPr>
          <a:xfrm>
            <a:off x="1384300" y="2925763"/>
            <a:ext cx="7635875" cy="6916737"/>
          </a:xfrm>
          <a:prstGeom prst="rect">
            <a:avLst/>
          </a:prstGeom>
        </p:spPr>
        <p:txBody>
          <a:bodyPr lIns="0" tIns="0" rIns="0" bIns="0">
            <a:spAutoFit/>
          </a:bodyPr>
          <a:lstStyle/>
          <a:p>
            <a:pPr>
              <a:defRPr/>
            </a:pPr>
            <a:r>
              <a:rPr lang="en-IE" sz="3200" b="1" dirty="0"/>
              <a:t>1. Who were the king and queen of the Greek gods?</a:t>
            </a:r>
            <a:endParaRPr lang="en-IE" sz="3200" dirty="0"/>
          </a:p>
          <a:p>
            <a:pPr>
              <a:defRPr/>
            </a:pPr>
            <a:r>
              <a:rPr lang="en-IE" sz="3200" dirty="0"/>
              <a:t>a. Jupiter and Juno</a:t>
            </a:r>
          </a:p>
          <a:p>
            <a:pPr>
              <a:defRPr/>
            </a:pPr>
            <a:r>
              <a:rPr lang="en-IE" sz="3200" dirty="0"/>
              <a:t>b. Zeus and Hera</a:t>
            </a:r>
          </a:p>
          <a:p>
            <a:pPr>
              <a:defRPr/>
            </a:pPr>
            <a:r>
              <a:rPr lang="en-IE" sz="3200" dirty="0"/>
              <a:t>c. Apollo and Artemis</a:t>
            </a:r>
          </a:p>
          <a:p>
            <a:pPr>
              <a:defRPr/>
            </a:pPr>
            <a:r>
              <a:rPr lang="en-IE" sz="3200" dirty="0"/>
              <a:t>d. Hades and Persephone</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a:defRPr/>
            </a:pPr>
            <a:r>
              <a:rPr lang="en-IE" sz="3200" b="1" dirty="0"/>
              <a:t>2. Poseidon was the Greek god of what?</a:t>
            </a:r>
            <a:endParaRPr lang="en-IE" sz="3200" dirty="0"/>
          </a:p>
          <a:p>
            <a:pPr>
              <a:defRPr/>
            </a:pPr>
            <a:r>
              <a:rPr lang="en-IE" sz="3200" dirty="0"/>
              <a:t>a. The sea</a:t>
            </a:r>
          </a:p>
          <a:p>
            <a:pPr>
              <a:defRPr/>
            </a:pPr>
            <a:r>
              <a:rPr lang="en-IE" sz="3200" dirty="0"/>
              <a:t>b. The sky</a:t>
            </a:r>
          </a:p>
          <a:p>
            <a:pPr>
              <a:defRPr/>
            </a:pPr>
            <a:r>
              <a:rPr lang="en-IE" sz="3200" dirty="0"/>
              <a:t>c. Athens</a:t>
            </a:r>
          </a:p>
          <a:p>
            <a:pPr>
              <a:defRPr/>
            </a:pPr>
            <a:r>
              <a:rPr lang="en-IE" sz="3200" dirty="0"/>
              <a:t>d. War</a:t>
            </a:r>
          </a:p>
          <a:p>
            <a:pPr eaLnBrk="1" fontAlgn="auto" hangingPunct="1">
              <a:lnSpc>
                <a:spcPts val="2519"/>
              </a:lnSpc>
              <a:spcBef>
                <a:spcPts val="0"/>
              </a:spcBef>
              <a:spcAft>
                <a:spcPts val="0"/>
              </a:spcAft>
              <a:defRPr/>
            </a:pPr>
            <a:endParaRPr lang="en-US" sz="3200" dirty="0">
              <a:solidFill>
                <a:srgbClr val="343432"/>
              </a:solidFill>
              <a:latin typeface="Open Sans"/>
              <a:ea typeface="Open Sans"/>
              <a:cs typeface="Open Sans"/>
              <a:sym typeface="Open Sans"/>
            </a:endParaRPr>
          </a:p>
          <a:p>
            <a:pPr eaLnBrk="1" fontAlgn="auto" hangingPunct="1">
              <a:lnSpc>
                <a:spcPts val="2519"/>
              </a:lnSpc>
              <a:spcBef>
                <a:spcPts val="0"/>
              </a:spcBef>
              <a:spcAft>
                <a:spcPts val="0"/>
              </a:spcAft>
              <a:defRPr/>
            </a:pPr>
            <a:endParaRPr lang="en-US" sz="3200" dirty="0">
              <a:solidFill>
                <a:srgbClr val="343432"/>
              </a:solidFill>
              <a:latin typeface="Open Sans"/>
              <a:ea typeface="Open Sans"/>
              <a:cs typeface="Open Sans"/>
              <a:sym typeface="Open Sans"/>
            </a:endParaRPr>
          </a:p>
          <a:p>
            <a:pPr eaLnBrk="1" fontAlgn="auto" hangingPunct="1">
              <a:lnSpc>
                <a:spcPts val="2699"/>
              </a:lnSpc>
              <a:spcBef>
                <a:spcPts val="0"/>
              </a:spcBef>
              <a:spcAft>
                <a:spcPts val="0"/>
              </a:spcAft>
              <a:defRPr/>
            </a:pPr>
            <a:endParaRPr lang="en-US" sz="3200" dirty="0">
              <a:solidFill>
                <a:srgbClr val="343432"/>
              </a:solidFill>
              <a:latin typeface="Open Sans"/>
              <a:ea typeface="Open Sans"/>
              <a:cs typeface="Open Sans"/>
              <a:sym typeface="Open Sans"/>
            </a:endParaRPr>
          </a:p>
        </p:txBody>
      </p:sp>
      <p:sp>
        <p:nvSpPr>
          <p:cNvPr id="12" name="TextBox 5">
            <a:extLst>
              <a:ext uri="{FF2B5EF4-FFF2-40B4-BE49-F238E27FC236}">
                <a16:creationId xmlns:a16="http://schemas.microsoft.com/office/drawing/2014/main" id="{B9684848-E860-0623-6874-E0FA290A28FE}"/>
              </a:ext>
            </a:extLst>
          </p:cNvPr>
          <p:cNvSpPr txBox="1"/>
          <p:nvPr/>
        </p:nvSpPr>
        <p:spPr>
          <a:xfrm>
            <a:off x="9267825" y="463550"/>
            <a:ext cx="8839200" cy="10167938"/>
          </a:xfrm>
          <a:prstGeom prst="rect">
            <a:avLst/>
          </a:prstGeom>
        </p:spPr>
        <p:txBody>
          <a:bodyPr lIns="0" tIns="0" rIns="0" bIns="0">
            <a:spAutoFit/>
          </a:bodyPr>
          <a:lstStyle/>
          <a:p>
            <a:pPr>
              <a:defRPr/>
            </a:pPr>
            <a:r>
              <a:rPr lang="en-IE" sz="3200" b="1" dirty="0"/>
              <a:t>3. Mercury was the Roman messenger god - who was the Greek equivalent?</a:t>
            </a:r>
            <a:endParaRPr lang="en-IE" sz="3200" dirty="0"/>
          </a:p>
          <a:p>
            <a:pPr>
              <a:defRPr/>
            </a:pPr>
            <a:r>
              <a:rPr lang="en-IE" sz="3200" dirty="0"/>
              <a:t>a. Ares</a:t>
            </a:r>
          </a:p>
          <a:p>
            <a:pPr>
              <a:defRPr/>
            </a:pPr>
            <a:r>
              <a:rPr lang="en-IE" sz="3200" dirty="0"/>
              <a:t>b. Apollo</a:t>
            </a:r>
          </a:p>
          <a:p>
            <a:pPr>
              <a:defRPr/>
            </a:pPr>
            <a:r>
              <a:rPr lang="en-IE" sz="3200" dirty="0"/>
              <a:t>c. Hermes</a:t>
            </a:r>
          </a:p>
          <a:p>
            <a:pPr>
              <a:defRPr/>
            </a:pPr>
            <a:r>
              <a:rPr lang="en-IE" sz="3200" dirty="0"/>
              <a:t>d. Hestia</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a:defRPr/>
            </a:pPr>
            <a:r>
              <a:rPr lang="en-IE" sz="3200" b="1" dirty="0"/>
              <a:t>4. Pluto is another name for which Greek god of the dead?</a:t>
            </a:r>
            <a:endParaRPr lang="en-IE" sz="3200" dirty="0"/>
          </a:p>
          <a:p>
            <a:pPr>
              <a:defRPr/>
            </a:pPr>
            <a:r>
              <a:rPr lang="en-IE" sz="3200" dirty="0"/>
              <a:t>a. Hades</a:t>
            </a:r>
          </a:p>
          <a:p>
            <a:pPr>
              <a:defRPr/>
            </a:pPr>
            <a:r>
              <a:rPr lang="en-IE" sz="3200" dirty="0"/>
              <a:t>b. Hecate</a:t>
            </a:r>
          </a:p>
          <a:p>
            <a:pPr>
              <a:defRPr/>
            </a:pPr>
            <a:r>
              <a:rPr lang="en-IE" sz="3200" dirty="0"/>
              <a:t>c. Persephone</a:t>
            </a:r>
          </a:p>
          <a:p>
            <a:pPr>
              <a:defRPr/>
            </a:pPr>
            <a:r>
              <a:rPr lang="en-IE" sz="3200" dirty="0"/>
              <a:t>d. Demeter</a:t>
            </a:r>
          </a:p>
          <a:p>
            <a:pPr>
              <a:defRPr/>
            </a:pPr>
            <a:endParaRPr lang="en-IE" sz="3200" dirty="0"/>
          </a:p>
          <a:p>
            <a:pPr>
              <a:defRPr/>
            </a:pPr>
            <a:r>
              <a:rPr lang="en-IE" sz="3200" b="1" dirty="0"/>
              <a:t>5.This Roman god of war is also a delicious chocolate bar</a:t>
            </a:r>
            <a:endParaRPr lang="en-IE" sz="3200" dirty="0"/>
          </a:p>
          <a:p>
            <a:pPr>
              <a:defRPr/>
            </a:pPr>
            <a:r>
              <a:rPr lang="en-IE" sz="3200" dirty="0"/>
              <a:t>a. Snickers</a:t>
            </a:r>
          </a:p>
          <a:p>
            <a:pPr>
              <a:defRPr/>
            </a:pPr>
            <a:r>
              <a:rPr lang="en-IE" sz="3200" dirty="0"/>
              <a:t>b. Galaxy</a:t>
            </a:r>
          </a:p>
          <a:p>
            <a:pPr>
              <a:defRPr/>
            </a:pPr>
            <a:r>
              <a:rPr lang="en-IE" sz="3200" dirty="0"/>
              <a:t>c. Milky way</a:t>
            </a:r>
          </a:p>
          <a:p>
            <a:pPr>
              <a:defRPr/>
            </a:pPr>
            <a:r>
              <a:rPr lang="en-IE" sz="3200" dirty="0"/>
              <a:t>d. Mars</a:t>
            </a:r>
          </a:p>
          <a:p>
            <a:pPr eaLnBrk="1" fontAlgn="auto" hangingPunct="1">
              <a:lnSpc>
                <a:spcPts val="2699"/>
              </a:lnSpc>
              <a:spcBef>
                <a:spcPts val="0"/>
              </a:spcBef>
              <a:spcAft>
                <a:spcPts val="0"/>
              </a:spcAft>
              <a:defRPr/>
            </a:pPr>
            <a:endParaRPr lang="en-US" sz="1799" dirty="0">
              <a:solidFill>
                <a:srgbClr val="343432"/>
              </a:solidFill>
              <a:latin typeface="Open Sans"/>
              <a:ea typeface="Open Sans"/>
              <a:cs typeface="Open Sans"/>
              <a:sym typeface="Open San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C0823F04-EB36-9848-A8EA-868FB502551D}"/>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84995" name="Group 3">
            <a:extLst>
              <a:ext uri="{FF2B5EF4-FFF2-40B4-BE49-F238E27FC236}">
                <a16:creationId xmlns:a16="http://schemas.microsoft.com/office/drawing/2014/main" id="{CE4AB0DB-2E11-BBDD-D402-0553A6598826}"/>
              </a:ext>
            </a:extLst>
          </p:cNvPr>
          <p:cNvGrpSpPr>
            <a:grpSpLocks/>
          </p:cNvGrpSpPr>
          <p:nvPr/>
        </p:nvGrpSpPr>
        <p:grpSpPr bwMode="auto">
          <a:xfrm>
            <a:off x="13031788" y="0"/>
            <a:ext cx="5256212" cy="10287000"/>
            <a:chOff x="0" y="0"/>
            <a:chExt cx="1384190" cy="3472227"/>
          </a:xfrm>
        </p:grpSpPr>
        <p:sp>
          <p:nvSpPr>
            <p:cNvPr id="85006" name="Freeform 4">
              <a:extLst>
                <a:ext uri="{FF2B5EF4-FFF2-40B4-BE49-F238E27FC236}">
                  <a16:creationId xmlns:a16="http://schemas.microsoft.com/office/drawing/2014/main" id="{8951A61F-75DE-8F9D-2D36-12E4014252CC}"/>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85007" name="TextBox 5">
              <a:extLst>
                <a:ext uri="{FF2B5EF4-FFF2-40B4-BE49-F238E27FC236}">
                  <a16:creationId xmlns:a16="http://schemas.microsoft.com/office/drawing/2014/main" id="{C9FC3D91-E4DF-F95B-9F10-AF5ECF3663D7}"/>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1CD440B9-B5FF-1FFE-95A3-6472087289D8}"/>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84997" name="Group 7">
            <a:extLst>
              <a:ext uri="{FF2B5EF4-FFF2-40B4-BE49-F238E27FC236}">
                <a16:creationId xmlns:a16="http://schemas.microsoft.com/office/drawing/2014/main" id="{AF2929ED-C416-2B9A-0767-36E87B53E394}"/>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CEAB45D1-9A5A-19C5-3B96-60D6A8B7A6C9}"/>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84998" name="Group 9">
            <a:extLst>
              <a:ext uri="{FF2B5EF4-FFF2-40B4-BE49-F238E27FC236}">
                <a16:creationId xmlns:a16="http://schemas.microsoft.com/office/drawing/2014/main" id="{C895AD90-CD8E-8B5D-7D3C-3C3DC2397679}"/>
              </a:ext>
            </a:extLst>
          </p:cNvPr>
          <p:cNvGrpSpPr>
            <a:grpSpLocks/>
          </p:cNvGrpSpPr>
          <p:nvPr/>
        </p:nvGrpSpPr>
        <p:grpSpPr bwMode="auto">
          <a:xfrm>
            <a:off x="1057275" y="3489325"/>
            <a:ext cx="79375" cy="3562350"/>
            <a:chOff x="0" y="0"/>
            <a:chExt cx="20803" cy="938233"/>
          </a:xfrm>
        </p:grpSpPr>
        <p:sp>
          <p:nvSpPr>
            <p:cNvPr id="85001" name="Freeform 10">
              <a:extLst>
                <a:ext uri="{FF2B5EF4-FFF2-40B4-BE49-F238E27FC236}">
                  <a16:creationId xmlns:a16="http://schemas.microsoft.com/office/drawing/2014/main" id="{56F2B847-5AF4-13BA-97C5-ED489BF8A9F5}"/>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85002" name="TextBox 11">
              <a:extLst>
                <a:ext uri="{FF2B5EF4-FFF2-40B4-BE49-F238E27FC236}">
                  <a16:creationId xmlns:a16="http://schemas.microsoft.com/office/drawing/2014/main" id="{98A3EE33-4610-B099-766F-23E62D82061F}"/>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2ABBED4C-8F06-77A3-2603-5495B41E1924}"/>
              </a:ext>
            </a:extLst>
          </p:cNvPr>
          <p:cNvSpPr txBox="1"/>
          <p:nvPr/>
        </p:nvSpPr>
        <p:spPr>
          <a:xfrm>
            <a:off x="1387475" y="3446463"/>
            <a:ext cx="8718550" cy="1693862"/>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5: Mythology: gods and heroes</a:t>
            </a:r>
          </a:p>
        </p:txBody>
      </p:sp>
      <p:sp>
        <p:nvSpPr>
          <p:cNvPr id="14" name="TextBox 14">
            <a:extLst>
              <a:ext uri="{FF2B5EF4-FFF2-40B4-BE49-F238E27FC236}">
                <a16:creationId xmlns:a16="http://schemas.microsoft.com/office/drawing/2014/main" id="{6998A16B-05B2-6A7C-ABDA-2661892AD791}"/>
              </a:ext>
            </a:extLst>
          </p:cNvPr>
          <p:cNvSpPr txBox="1"/>
          <p:nvPr/>
        </p:nvSpPr>
        <p:spPr>
          <a:xfrm>
            <a:off x="1263650" y="5616575"/>
            <a:ext cx="8293100" cy="692150"/>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2. Aphrodite (Greece)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CB1E1138-B67E-F253-8548-95795479D079}"/>
              </a:ext>
            </a:extLst>
          </p:cNvPr>
          <p:cNvSpPr/>
          <p:nvPr/>
        </p:nvSpPr>
        <p:spPr>
          <a:xfrm>
            <a:off x="9482528" y="408170"/>
            <a:ext cx="7981115" cy="6248400"/>
          </a:xfrm>
          <a:custGeom>
            <a:avLst/>
            <a:gdLst/>
            <a:ahLst/>
            <a:cxnLst/>
            <a:rect l="l" t="t" r="r" b="b"/>
            <a:pathLst>
              <a:path w="6454685" h="4630180">
                <a:moveTo>
                  <a:pt x="0" y="0"/>
                </a:moveTo>
                <a:lnTo>
                  <a:pt x="6454685" y="0"/>
                </a:lnTo>
                <a:lnTo>
                  <a:pt x="6454685" y="4630180"/>
                </a:lnTo>
                <a:lnTo>
                  <a:pt x="0" y="4630180"/>
                </a:lnTo>
                <a:lnTo>
                  <a:pt x="0" y="0"/>
                </a:lnTo>
                <a:close/>
              </a:path>
            </a:pathLst>
          </a:custGeom>
          <a:blipFill>
            <a:blip r:embed="rId3"/>
            <a:stretch>
              <a:fillRect l="-7667"/>
            </a:stretch>
          </a:blipFill>
        </p:spPr>
        <p:txBody>
          <a:bodyPr/>
          <a:lstStyle/>
          <a:p>
            <a:pPr eaLnBrk="1" fontAlgn="auto" hangingPunct="1">
              <a:spcBef>
                <a:spcPts val="0"/>
              </a:spcBef>
              <a:spcAft>
                <a:spcPts val="0"/>
              </a:spcAft>
              <a:defRPr/>
            </a:pPr>
            <a:endParaRPr lang="en-IE">
              <a:latin typeface="+mn-lt"/>
            </a:endParaRPr>
          </a:p>
        </p:txBody>
      </p:sp>
      <p:sp>
        <p:nvSpPr>
          <p:cNvPr id="22" name="TextBox 22">
            <a:extLst>
              <a:ext uri="{FF2B5EF4-FFF2-40B4-BE49-F238E27FC236}">
                <a16:creationId xmlns:a16="http://schemas.microsoft.com/office/drawing/2014/main" id="{4F77D509-1CD3-DC16-6E9A-EBDE9AC5ACDF}"/>
              </a:ext>
            </a:extLst>
          </p:cNvPr>
          <p:cNvSpPr txBox="1"/>
          <p:nvPr/>
        </p:nvSpPr>
        <p:spPr>
          <a:xfrm>
            <a:off x="342900" y="2012950"/>
            <a:ext cx="8610600" cy="9234488"/>
          </a:xfrm>
          <a:prstGeom prst="rect">
            <a:avLst/>
          </a:prstGeom>
        </p:spPr>
        <p:txBody>
          <a:bodyPr lIns="0" tIns="0" rIns="0" bIns="0">
            <a:spAutoFit/>
          </a:bodyPr>
          <a:lstStyle/>
          <a:p>
            <a:pPr eaLnBrk="1" fontAlgn="auto" hangingPunct="1">
              <a:lnSpc>
                <a:spcPts val="3035"/>
              </a:lnSpc>
              <a:spcAft>
                <a:spcPts val="0"/>
              </a:spcAft>
              <a:defRPr/>
            </a:pPr>
            <a:endParaRPr lang="en-US" sz="3200" b="1" dirty="0">
              <a:solidFill>
                <a:srgbClr val="040506"/>
              </a:solidFill>
              <a:latin typeface="+mj-lt"/>
              <a:ea typeface="Open Sans Bold"/>
              <a:cs typeface="Open Sans Bold"/>
              <a:sym typeface="Open Sans Bold"/>
            </a:endParaRPr>
          </a:p>
          <a:p>
            <a:pPr marL="457200" indent="-457200" eaLnBrk="1" fontAlgn="auto" hangingPunct="1">
              <a:lnSpc>
                <a:spcPts val="3035"/>
              </a:lnSpc>
              <a:spcAft>
                <a:spcPts val="0"/>
              </a:spcAft>
              <a:buFontTx/>
              <a:buBlip>
                <a:blip r:embed="rId4"/>
              </a:buBlip>
              <a:defRPr/>
            </a:pPr>
            <a:r>
              <a:rPr lang="en-US" sz="3200" dirty="0">
                <a:solidFill>
                  <a:srgbClr val="040506"/>
                </a:solidFill>
                <a:latin typeface="+mj-lt"/>
                <a:ea typeface="Open Sans"/>
                <a:cs typeface="Open Sans"/>
                <a:sym typeface="Open Sans"/>
              </a:rPr>
              <a:t>Aphrodite was one of the Greek Olympian gods. </a:t>
            </a:r>
          </a:p>
          <a:p>
            <a:pPr marL="457200" indent="-457200" eaLnBrk="1" fontAlgn="auto" hangingPunct="1">
              <a:lnSpc>
                <a:spcPts val="3035"/>
              </a:lnSpc>
              <a:spcAft>
                <a:spcPts val="0"/>
              </a:spcAft>
              <a:buFontTx/>
              <a:buBlip>
                <a:blip r:embed="rId4"/>
              </a:buBlip>
              <a:defRPr/>
            </a:pPr>
            <a:endParaRPr lang="en-US" sz="3200" dirty="0">
              <a:solidFill>
                <a:srgbClr val="040506"/>
              </a:solidFill>
              <a:latin typeface="+mj-lt"/>
              <a:ea typeface="Open Sans"/>
              <a:cs typeface="Open Sans"/>
              <a:sym typeface="Open Sans"/>
            </a:endParaRPr>
          </a:p>
          <a:p>
            <a:pPr marL="457200" indent="-457200" eaLnBrk="1" fontAlgn="auto" hangingPunct="1">
              <a:lnSpc>
                <a:spcPts val="3035"/>
              </a:lnSpc>
              <a:spcAft>
                <a:spcPts val="0"/>
              </a:spcAft>
              <a:buFontTx/>
              <a:buBlip>
                <a:blip r:embed="rId4"/>
              </a:buBlip>
              <a:defRPr/>
            </a:pPr>
            <a:r>
              <a:rPr lang="en-US" sz="3200" dirty="0">
                <a:solidFill>
                  <a:srgbClr val="040506"/>
                </a:solidFill>
                <a:latin typeface="+mj-lt"/>
                <a:ea typeface="Open Sans"/>
                <a:cs typeface="Open Sans"/>
                <a:sym typeface="Open Sans"/>
              </a:rPr>
              <a:t>Aphrodite was the god of love and beauty, but was also connected to seafaring, deception and war! </a:t>
            </a:r>
          </a:p>
          <a:p>
            <a:pPr marL="457200" indent="-457200" eaLnBrk="1" fontAlgn="auto" hangingPunct="1">
              <a:lnSpc>
                <a:spcPts val="3035"/>
              </a:lnSpc>
              <a:spcAft>
                <a:spcPts val="0"/>
              </a:spcAft>
              <a:buFontTx/>
              <a:buBlip>
                <a:blip r:embed="rId4"/>
              </a:buBlip>
              <a:defRPr/>
            </a:pPr>
            <a:endParaRPr lang="en-US" sz="3200" dirty="0">
              <a:solidFill>
                <a:srgbClr val="040506"/>
              </a:solidFill>
              <a:latin typeface="+mj-lt"/>
              <a:ea typeface="Open Sans"/>
              <a:cs typeface="Open Sans"/>
              <a:sym typeface="Open Sans"/>
            </a:endParaRPr>
          </a:p>
          <a:p>
            <a:pPr marL="457200" indent="-457200" eaLnBrk="1" fontAlgn="auto" hangingPunct="1">
              <a:lnSpc>
                <a:spcPts val="3035"/>
              </a:lnSpc>
              <a:spcAft>
                <a:spcPts val="0"/>
              </a:spcAft>
              <a:buFontTx/>
              <a:buBlip>
                <a:blip r:embed="rId4"/>
              </a:buBlip>
              <a:defRPr/>
            </a:pPr>
            <a:r>
              <a:rPr lang="en-US" sz="3200" dirty="0">
                <a:solidFill>
                  <a:srgbClr val="040506"/>
                </a:solidFill>
                <a:latin typeface="+mj-lt"/>
                <a:ea typeface="Open Sans"/>
                <a:cs typeface="Open Sans"/>
                <a:sym typeface="Open Sans"/>
              </a:rPr>
              <a:t>Aphrodite’s Roman equivalent was the goddess Venus.</a:t>
            </a:r>
          </a:p>
          <a:p>
            <a:pPr marL="457200" indent="-457200" eaLnBrk="1" fontAlgn="auto" hangingPunct="1">
              <a:lnSpc>
                <a:spcPts val="3035"/>
              </a:lnSpc>
              <a:spcAft>
                <a:spcPts val="0"/>
              </a:spcAft>
              <a:buFontTx/>
              <a:buBlip>
                <a:blip r:embed="rId4"/>
              </a:buBlip>
              <a:defRPr/>
            </a:pPr>
            <a:endParaRPr lang="en-US" sz="3200" dirty="0">
              <a:solidFill>
                <a:srgbClr val="040506"/>
              </a:solidFill>
              <a:latin typeface="+mj-lt"/>
              <a:ea typeface="Open Sans"/>
              <a:cs typeface="Open Sans"/>
              <a:sym typeface="Open Sans"/>
            </a:endParaRPr>
          </a:p>
          <a:p>
            <a:pPr marL="457200" indent="-457200" eaLnBrk="1" fontAlgn="auto" hangingPunct="1">
              <a:lnSpc>
                <a:spcPts val="3035"/>
              </a:lnSpc>
              <a:spcAft>
                <a:spcPts val="0"/>
              </a:spcAft>
              <a:buFontTx/>
              <a:buBlip>
                <a:blip r:embed="rId4"/>
              </a:buBlip>
              <a:defRPr/>
            </a:pPr>
            <a:r>
              <a:rPr lang="en-US" sz="3200" dirty="0">
                <a:solidFill>
                  <a:srgbClr val="040506"/>
                </a:solidFill>
                <a:latin typeface="Calibri  "/>
                <a:ea typeface="Open Sans"/>
                <a:cs typeface="Open Sans"/>
                <a:sym typeface="Open Sans"/>
              </a:rPr>
              <a:t>Aphrodite was married to Hephaestus, the Greek god of fire and blacksmiths</a:t>
            </a:r>
          </a:p>
          <a:p>
            <a:pPr eaLnBrk="1" fontAlgn="auto" hangingPunct="1">
              <a:lnSpc>
                <a:spcPts val="3035"/>
              </a:lnSpc>
              <a:spcAft>
                <a:spcPts val="0"/>
              </a:spcAft>
              <a:defRPr/>
            </a:pPr>
            <a:endParaRPr lang="en-US" sz="3200" dirty="0">
              <a:solidFill>
                <a:srgbClr val="040506"/>
              </a:solidFill>
              <a:latin typeface="Calibri  "/>
              <a:ea typeface="Open Sans"/>
              <a:cs typeface="Open Sans"/>
              <a:sym typeface="Open Sans"/>
            </a:endParaRPr>
          </a:p>
          <a:p>
            <a:pPr marL="457200" indent="-457200" eaLnBrk="1" fontAlgn="auto" hangingPunct="1">
              <a:lnSpc>
                <a:spcPts val="3035"/>
              </a:lnSpc>
              <a:spcAft>
                <a:spcPts val="0"/>
              </a:spcAft>
              <a:buFontTx/>
              <a:buBlip>
                <a:blip r:embed="rId4"/>
              </a:buBlip>
              <a:defRPr/>
            </a:pPr>
            <a:r>
              <a:rPr lang="en-US" sz="3200" dirty="0">
                <a:solidFill>
                  <a:srgbClr val="040506"/>
                </a:solidFill>
                <a:latin typeface="Calibri  "/>
                <a:ea typeface="Open Sans"/>
                <a:cs typeface="Open Sans"/>
                <a:sym typeface="Open Sans"/>
              </a:rPr>
              <a:t>Aphrodite is sometimes given an unusual birth story (there are different versions of her birth and parentage): Cronos (the father of some of the Olympian gods) castrated his father, Uranus, and tossed his genitals into the sea. Aphrodite emerged from the sea foam that gathered around them and eventually made her way to Cyprus. </a:t>
            </a:r>
          </a:p>
          <a:p>
            <a:pPr marL="457200" indent="-457200" eaLnBrk="1" fontAlgn="auto" hangingPunct="1">
              <a:lnSpc>
                <a:spcPts val="3035"/>
              </a:lnSpc>
              <a:spcAft>
                <a:spcPts val="0"/>
              </a:spcAft>
              <a:buFontTx/>
              <a:buBlip>
                <a:blip r:embed="rId4"/>
              </a:buBlip>
              <a:defRPr/>
            </a:pPr>
            <a:endParaRPr lang="en-US" sz="2800" dirty="0">
              <a:solidFill>
                <a:srgbClr val="040506"/>
              </a:solidFill>
              <a:latin typeface="+mj-lt"/>
              <a:ea typeface="Open Sans"/>
              <a:cs typeface="Open Sans"/>
              <a:sym typeface="Open Sans"/>
            </a:endParaRPr>
          </a:p>
          <a:p>
            <a:pPr eaLnBrk="1" fontAlgn="auto" hangingPunct="1">
              <a:lnSpc>
                <a:spcPts val="3035"/>
              </a:lnSpc>
              <a:spcAft>
                <a:spcPts val="0"/>
              </a:spcAft>
              <a:defRPr/>
            </a:pPr>
            <a:endParaRPr lang="en-US" sz="2800" dirty="0">
              <a:solidFill>
                <a:srgbClr val="040506"/>
              </a:solidFill>
              <a:latin typeface="+mj-lt"/>
              <a:ea typeface="Open Sans"/>
              <a:cs typeface="Open Sans"/>
              <a:sym typeface="Open Sans"/>
            </a:endParaRPr>
          </a:p>
          <a:p>
            <a:pPr eaLnBrk="1" fontAlgn="auto" hangingPunct="1">
              <a:lnSpc>
                <a:spcPts val="3035"/>
              </a:lnSpc>
              <a:spcAft>
                <a:spcPts val="0"/>
              </a:spcAft>
              <a:defRPr/>
            </a:pPr>
            <a:endParaRPr lang="en-US" sz="2800" dirty="0">
              <a:solidFill>
                <a:srgbClr val="040506"/>
              </a:solidFill>
              <a:latin typeface="+mj-lt"/>
              <a:ea typeface="Open Sans"/>
              <a:cs typeface="Open Sans"/>
              <a:sym typeface="Open Sans"/>
            </a:endParaRPr>
          </a:p>
        </p:txBody>
      </p:sp>
      <p:grpSp>
        <p:nvGrpSpPr>
          <p:cNvPr id="86022" name="Group 3">
            <a:extLst>
              <a:ext uri="{FF2B5EF4-FFF2-40B4-BE49-F238E27FC236}">
                <a16:creationId xmlns:a16="http://schemas.microsoft.com/office/drawing/2014/main" id="{DEF1A768-0B41-F2D4-3EBE-3E4BFB1569F1}"/>
              </a:ext>
            </a:extLst>
          </p:cNvPr>
          <p:cNvGrpSpPr>
            <a:grpSpLocks/>
          </p:cNvGrpSpPr>
          <p:nvPr/>
        </p:nvGrpSpPr>
        <p:grpSpPr bwMode="auto">
          <a:xfrm>
            <a:off x="0" y="400050"/>
            <a:ext cx="9296400" cy="1285875"/>
            <a:chOff x="0" y="0"/>
            <a:chExt cx="1384190" cy="3472227"/>
          </a:xfrm>
        </p:grpSpPr>
        <p:sp>
          <p:nvSpPr>
            <p:cNvPr id="86026" name="Freeform 4">
              <a:extLst>
                <a:ext uri="{FF2B5EF4-FFF2-40B4-BE49-F238E27FC236}">
                  <a16:creationId xmlns:a16="http://schemas.microsoft.com/office/drawing/2014/main" id="{AD744C82-A509-1E0B-CCCA-DBC53141B7DE}"/>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86027" name="TextBox 24">
              <a:extLst>
                <a:ext uri="{FF2B5EF4-FFF2-40B4-BE49-F238E27FC236}">
                  <a16:creationId xmlns:a16="http://schemas.microsoft.com/office/drawing/2014/main" id="{D060EC4C-0A53-9E6C-7F2E-079B3AADEDDA}"/>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27" name="TextBox 4">
            <a:extLst>
              <a:ext uri="{FF2B5EF4-FFF2-40B4-BE49-F238E27FC236}">
                <a16:creationId xmlns:a16="http://schemas.microsoft.com/office/drawing/2014/main" id="{79D6ADBC-D764-A8B2-173D-BA3D6F6A9357}"/>
              </a:ext>
            </a:extLst>
          </p:cNvPr>
          <p:cNvSpPr txBox="1"/>
          <p:nvPr/>
        </p:nvSpPr>
        <p:spPr>
          <a:xfrm>
            <a:off x="1384300" y="704850"/>
            <a:ext cx="8216900" cy="796925"/>
          </a:xfrm>
          <a:prstGeom prst="rect">
            <a:avLst/>
          </a:prstGeom>
        </p:spPr>
        <p:txBody>
          <a:bodyPr lIns="0" tIns="0" rIns="0" bIns="0">
            <a:spAutoFit/>
          </a:bodyPr>
          <a:lstStyle/>
          <a:p>
            <a:pPr eaLnBrk="1" fontAlgn="auto" hangingPunct="1">
              <a:lnSpc>
                <a:spcPts val="6569"/>
              </a:lnSpc>
              <a:spcAft>
                <a:spcPts val="0"/>
              </a:spcAft>
              <a:defRPr/>
            </a:pPr>
            <a:r>
              <a:rPr lang="en-US" sz="4800" b="1" spc="-93" dirty="0">
                <a:solidFill>
                  <a:schemeClr val="bg1"/>
                </a:solidFill>
                <a:latin typeface="+mj-lt"/>
                <a:ea typeface="Open Sans Bold"/>
                <a:cs typeface="Open Sans Bold"/>
                <a:sym typeface="Open Sans Bold"/>
              </a:rPr>
              <a:t>Aphrodite</a:t>
            </a:r>
          </a:p>
        </p:txBody>
      </p:sp>
      <p:sp>
        <p:nvSpPr>
          <p:cNvPr id="86024" name="TextBox 3">
            <a:extLst>
              <a:ext uri="{FF2B5EF4-FFF2-40B4-BE49-F238E27FC236}">
                <a16:creationId xmlns:a16="http://schemas.microsoft.com/office/drawing/2014/main" id="{F1BCB2BD-D2D5-3129-B7F0-13AC146BB861}"/>
              </a:ext>
            </a:extLst>
          </p:cNvPr>
          <p:cNvSpPr txBox="1">
            <a:spLocks noChangeArrowheads="1"/>
          </p:cNvSpPr>
          <p:nvPr/>
        </p:nvSpPr>
        <p:spPr bwMode="auto">
          <a:xfrm>
            <a:off x="9337675" y="6769100"/>
            <a:ext cx="914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E" altLang="en-US" sz="1800"/>
              <a:t>Modern sculpture of Aphrodite, Paphos. </a:t>
            </a:r>
          </a:p>
        </p:txBody>
      </p:sp>
      <p:sp>
        <p:nvSpPr>
          <p:cNvPr id="6" name="TextBox 5">
            <a:extLst>
              <a:ext uri="{FF2B5EF4-FFF2-40B4-BE49-F238E27FC236}">
                <a16:creationId xmlns:a16="http://schemas.microsoft.com/office/drawing/2014/main" id="{DBAD42C0-BFAB-4475-4B4C-2DA2E352B80C}"/>
              </a:ext>
            </a:extLst>
          </p:cNvPr>
          <p:cNvSpPr txBox="1"/>
          <p:nvPr/>
        </p:nvSpPr>
        <p:spPr>
          <a:xfrm>
            <a:off x="9451975" y="7324725"/>
            <a:ext cx="7981950" cy="2554288"/>
          </a:xfrm>
          <a:prstGeom prst="rect">
            <a:avLst/>
          </a:prstGeom>
          <a:solidFill>
            <a:schemeClr val="accent2">
              <a:lumMod val="20000"/>
              <a:lumOff val="80000"/>
            </a:schemeClr>
          </a:solidFill>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b="1">
                <a:solidFill>
                  <a:srgbClr val="040506"/>
                </a:solidFill>
                <a:ea typeface="Open Sans" panose="020B0606030504020204" pitchFamily="34" charset="0"/>
                <a:cs typeface="Open Sans" panose="020B0606030504020204" pitchFamily="34" charset="0"/>
                <a:sym typeface="Open Sans" panose="020B0606030504020204" pitchFamily="34" charset="0"/>
              </a:rPr>
              <a:t>Vocabulary check!</a:t>
            </a:r>
          </a:p>
          <a:p>
            <a:pPr algn="ctr">
              <a:spcBef>
                <a:spcPct val="0"/>
              </a:spcBef>
              <a:buFontTx/>
              <a:buNone/>
            </a:pPr>
            <a:endParaRPr lang="en-US" altLang="en-US" b="1">
              <a:solidFill>
                <a:srgbClr val="040506"/>
              </a:solidFill>
              <a:ea typeface="Open Sans" panose="020B0606030504020204" pitchFamily="34" charset="0"/>
              <a:cs typeface="Open Sans" panose="020B0606030504020204" pitchFamily="34" charset="0"/>
              <a:sym typeface="Open Sans" panose="020B0606030504020204" pitchFamily="34" charset="0"/>
            </a:endParaRPr>
          </a:p>
          <a:p>
            <a:pPr>
              <a:spcBef>
                <a:spcPct val="0"/>
              </a:spcBef>
              <a:buFontTx/>
              <a:buNone/>
            </a:pPr>
            <a:r>
              <a:rPr lang="en-US" altLang="en-US" i="1">
                <a:solidFill>
                  <a:srgbClr val="040506"/>
                </a:solidFill>
                <a:ea typeface="Open Sans" panose="020B0606030504020204" pitchFamily="34" charset="0"/>
                <a:cs typeface="Open Sans" panose="020B0606030504020204" pitchFamily="34" charset="0"/>
                <a:sym typeface="Open Sans" panose="020B0606030504020204" pitchFamily="34" charset="0"/>
              </a:rPr>
              <a:t>Aphroditē</a:t>
            </a:r>
            <a:r>
              <a:rPr lang="en-US" altLang="en-US">
                <a:solidFill>
                  <a:srgbClr val="040506"/>
                </a:solidFill>
                <a:ea typeface="Open Sans" panose="020B0606030504020204" pitchFamily="34" charset="0"/>
                <a:cs typeface="Open Sans" panose="020B0606030504020204" pitchFamily="34" charset="0"/>
                <a:sym typeface="Open Sans" panose="020B0606030504020204" pitchFamily="34" charset="0"/>
              </a:rPr>
              <a:t> (Ἀφροδίτη) is connected to the Greek word </a:t>
            </a:r>
            <a:r>
              <a:rPr lang="en-US" altLang="en-US" i="1">
                <a:solidFill>
                  <a:srgbClr val="040506"/>
                </a:solidFill>
                <a:ea typeface="Open Sans" panose="020B0606030504020204" pitchFamily="34" charset="0"/>
                <a:cs typeface="Open Sans" panose="020B0606030504020204" pitchFamily="34" charset="0"/>
                <a:sym typeface="Open Sans" panose="020B0606030504020204" pitchFamily="34" charset="0"/>
              </a:rPr>
              <a:t>aphros</a:t>
            </a:r>
            <a:r>
              <a:rPr lang="en-US" altLang="en-US">
                <a:solidFill>
                  <a:srgbClr val="040506"/>
                </a:solidFill>
                <a:ea typeface="Open Sans" panose="020B0606030504020204" pitchFamily="34" charset="0"/>
                <a:cs typeface="Open Sans" panose="020B0606030504020204" pitchFamily="34" charset="0"/>
                <a:sym typeface="Open Sans" panose="020B0606030504020204" pitchFamily="34" charset="0"/>
              </a:rPr>
              <a:t> (ἀφρός), which means ‘foam of the sea’. </a:t>
            </a:r>
            <a:endParaRPr lang="en-IE" alt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Box 4">
            <a:extLst>
              <a:ext uri="{FF2B5EF4-FFF2-40B4-BE49-F238E27FC236}">
                <a16:creationId xmlns:a16="http://schemas.microsoft.com/office/drawing/2014/main" id="{560CFC9F-DAC6-8824-75BF-6B73CC4A7C31}"/>
              </a:ext>
            </a:extLst>
          </p:cNvPr>
          <p:cNvSpPr txBox="1">
            <a:spLocks noChangeArrowheads="1"/>
          </p:cNvSpPr>
          <p:nvPr/>
        </p:nvSpPr>
        <p:spPr bwMode="auto">
          <a:xfrm>
            <a:off x="-76200" y="-38100"/>
            <a:ext cx="18288000" cy="1039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3038"/>
              </a:lnSpc>
              <a:spcBef>
                <a:spcPct val="0"/>
              </a:spcBef>
              <a:buFontTx/>
              <a:buNone/>
            </a:pPr>
            <a:endParaRPr lang="en-US" altLang="en-US" sz="1800"/>
          </a:p>
        </p:txBody>
      </p:sp>
      <p:sp>
        <p:nvSpPr>
          <p:cNvPr id="88067" name="Freeform 5">
            <a:extLst>
              <a:ext uri="{FF2B5EF4-FFF2-40B4-BE49-F238E27FC236}">
                <a16:creationId xmlns:a16="http://schemas.microsoft.com/office/drawing/2014/main" id="{6651B7CB-8950-E9EA-64DB-491614536321}"/>
              </a:ext>
            </a:extLst>
          </p:cNvPr>
          <p:cNvSpPr>
            <a:spLocks/>
          </p:cNvSpPr>
          <p:nvPr/>
        </p:nvSpPr>
        <p:spPr bwMode="auto">
          <a:xfrm>
            <a:off x="2676525" y="2171700"/>
            <a:ext cx="12487275" cy="7658100"/>
          </a:xfrm>
          <a:custGeom>
            <a:avLst/>
            <a:gdLst>
              <a:gd name="T0" fmla="*/ 0 w 9869871"/>
              <a:gd name="T1" fmla="*/ 0 h 6582261"/>
              <a:gd name="T2" fmla="*/ 19985674 w 9869871"/>
              <a:gd name="T3" fmla="*/ 0 h 6582261"/>
              <a:gd name="T4" fmla="*/ 19985674 w 9869871"/>
              <a:gd name="T5" fmla="*/ 10364510 h 6582261"/>
              <a:gd name="T6" fmla="*/ 0 w 9869871"/>
              <a:gd name="T7" fmla="*/ 10364510 h 6582261"/>
              <a:gd name="T8" fmla="*/ 0 w 9869871"/>
              <a:gd name="T9" fmla="*/ 0 h 65822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69871" h="6582261">
                <a:moveTo>
                  <a:pt x="0" y="0"/>
                </a:moveTo>
                <a:lnTo>
                  <a:pt x="9869871" y="0"/>
                </a:lnTo>
                <a:lnTo>
                  <a:pt x="9869871" y="6582261"/>
                </a:lnTo>
                <a:lnTo>
                  <a:pt x="0" y="6582261"/>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7" name="TextBox 7">
            <a:extLst>
              <a:ext uri="{FF2B5EF4-FFF2-40B4-BE49-F238E27FC236}">
                <a16:creationId xmlns:a16="http://schemas.microsoft.com/office/drawing/2014/main" id="{0ABE2DC7-88C7-05C6-D55A-D4F1A19868CC}"/>
              </a:ext>
            </a:extLst>
          </p:cNvPr>
          <p:cNvSpPr txBox="1"/>
          <p:nvPr/>
        </p:nvSpPr>
        <p:spPr>
          <a:xfrm>
            <a:off x="9144000" y="571500"/>
            <a:ext cx="7543800" cy="1117600"/>
          </a:xfrm>
          <a:prstGeom prst="rect">
            <a:avLst/>
          </a:prstGeom>
        </p:spPr>
        <p:txBody>
          <a:bodyPr lIns="0" tIns="0" rIns="0" bIns="0">
            <a:spAutoFit/>
          </a:bodyPr>
          <a:lstStyle/>
          <a:p>
            <a:pPr eaLnBrk="1" fontAlgn="auto" hangingPunct="1">
              <a:lnSpc>
                <a:spcPts val="2859"/>
              </a:lnSpc>
              <a:spcAft>
                <a:spcPts val="0"/>
              </a:spcAft>
              <a:defRPr/>
            </a:pPr>
            <a:r>
              <a:rPr lang="en-US" sz="2800" dirty="0">
                <a:solidFill>
                  <a:srgbClr val="191919"/>
                </a:solidFill>
                <a:latin typeface="+mj-lt"/>
                <a:ea typeface="Open Sans"/>
                <a:cs typeface="Open Sans"/>
                <a:sym typeface="Open Sans"/>
              </a:rPr>
              <a:t>This large stone can be found in the Museum at the Sanctuary of Aphrodite, Paphos. What or who does it represent!?</a:t>
            </a:r>
          </a:p>
        </p:txBody>
      </p:sp>
      <p:grpSp>
        <p:nvGrpSpPr>
          <p:cNvPr id="88069" name="Group 3">
            <a:extLst>
              <a:ext uri="{FF2B5EF4-FFF2-40B4-BE49-F238E27FC236}">
                <a16:creationId xmlns:a16="http://schemas.microsoft.com/office/drawing/2014/main" id="{DD891365-AFFA-7F83-E5C6-D7B423CD7679}"/>
              </a:ext>
            </a:extLst>
          </p:cNvPr>
          <p:cNvGrpSpPr>
            <a:grpSpLocks/>
          </p:cNvGrpSpPr>
          <p:nvPr/>
        </p:nvGrpSpPr>
        <p:grpSpPr bwMode="auto">
          <a:xfrm>
            <a:off x="0" y="463550"/>
            <a:ext cx="8839200" cy="1284288"/>
            <a:chOff x="0" y="0"/>
            <a:chExt cx="1384190" cy="3472227"/>
          </a:xfrm>
        </p:grpSpPr>
        <p:sp>
          <p:nvSpPr>
            <p:cNvPr id="3" name="Freeform 4">
              <a:extLst>
                <a:ext uri="{FF2B5EF4-FFF2-40B4-BE49-F238E27FC236}">
                  <a16:creationId xmlns:a16="http://schemas.microsoft.com/office/drawing/2014/main" id="{9A49FB5B-4456-A264-A9AC-70D08DC3DEB3}"/>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4" name="TextBox 5">
              <a:extLst>
                <a:ext uri="{FF2B5EF4-FFF2-40B4-BE49-F238E27FC236}">
                  <a16:creationId xmlns:a16="http://schemas.microsoft.com/office/drawing/2014/main" id="{41CD4062-6F23-49C4-E7D3-79E832D14A85}"/>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88070" name="TextBox 4">
            <a:extLst>
              <a:ext uri="{FF2B5EF4-FFF2-40B4-BE49-F238E27FC236}">
                <a16:creationId xmlns:a16="http://schemas.microsoft.com/office/drawing/2014/main" id="{E903FB0A-D21E-EAF1-AE9E-C9E4EE7D7E0F}"/>
              </a:ext>
            </a:extLst>
          </p:cNvPr>
          <p:cNvSpPr txBox="1">
            <a:spLocks noChangeArrowheads="1"/>
          </p:cNvSpPr>
          <p:nvPr/>
        </p:nvSpPr>
        <p:spPr bwMode="auto">
          <a:xfrm>
            <a:off x="762000" y="671513"/>
            <a:ext cx="6934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E" altLang="en-US" sz="4800" b="1">
                <a:solidFill>
                  <a:schemeClr val="bg1"/>
                </a:solidFill>
              </a:rPr>
              <a:t>Thinking creatively…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58B52FA9-C1E2-E9CF-23EC-785BAD879EEA}"/>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89091" name="Group 3">
            <a:extLst>
              <a:ext uri="{FF2B5EF4-FFF2-40B4-BE49-F238E27FC236}">
                <a16:creationId xmlns:a16="http://schemas.microsoft.com/office/drawing/2014/main" id="{4635E068-169C-21A8-376A-79DA7852447C}"/>
              </a:ext>
            </a:extLst>
          </p:cNvPr>
          <p:cNvGrpSpPr>
            <a:grpSpLocks/>
          </p:cNvGrpSpPr>
          <p:nvPr/>
        </p:nvGrpSpPr>
        <p:grpSpPr bwMode="auto">
          <a:xfrm>
            <a:off x="13031788" y="0"/>
            <a:ext cx="5256212" cy="10287000"/>
            <a:chOff x="0" y="0"/>
            <a:chExt cx="1384190" cy="3472227"/>
          </a:xfrm>
        </p:grpSpPr>
        <p:sp>
          <p:nvSpPr>
            <p:cNvPr id="89102" name="Freeform 4">
              <a:extLst>
                <a:ext uri="{FF2B5EF4-FFF2-40B4-BE49-F238E27FC236}">
                  <a16:creationId xmlns:a16="http://schemas.microsoft.com/office/drawing/2014/main" id="{031B1036-C5DB-8388-7556-6B0E9A78D249}"/>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89103" name="TextBox 5">
              <a:extLst>
                <a:ext uri="{FF2B5EF4-FFF2-40B4-BE49-F238E27FC236}">
                  <a16:creationId xmlns:a16="http://schemas.microsoft.com/office/drawing/2014/main" id="{8F62CB0B-98BD-5721-C0DA-C33F7F35B74E}"/>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F7683DF7-9FF6-AF68-2530-8CD46C9F7E28}"/>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89093" name="Group 7">
            <a:extLst>
              <a:ext uri="{FF2B5EF4-FFF2-40B4-BE49-F238E27FC236}">
                <a16:creationId xmlns:a16="http://schemas.microsoft.com/office/drawing/2014/main" id="{8E09923D-B5B9-2DDF-1C06-C8F1E9D5800A}"/>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77947BDC-1A11-475D-2567-257262C51C7A}"/>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89094" name="Group 9">
            <a:extLst>
              <a:ext uri="{FF2B5EF4-FFF2-40B4-BE49-F238E27FC236}">
                <a16:creationId xmlns:a16="http://schemas.microsoft.com/office/drawing/2014/main" id="{0DB3F0EA-9161-6AE1-7C42-FA0CE30A77B5}"/>
              </a:ext>
            </a:extLst>
          </p:cNvPr>
          <p:cNvGrpSpPr>
            <a:grpSpLocks/>
          </p:cNvGrpSpPr>
          <p:nvPr/>
        </p:nvGrpSpPr>
        <p:grpSpPr bwMode="auto">
          <a:xfrm>
            <a:off x="1057275" y="3489325"/>
            <a:ext cx="79375" cy="3562350"/>
            <a:chOff x="0" y="0"/>
            <a:chExt cx="20803" cy="938233"/>
          </a:xfrm>
        </p:grpSpPr>
        <p:sp>
          <p:nvSpPr>
            <p:cNvPr id="89097" name="Freeform 10">
              <a:extLst>
                <a:ext uri="{FF2B5EF4-FFF2-40B4-BE49-F238E27FC236}">
                  <a16:creationId xmlns:a16="http://schemas.microsoft.com/office/drawing/2014/main" id="{BCCF2049-4EFC-FAE9-2145-F64E17C2A0CF}"/>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89098" name="TextBox 11">
              <a:extLst>
                <a:ext uri="{FF2B5EF4-FFF2-40B4-BE49-F238E27FC236}">
                  <a16:creationId xmlns:a16="http://schemas.microsoft.com/office/drawing/2014/main" id="{FF96AEB2-9EDB-CD16-07DF-80B26BAC6D73}"/>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EBB627F3-3955-DB80-CE3F-72CA16843E78}"/>
              </a:ext>
            </a:extLst>
          </p:cNvPr>
          <p:cNvSpPr txBox="1"/>
          <p:nvPr/>
        </p:nvSpPr>
        <p:spPr>
          <a:xfrm>
            <a:off x="1387475" y="3446463"/>
            <a:ext cx="8718550" cy="1693862"/>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5: Mythology: gods and heroes</a:t>
            </a:r>
          </a:p>
        </p:txBody>
      </p:sp>
      <p:sp>
        <p:nvSpPr>
          <p:cNvPr id="14" name="TextBox 14">
            <a:extLst>
              <a:ext uri="{FF2B5EF4-FFF2-40B4-BE49-F238E27FC236}">
                <a16:creationId xmlns:a16="http://schemas.microsoft.com/office/drawing/2014/main" id="{2306B78B-2AC1-25DE-F3DF-0315106F0455}"/>
              </a:ext>
            </a:extLst>
          </p:cNvPr>
          <p:cNvSpPr txBox="1"/>
          <p:nvPr/>
        </p:nvSpPr>
        <p:spPr>
          <a:xfrm>
            <a:off x="1263650" y="5616575"/>
            <a:ext cx="8293100" cy="1385888"/>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3. The Judgement of Paris (Greece)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114" name="Group 2">
            <a:extLst>
              <a:ext uri="{FF2B5EF4-FFF2-40B4-BE49-F238E27FC236}">
                <a16:creationId xmlns:a16="http://schemas.microsoft.com/office/drawing/2014/main" id="{5BFEF726-5B86-B8CB-DE0E-12F3A4D25CB6}"/>
              </a:ext>
            </a:extLst>
          </p:cNvPr>
          <p:cNvGrpSpPr>
            <a:grpSpLocks/>
          </p:cNvGrpSpPr>
          <p:nvPr/>
        </p:nvGrpSpPr>
        <p:grpSpPr bwMode="auto">
          <a:xfrm>
            <a:off x="0" y="-9525"/>
            <a:ext cx="18288000" cy="10252075"/>
            <a:chOff x="0" y="0"/>
            <a:chExt cx="4816593" cy="2699860"/>
          </a:xfrm>
        </p:grpSpPr>
        <p:sp>
          <p:nvSpPr>
            <p:cNvPr id="90120" name="Freeform 3">
              <a:extLst>
                <a:ext uri="{FF2B5EF4-FFF2-40B4-BE49-F238E27FC236}">
                  <a16:creationId xmlns:a16="http://schemas.microsoft.com/office/drawing/2014/main" id="{1ED67ED3-0733-0A42-56BD-1CB135630776}"/>
                </a:ext>
              </a:extLst>
            </p:cNvPr>
            <p:cNvSpPr>
              <a:spLocks/>
            </p:cNvSpPr>
            <p:nvPr/>
          </p:nvSpPr>
          <p:spPr bwMode="auto">
            <a:xfrm>
              <a:off x="0" y="0"/>
              <a:ext cx="4816592" cy="2699860"/>
            </a:xfrm>
            <a:custGeom>
              <a:avLst/>
              <a:gdLst>
                <a:gd name="T0" fmla="*/ 0 w 4816592"/>
                <a:gd name="T1" fmla="*/ 0 h 2699860"/>
                <a:gd name="T2" fmla="*/ 4816592 w 4816592"/>
                <a:gd name="T3" fmla="*/ 0 h 2699860"/>
                <a:gd name="T4" fmla="*/ 4816592 w 4816592"/>
                <a:gd name="T5" fmla="*/ 2699860 h 2699860"/>
                <a:gd name="T6" fmla="*/ 0 w 4816592"/>
                <a:gd name="T7" fmla="*/ 2699860 h 2699860"/>
                <a:gd name="T8" fmla="*/ 0 w 4816592"/>
                <a:gd name="T9" fmla="*/ 0 h 2699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16592" h="2699860">
                  <a:moveTo>
                    <a:pt x="0" y="0"/>
                  </a:moveTo>
                  <a:lnTo>
                    <a:pt x="4816592" y="0"/>
                  </a:lnTo>
                  <a:lnTo>
                    <a:pt x="4816592" y="2699860"/>
                  </a:lnTo>
                  <a:lnTo>
                    <a:pt x="0" y="2699860"/>
                  </a:lnTo>
                  <a:lnTo>
                    <a:pt x="0" y="0"/>
                  </a:lnTo>
                  <a:close/>
                </a:path>
              </a:pathLst>
            </a:custGeom>
            <a:noFill/>
            <a:ln w="381000" cap="sq">
              <a:solidFill>
                <a:srgbClr val="00206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E"/>
            </a:p>
          </p:txBody>
        </p:sp>
        <p:sp>
          <p:nvSpPr>
            <p:cNvPr id="90121" name="TextBox 4">
              <a:extLst>
                <a:ext uri="{FF2B5EF4-FFF2-40B4-BE49-F238E27FC236}">
                  <a16:creationId xmlns:a16="http://schemas.microsoft.com/office/drawing/2014/main" id="{EEA83ECD-8A90-E253-0B2C-3E554F4E533D}"/>
                </a:ext>
              </a:extLst>
            </p:cNvPr>
            <p:cNvSpPr txBox="1">
              <a:spLocks noChangeArrowheads="1"/>
            </p:cNvSpPr>
            <p:nvPr/>
          </p:nvSpPr>
          <p:spPr bwMode="auto">
            <a:xfrm>
              <a:off x="0" y="-38100"/>
              <a:ext cx="4816593" cy="27379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3038"/>
                </a:lnSpc>
                <a:spcBef>
                  <a:spcPct val="0"/>
                </a:spcBef>
                <a:buFontTx/>
                <a:buNone/>
              </a:pPr>
              <a:endParaRPr lang="en-US" altLang="en-US" sz="1800"/>
            </a:p>
          </p:txBody>
        </p:sp>
      </p:grpSp>
      <p:sp>
        <p:nvSpPr>
          <p:cNvPr id="90115" name="Freeform 5">
            <a:extLst>
              <a:ext uri="{FF2B5EF4-FFF2-40B4-BE49-F238E27FC236}">
                <a16:creationId xmlns:a16="http://schemas.microsoft.com/office/drawing/2014/main" id="{454D1332-5499-6755-4CAB-CAF62D17F121}"/>
              </a:ext>
            </a:extLst>
          </p:cNvPr>
          <p:cNvSpPr>
            <a:spLocks/>
          </p:cNvSpPr>
          <p:nvPr/>
        </p:nvSpPr>
        <p:spPr bwMode="auto">
          <a:xfrm>
            <a:off x="9142413" y="1128713"/>
            <a:ext cx="8759825" cy="8740775"/>
          </a:xfrm>
          <a:custGeom>
            <a:avLst/>
            <a:gdLst>
              <a:gd name="T0" fmla="*/ 0 w 8759506"/>
              <a:gd name="T1" fmla="*/ 0 h 8740339"/>
              <a:gd name="T2" fmla="*/ 8761101 w 8759506"/>
              <a:gd name="T3" fmla="*/ 0 h 8740339"/>
              <a:gd name="T4" fmla="*/ 8761101 w 8759506"/>
              <a:gd name="T5" fmla="*/ 8742519 h 8740339"/>
              <a:gd name="T6" fmla="*/ 0 w 8759506"/>
              <a:gd name="T7" fmla="*/ 8742519 h 8740339"/>
              <a:gd name="T8" fmla="*/ 0 w 8759506"/>
              <a:gd name="T9" fmla="*/ 0 h 87403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759506" h="8740339">
                <a:moveTo>
                  <a:pt x="0" y="0"/>
                </a:moveTo>
                <a:lnTo>
                  <a:pt x="8759506" y="0"/>
                </a:lnTo>
                <a:lnTo>
                  <a:pt x="8759506" y="8740339"/>
                </a:lnTo>
                <a:lnTo>
                  <a:pt x="0" y="8740339"/>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7" name="TextBox 7">
            <a:extLst>
              <a:ext uri="{FF2B5EF4-FFF2-40B4-BE49-F238E27FC236}">
                <a16:creationId xmlns:a16="http://schemas.microsoft.com/office/drawing/2014/main" id="{2388BEC8-D752-E049-4A56-3763E0A86630}"/>
              </a:ext>
            </a:extLst>
          </p:cNvPr>
          <p:cNvSpPr txBox="1"/>
          <p:nvPr/>
        </p:nvSpPr>
        <p:spPr>
          <a:xfrm>
            <a:off x="1028700" y="2420938"/>
            <a:ext cx="7789863" cy="6103937"/>
          </a:xfrm>
          <a:prstGeom prst="rect">
            <a:avLst/>
          </a:prstGeom>
        </p:spPr>
        <p:txBody>
          <a:bodyPr lIns="0" tIns="0" rIns="0" bIns="0">
            <a:spAutoFit/>
          </a:bodyPr>
          <a:lstStyle/>
          <a:p>
            <a:pPr eaLnBrk="1" fontAlgn="auto" hangingPunct="1">
              <a:lnSpc>
                <a:spcPts val="3359"/>
              </a:lnSpc>
              <a:spcBef>
                <a:spcPts val="0"/>
              </a:spcBef>
              <a:spcAft>
                <a:spcPts val="0"/>
              </a:spcAft>
              <a:defRPr/>
            </a:pPr>
            <a:r>
              <a:rPr lang="en-US" sz="3200" b="1" dirty="0">
                <a:solidFill>
                  <a:srgbClr val="191919"/>
                </a:solidFill>
                <a:latin typeface="+mj-lt"/>
                <a:ea typeface="Open Sans Bold"/>
                <a:cs typeface="Open Sans Bold"/>
                <a:sym typeface="Open Sans Bold"/>
              </a:rPr>
              <a:t>The Judgement of Paris</a:t>
            </a:r>
          </a:p>
          <a:p>
            <a:pPr eaLnBrk="1" fontAlgn="auto" hangingPunct="1">
              <a:lnSpc>
                <a:spcPts val="3359"/>
              </a:lnSpc>
              <a:spcBef>
                <a:spcPts val="0"/>
              </a:spcBef>
              <a:spcAft>
                <a:spcPts val="0"/>
              </a:spcAft>
              <a:defRPr/>
            </a:pPr>
            <a:endParaRPr lang="en-US" sz="3200" b="1" dirty="0">
              <a:solidFill>
                <a:srgbClr val="191919"/>
              </a:solidFill>
              <a:latin typeface="+mj-lt"/>
              <a:ea typeface="Open Sans Bold"/>
              <a:cs typeface="Open Sans Bold"/>
              <a:sym typeface="Open Sans Bold"/>
            </a:endParaRPr>
          </a:p>
          <a:p>
            <a:pPr eaLnBrk="1" fontAlgn="auto" hangingPunct="1">
              <a:lnSpc>
                <a:spcPts val="3359"/>
              </a:lnSpc>
              <a:spcAft>
                <a:spcPts val="0"/>
              </a:spcAft>
              <a:defRPr/>
            </a:pPr>
            <a:r>
              <a:rPr lang="en-US" sz="3200" b="1" dirty="0">
                <a:solidFill>
                  <a:srgbClr val="7030A0"/>
                </a:solidFill>
                <a:latin typeface="+mj-lt"/>
                <a:ea typeface="Open Sans"/>
                <a:cs typeface="Open Sans"/>
                <a:sym typeface="Open Sans"/>
              </a:rPr>
              <a:t>Thetis and Peleus</a:t>
            </a:r>
            <a:r>
              <a:rPr lang="en-US" sz="3200" dirty="0">
                <a:solidFill>
                  <a:srgbClr val="191919"/>
                </a:solidFill>
                <a:latin typeface="+mj-lt"/>
                <a:ea typeface="Open Sans"/>
                <a:cs typeface="Open Sans"/>
                <a:sym typeface="Open Sans"/>
              </a:rPr>
              <a:t>, the parents of the Greek hero </a:t>
            </a:r>
            <a:r>
              <a:rPr lang="en-US" sz="3200" b="1" dirty="0">
                <a:solidFill>
                  <a:schemeClr val="accent2"/>
                </a:solidFill>
                <a:latin typeface="+mj-lt"/>
                <a:ea typeface="Open Sans"/>
                <a:cs typeface="Open Sans"/>
                <a:sym typeface="Open Sans"/>
              </a:rPr>
              <a:t>Achilles</a:t>
            </a:r>
            <a:r>
              <a:rPr lang="en-US" sz="3200" dirty="0">
                <a:solidFill>
                  <a:srgbClr val="191919"/>
                </a:solidFill>
                <a:latin typeface="+mj-lt"/>
                <a:ea typeface="Open Sans"/>
                <a:cs typeface="Open Sans"/>
                <a:sym typeface="Open Sans"/>
              </a:rPr>
              <a:t> (the greatest of the Greek warriors during the Trojan War), got married. The goddess </a:t>
            </a:r>
            <a:r>
              <a:rPr lang="en-US" sz="3200" b="1" dirty="0">
                <a:solidFill>
                  <a:srgbClr val="00B0F0"/>
                </a:solidFill>
                <a:latin typeface="+mj-lt"/>
                <a:ea typeface="Open Sans"/>
                <a:cs typeface="Open Sans"/>
                <a:sym typeface="Open Sans"/>
              </a:rPr>
              <a:t>Eris (Strife) </a:t>
            </a:r>
            <a:r>
              <a:rPr lang="en-US" sz="3200" dirty="0">
                <a:solidFill>
                  <a:srgbClr val="191919"/>
                </a:solidFill>
                <a:latin typeface="+mj-lt"/>
                <a:ea typeface="Open Sans"/>
                <a:cs typeface="Open Sans"/>
                <a:sym typeface="Open Sans"/>
              </a:rPr>
              <a:t>was not invited to the wedding. In anger, she threw a </a:t>
            </a:r>
            <a:r>
              <a:rPr lang="en-US" sz="3200" b="1" dirty="0">
                <a:solidFill>
                  <a:srgbClr val="FF0000"/>
                </a:solidFill>
                <a:latin typeface="+mj-lt"/>
                <a:ea typeface="Open Sans"/>
                <a:cs typeface="Open Sans"/>
                <a:sym typeface="Open Sans"/>
              </a:rPr>
              <a:t>golden apple </a:t>
            </a:r>
            <a:r>
              <a:rPr lang="en-US" sz="3200" dirty="0">
                <a:solidFill>
                  <a:srgbClr val="191919"/>
                </a:solidFill>
                <a:latin typeface="+mj-lt"/>
                <a:ea typeface="Open Sans"/>
                <a:cs typeface="Open Sans"/>
                <a:sym typeface="Open Sans"/>
              </a:rPr>
              <a:t>into the crowd and said it was for the fairest goddess. Three goddesses claimed it:</a:t>
            </a:r>
          </a:p>
          <a:p>
            <a:pPr eaLnBrk="1" fontAlgn="auto" hangingPunct="1">
              <a:lnSpc>
                <a:spcPts val="3359"/>
              </a:lnSpc>
              <a:spcAft>
                <a:spcPts val="0"/>
              </a:spcAft>
              <a:defRPr/>
            </a:pPr>
            <a:endParaRPr lang="en-US" sz="3200" dirty="0">
              <a:solidFill>
                <a:srgbClr val="191919"/>
              </a:solidFill>
              <a:latin typeface="+mj-lt"/>
              <a:ea typeface="Open Sans"/>
              <a:cs typeface="Open Sans"/>
              <a:sym typeface="Open Sans"/>
            </a:endParaRPr>
          </a:p>
          <a:p>
            <a:pPr eaLnBrk="1" fontAlgn="auto" hangingPunct="1">
              <a:lnSpc>
                <a:spcPts val="3359"/>
              </a:lnSpc>
              <a:spcAft>
                <a:spcPts val="0"/>
              </a:spcAft>
              <a:defRPr/>
            </a:pPr>
            <a:r>
              <a:rPr lang="en-US" sz="3200" dirty="0">
                <a:solidFill>
                  <a:srgbClr val="191919"/>
                </a:solidFill>
                <a:latin typeface="+mj-lt"/>
                <a:ea typeface="Open Sans"/>
                <a:cs typeface="Open Sans"/>
                <a:sym typeface="Open Sans"/>
              </a:rPr>
              <a:t>(i) Aphrodite – the goddess of love</a:t>
            </a:r>
          </a:p>
          <a:p>
            <a:pPr eaLnBrk="1" fontAlgn="auto" hangingPunct="1">
              <a:lnSpc>
                <a:spcPts val="3359"/>
              </a:lnSpc>
              <a:spcAft>
                <a:spcPts val="0"/>
              </a:spcAft>
              <a:defRPr/>
            </a:pPr>
            <a:r>
              <a:rPr lang="en-US" sz="3200" dirty="0">
                <a:solidFill>
                  <a:srgbClr val="191919"/>
                </a:solidFill>
                <a:latin typeface="+mj-lt"/>
                <a:ea typeface="Open Sans"/>
                <a:cs typeface="Open Sans"/>
                <a:sym typeface="Open Sans"/>
              </a:rPr>
              <a:t>(ii) Athena – the goddess of war and wisdom</a:t>
            </a:r>
          </a:p>
          <a:p>
            <a:pPr eaLnBrk="1" fontAlgn="auto" hangingPunct="1">
              <a:lnSpc>
                <a:spcPts val="3359"/>
              </a:lnSpc>
              <a:spcAft>
                <a:spcPts val="0"/>
              </a:spcAft>
              <a:defRPr/>
            </a:pPr>
            <a:r>
              <a:rPr lang="en-US" sz="3200" dirty="0">
                <a:solidFill>
                  <a:srgbClr val="191919"/>
                </a:solidFill>
                <a:latin typeface="+mj-lt"/>
                <a:ea typeface="Open Sans"/>
                <a:cs typeface="Open Sans"/>
                <a:sym typeface="Open Sans"/>
              </a:rPr>
              <a:t>(iii) Hera – the goddess of marriage (and queen of the gods)</a:t>
            </a:r>
          </a:p>
        </p:txBody>
      </p:sp>
      <p:grpSp>
        <p:nvGrpSpPr>
          <p:cNvPr id="90117" name="Group 3">
            <a:extLst>
              <a:ext uri="{FF2B5EF4-FFF2-40B4-BE49-F238E27FC236}">
                <a16:creationId xmlns:a16="http://schemas.microsoft.com/office/drawing/2014/main" id="{0995813F-2811-5FFD-5C0C-69C6B10A80D7}"/>
              </a:ext>
            </a:extLst>
          </p:cNvPr>
          <p:cNvGrpSpPr>
            <a:grpSpLocks/>
          </p:cNvGrpSpPr>
          <p:nvPr/>
        </p:nvGrpSpPr>
        <p:grpSpPr bwMode="auto">
          <a:xfrm>
            <a:off x="152400" y="487363"/>
            <a:ext cx="8839200" cy="1282700"/>
            <a:chOff x="0" y="0"/>
            <a:chExt cx="1384190" cy="3472227"/>
          </a:xfrm>
        </p:grpSpPr>
        <p:sp>
          <p:nvSpPr>
            <p:cNvPr id="90118" name="Freeform 4">
              <a:extLst>
                <a:ext uri="{FF2B5EF4-FFF2-40B4-BE49-F238E27FC236}">
                  <a16:creationId xmlns:a16="http://schemas.microsoft.com/office/drawing/2014/main" id="{5EDC80EE-E7D0-761A-8798-269D249B0663}"/>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9 h 3472226"/>
                <a:gd name="T6" fmla="*/ 0 w 1384190"/>
                <a:gd name="T7" fmla="*/ 3472229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90119" name="TextBox 5">
              <a:extLst>
                <a:ext uri="{FF2B5EF4-FFF2-40B4-BE49-F238E27FC236}">
                  <a16:creationId xmlns:a16="http://schemas.microsoft.com/office/drawing/2014/main" id="{194FFB99-3828-B6CC-6C1F-33857E15B3F3}"/>
                </a:ext>
              </a:extLst>
            </p:cNvPr>
            <p:cNvSpPr txBox="1">
              <a:spLocks noChangeArrowheads="1"/>
            </p:cNvSpPr>
            <p:nvPr/>
          </p:nvSpPr>
          <p:spPr bwMode="auto">
            <a:xfrm>
              <a:off x="0" y="-17168"/>
              <a:ext cx="1384190" cy="348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62" name="Group 2">
            <a:extLst>
              <a:ext uri="{FF2B5EF4-FFF2-40B4-BE49-F238E27FC236}">
                <a16:creationId xmlns:a16="http://schemas.microsoft.com/office/drawing/2014/main" id="{759F11E3-A31F-06DA-9A17-4CDDDA6D5EBE}"/>
              </a:ext>
            </a:extLst>
          </p:cNvPr>
          <p:cNvGrpSpPr>
            <a:grpSpLocks/>
          </p:cNvGrpSpPr>
          <p:nvPr/>
        </p:nvGrpSpPr>
        <p:grpSpPr bwMode="auto">
          <a:xfrm>
            <a:off x="0" y="-9525"/>
            <a:ext cx="18288000" cy="10252075"/>
            <a:chOff x="0" y="0"/>
            <a:chExt cx="4816593" cy="2699860"/>
          </a:xfrm>
        </p:grpSpPr>
        <p:sp>
          <p:nvSpPr>
            <p:cNvPr id="92165" name="Freeform 3">
              <a:extLst>
                <a:ext uri="{FF2B5EF4-FFF2-40B4-BE49-F238E27FC236}">
                  <a16:creationId xmlns:a16="http://schemas.microsoft.com/office/drawing/2014/main" id="{A069F1A7-AEF9-475D-642E-FBE5756525F8}"/>
                </a:ext>
              </a:extLst>
            </p:cNvPr>
            <p:cNvSpPr>
              <a:spLocks/>
            </p:cNvSpPr>
            <p:nvPr/>
          </p:nvSpPr>
          <p:spPr bwMode="auto">
            <a:xfrm>
              <a:off x="0" y="0"/>
              <a:ext cx="4816592" cy="2699860"/>
            </a:xfrm>
            <a:custGeom>
              <a:avLst/>
              <a:gdLst>
                <a:gd name="T0" fmla="*/ 0 w 4816592"/>
                <a:gd name="T1" fmla="*/ 0 h 2699860"/>
                <a:gd name="T2" fmla="*/ 4816592 w 4816592"/>
                <a:gd name="T3" fmla="*/ 0 h 2699860"/>
                <a:gd name="T4" fmla="*/ 4816592 w 4816592"/>
                <a:gd name="T5" fmla="*/ 2699860 h 2699860"/>
                <a:gd name="T6" fmla="*/ 0 w 4816592"/>
                <a:gd name="T7" fmla="*/ 2699860 h 2699860"/>
                <a:gd name="T8" fmla="*/ 0 w 4816592"/>
                <a:gd name="T9" fmla="*/ 0 h 2699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16592" h="2699860">
                  <a:moveTo>
                    <a:pt x="0" y="0"/>
                  </a:moveTo>
                  <a:lnTo>
                    <a:pt x="4816592" y="0"/>
                  </a:lnTo>
                  <a:lnTo>
                    <a:pt x="4816592" y="2699860"/>
                  </a:lnTo>
                  <a:lnTo>
                    <a:pt x="0" y="2699860"/>
                  </a:lnTo>
                  <a:lnTo>
                    <a:pt x="0" y="0"/>
                  </a:lnTo>
                  <a:close/>
                </a:path>
              </a:pathLst>
            </a:custGeom>
            <a:noFill/>
            <a:ln w="381000" cap="sq">
              <a:solidFill>
                <a:srgbClr val="10686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E"/>
            </a:p>
          </p:txBody>
        </p:sp>
        <p:sp>
          <p:nvSpPr>
            <p:cNvPr id="92166" name="TextBox 4">
              <a:extLst>
                <a:ext uri="{FF2B5EF4-FFF2-40B4-BE49-F238E27FC236}">
                  <a16:creationId xmlns:a16="http://schemas.microsoft.com/office/drawing/2014/main" id="{E221CB52-1B9E-B068-66D0-C0B3BCF899BA}"/>
                </a:ext>
              </a:extLst>
            </p:cNvPr>
            <p:cNvSpPr txBox="1">
              <a:spLocks noChangeArrowheads="1"/>
            </p:cNvSpPr>
            <p:nvPr/>
          </p:nvSpPr>
          <p:spPr bwMode="auto">
            <a:xfrm>
              <a:off x="0" y="-38100"/>
              <a:ext cx="4816593" cy="273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3038"/>
                </a:lnSpc>
                <a:spcBef>
                  <a:spcPct val="0"/>
                </a:spcBef>
                <a:buFontTx/>
                <a:buNone/>
              </a:pPr>
              <a:endParaRPr lang="en-US" altLang="en-US" sz="1800"/>
            </a:p>
          </p:txBody>
        </p:sp>
      </p:grpSp>
      <p:sp>
        <p:nvSpPr>
          <p:cNvPr id="92163" name="Freeform 5">
            <a:extLst>
              <a:ext uri="{FF2B5EF4-FFF2-40B4-BE49-F238E27FC236}">
                <a16:creationId xmlns:a16="http://schemas.microsoft.com/office/drawing/2014/main" id="{71E8FD4E-B21D-52D3-7592-610A668C890C}"/>
              </a:ext>
            </a:extLst>
          </p:cNvPr>
          <p:cNvSpPr>
            <a:spLocks/>
          </p:cNvSpPr>
          <p:nvPr/>
        </p:nvSpPr>
        <p:spPr bwMode="auto">
          <a:xfrm>
            <a:off x="1028700" y="1230313"/>
            <a:ext cx="7764463" cy="7772400"/>
          </a:xfrm>
          <a:custGeom>
            <a:avLst/>
            <a:gdLst>
              <a:gd name="T0" fmla="*/ 0 w 7764218"/>
              <a:gd name="T1" fmla="*/ 0 h 7773461"/>
              <a:gd name="T2" fmla="*/ 7765443 w 7764218"/>
              <a:gd name="T3" fmla="*/ 0 h 7773461"/>
              <a:gd name="T4" fmla="*/ 7765443 w 7764218"/>
              <a:gd name="T5" fmla="*/ 7768157 h 7773461"/>
              <a:gd name="T6" fmla="*/ 0 w 7764218"/>
              <a:gd name="T7" fmla="*/ 7768157 h 7773461"/>
              <a:gd name="T8" fmla="*/ 0 w 7764218"/>
              <a:gd name="T9" fmla="*/ 0 h 7773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64218" h="7773461">
                <a:moveTo>
                  <a:pt x="0" y="0"/>
                </a:moveTo>
                <a:lnTo>
                  <a:pt x="7764218" y="0"/>
                </a:lnTo>
                <a:lnTo>
                  <a:pt x="7764218" y="7773461"/>
                </a:lnTo>
                <a:lnTo>
                  <a:pt x="0" y="7773461"/>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6" name="TextBox 6">
            <a:extLst>
              <a:ext uri="{FF2B5EF4-FFF2-40B4-BE49-F238E27FC236}">
                <a16:creationId xmlns:a16="http://schemas.microsoft.com/office/drawing/2014/main" id="{853CB0AE-2C33-1E34-DEBC-B2C2F4EB9A7C}"/>
              </a:ext>
            </a:extLst>
          </p:cNvPr>
          <p:cNvSpPr txBox="1"/>
          <p:nvPr/>
        </p:nvSpPr>
        <p:spPr>
          <a:xfrm>
            <a:off x="9144000" y="2152650"/>
            <a:ext cx="8115300" cy="5783263"/>
          </a:xfrm>
          <a:prstGeom prst="rect">
            <a:avLst/>
          </a:prstGeom>
        </p:spPr>
        <p:txBody>
          <a:bodyPr lIns="0" tIns="0" rIns="0" bIns="0">
            <a:spAutoFit/>
          </a:bodyPr>
          <a:lstStyle/>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To settle the dispute, Zeus, the king of the gods, declared that Trojan Paris would judge the contest. Paris was asked to pick the fairest goddess, and all three goddesses attempted to bribe him:</a:t>
            </a:r>
          </a:p>
          <a:p>
            <a:pPr eaLnBrk="1" fontAlgn="auto" hangingPunct="1">
              <a:lnSpc>
                <a:spcPts val="3035"/>
              </a:lnSpc>
              <a:spcAft>
                <a:spcPts val="0"/>
              </a:spcAft>
              <a:defRPr/>
            </a:pPr>
            <a:endParaRPr lang="en-US" sz="3200" dirty="0">
              <a:solidFill>
                <a:srgbClr val="000000"/>
              </a:solidFill>
              <a:latin typeface="+mj-lt"/>
              <a:ea typeface="Open Sans"/>
              <a:cs typeface="Open Sans"/>
              <a:sym typeface="Open Sans"/>
            </a:endParaRP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(i) </a:t>
            </a:r>
            <a:r>
              <a:rPr lang="en-US" sz="3200" b="1" dirty="0">
                <a:solidFill>
                  <a:schemeClr val="accent2"/>
                </a:solidFill>
                <a:latin typeface="+mj-lt"/>
                <a:ea typeface="Open Sans"/>
                <a:cs typeface="Open Sans"/>
                <a:sym typeface="Open Sans"/>
              </a:rPr>
              <a:t>Aphrodite </a:t>
            </a:r>
            <a:r>
              <a:rPr lang="en-US" sz="3200" dirty="0">
                <a:solidFill>
                  <a:srgbClr val="000000"/>
                </a:solidFill>
                <a:latin typeface="+mj-lt"/>
                <a:ea typeface="Open Sans"/>
                <a:cs typeface="Open Sans"/>
                <a:sym typeface="Open Sans"/>
              </a:rPr>
              <a:t>promised him the most beautiful woman in marriage (Helen)</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(ii) </a:t>
            </a:r>
            <a:r>
              <a:rPr lang="en-US" sz="3200" b="1" dirty="0">
                <a:solidFill>
                  <a:schemeClr val="tx2"/>
                </a:solidFill>
                <a:latin typeface="+mj-lt"/>
                <a:ea typeface="Open Sans"/>
                <a:cs typeface="Open Sans"/>
                <a:sym typeface="Open Sans"/>
              </a:rPr>
              <a:t>Athena</a:t>
            </a:r>
            <a:r>
              <a:rPr lang="en-US" sz="3200" dirty="0">
                <a:solidFill>
                  <a:srgbClr val="000000"/>
                </a:solidFill>
                <a:latin typeface="+mj-lt"/>
                <a:ea typeface="Open Sans"/>
                <a:cs typeface="Open Sans"/>
                <a:sym typeface="Open Sans"/>
              </a:rPr>
              <a:t> offered him skill and wisdom in war</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(iii) </a:t>
            </a:r>
            <a:r>
              <a:rPr lang="en-US" sz="3200" b="1" dirty="0">
                <a:solidFill>
                  <a:schemeClr val="accent5"/>
                </a:solidFill>
                <a:latin typeface="+mj-lt"/>
                <a:ea typeface="Open Sans"/>
                <a:cs typeface="Open Sans"/>
                <a:sym typeface="Open Sans"/>
              </a:rPr>
              <a:t>Hera </a:t>
            </a:r>
            <a:r>
              <a:rPr lang="en-US" sz="3200" dirty="0">
                <a:solidFill>
                  <a:srgbClr val="000000"/>
                </a:solidFill>
                <a:latin typeface="+mj-lt"/>
                <a:ea typeface="Open Sans"/>
                <a:cs typeface="Open Sans"/>
                <a:sym typeface="Open Sans"/>
              </a:rPr>
              <a:t>offered him kingship</a:t>
            </a:r>
          </a:p>
          <a:p>
            <a:pPr eaLnBrk="1" fontAlgn="auto" hangingPunct="1">
              <a:lnSpc>
                <a:spcPts val="3035"/>
              </a:lnSpc>
              <a:spcAft>
                <a:spcPts val="0"/>
              </a:spcAft>
              <a:defRPr/>
            </a:pPr>
            <a:endParaRPr lang="en-US" sz="3200" b="1" dirty="0">
              <a:solidFill>
                <a:srgbClr val="FF0000"/>
              </a:solidFill>
              <a:latin typeface="+mj-lt"/>
              <a:ea typeface="Open Sans"/>
              <a:cs typeface="Open Sans"/>
              <a:sym typeface="Open Sans"/>
            </a:endParaRPr>
          </a:p>
          <a:p>
            <a:pPr eaLnBrk="1" fontAlgn="auto" hangingPunct="1">
              <a:lnSpc>
                <a:spcPts val="3035"/>
              </a:lnSpc>
              <a:spcAft>
                <a:spcPts val="0"/>
              </a:spcAft>
              <a:defRPr/>
            </a:pPr>
            <a:r>
              <a:rPr lang="en-US" sz="3200" b="1" dirty="0">
                <a:solidFill>
                  <a:srgbClr val="FF0000"/>
                </a:solidFill>
                <a:latin typeface="+mj-lt"/>
                <a:ea typeface="Open Sans"/>
                <a:cs typeface="Open Sans"/>
                <a:sym typeface="Open Sans"/>
              </a:rPr>
              <a:t>Paris chose Aphrodite</a:t>
            </a:r>
            <a:r>
              <a:rPr lang="en-US" sz="3200" dirty="0">
                <a:solidFill>
                  <a:srgbClr val="000000"/>
                </a:solidFill>
                <a:latin typeface="+mj-lt"/>
                <a:ea typeface="Open Sans"/>
                <a:cs typeface="Open Sans"/>
                <a:sym typeface="Open Sans"/>
              </a:rPr>
              <a:t>, and he was given</a:t>
            </a:r>
            <a:r>
              <a:rPr lang="en-US" sz="3200" b="1" dirty="0">
                <a:solidFill>
                  <a:srgbClr val="00B050"/>
                </a:solidFill>
                <a:latin typeface="+mj-lt"/>
                <a:ea typeface="Open Sans"/>
                <a:cs typeface="Open Sans"/>
                <a:sym typeface="Open Sans"/>
              </a:rPr>
              <a:t> Helen</a:t>
            </a:r>
            <a:r>
              <a:rPr lang="en-US" sz="3200" dirty="0">
                <a:solidFill>
                  <a:srgbClr val="000000"/>
                </a:solidFill>
                <a:latin typeface="+mj-lt"/>
                <a:ea typeface="Open Sans"/>
                <a:cs typeface="Open Sans"/>
                <a:sym typeface="Open Sans"/>
              </a:rPr>
              <a:t>. Unfortunately, Helen was already married, and her abduction by Paris sparked the Trojan War… </a:t>
            </a:r>
          </a:p>
          <a:p>
            <a:pPr eaLnBrk="1" fontAlgn="auto" hangingPunct="1">
              <a:lnSpc>
                <a:spcPts val="3035"/>
              </a:lnSpc>
              <a:spcAft>
                <a:spcPts val="0"/>
              </a:spcAft>
              <a:defRPr/>
            </a:pPr>
            <a:endParaRPr lang="en-US" sz="3200" dirty="0">
              <a:solidFill>
                <a:srgbClr val="000000"/>
              </a:solidFill>
              <a:latin typeface="+mj-lt"/>
              <a:ea typeface="Open Sans"/>
              <a:cs typeface="Open Sans"/>
              <a:sym typeface="Open San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Box 2">
            <a:extLst>
              <a:ext uri="{FF2B5EF4-FFF2-40B4-BE49-F238E27FC236}">
                <a16:creationId xmlns:a16="http://schemas.microsoft.com/office/drawing/2014/main" id="{98AE47D1-AD99-BAFB-B5D9-0854CC166FB7}"/>
              </a:ext>
            </a:extLst>
          </p:cNvPr>
          <p:cNvSpPr txBox="1">
            <a:spLocks noChangeArrowheads="1"/>
          </p:cNvSpPr>
          <p:nvPr/>
        </p:nvSpPr>
        <p:spPr bwMode="auto">
          <a:xfrm>
            <a:off x="8610600" y="2919413"/>
            <a:ext cx="9144000" cy="600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E" altLang="en-US" b="1"/>
              <a:t>Main cast</a:t>
            </a:r>
          </a:p>
          <a:p>
            <a:pPr>
              <a:spcBef>
                <a:spcPct val="0"/>
              </a:spcBef>
              <a:buFontTx/>
              <a:buNone/>
            </a:pPr>
            <a:endParaRPr lang="en-IE" altLang="en-US" b="1"/>
          </a:p>
          <a:p>
            <a:pPr>
              <a:spcBef>
                <a:spcPct val="0"/>
              </a:spcBef>
              <a:buFontTx/>
              <a:buNone/>
            </a:pPr>
            <a:r>
              <a:rPr lang="en-IE" altLang="en-US" b="1"/>
              <a:t>Aphrodite</a:t>
            </a:r>
            <a:r>
              <a:rPr lang="en-IE" altLang="en-US"/>
              <a:t> – the goddess of love</a:t>
            </a:r>
          </a:p>
          <a:p>
            <a:pPr>
              <a:spcBef>
                <a:spcPct val="0"/>
              </a:spcBef>
              <a:buFontTx/>
              <a:buNone/>
            </a:pPr>
            <a:r>
              <a:rPr lang="en-IE" altLang="en-US" b="1"/>
              <a:t>Athena</a:t>
            </a:r>
            <a:r>
              <a:rPr lang="en-IE" altLang="en-US"/>
              <a:t> – the goddess of war and wisdom</a:t>
            </a:r>
          </a:p>
          <a:p>
            <a:pPr>
              <a:spcBef>
                <a:spcPct val="0"/>
              </a:spcBef>
              <a:buFontTx/>
              <a:buNone/>
            </a:pPr>
            <a:r>
              <a:rPr lang="en-IE" altLang="en-US" b="1"/>
              <a:t>Eris </a:t>
            </a:r>
            <a:r>
              <a:rPr lang="en-IE" altLang="en-US"/>
              <a:t>– the goddess/personification of strife</a:t>
            </a:r>
          </a:p>
          <a:p>
            <a:pPr>
              <a:spcBef>
                <a:spcPct val="0"/>
              </a:spcBef>
              <a:buFontTx/>
              <a:buNone/>
            </a:pPr>
            <a:r>
              <a:rPr lang="en-IE" altLang="en-US" b="1"/>
              <a:t>Helen </a:t>
            </a:r>
            <a:r>
              <a:rPr lang="en-IE" altLang="en-US"/>
              <a:t>- wife of Menelaus</a:t>
            </a:r>
          </a:p>
          <a:p>
            <a:pPr>
              <a:spcBef>
                <a:spcPct val="0"/>
              </a:spcBef>
              <a:buFontTx/>
              <a:buNone/>
            </a:pPr>
            <a:r>
              <a:rPr lang="en-IE" altLang="en-US" b="1"/>
              <a:t>Hera</a:t>
            </a:r>
            <a:r>
              <a:rPr lang="en-IE" altLang="en-US"/>
              <a:t> – the goddess of marriage (and queen of the gods)</a:t>
            </a:r>
          </a:p>
          <a:p>
            <a:pPr>
              <a:spcBef>
                <a:spcPct val="0"/>
              </a:spcBef>
              <a:buFontTx/>
              <a:buNone/>
            </a:pPr>
            <a:r>
              <a:rPr lang="en-IE" altLang="en-US" b="1"/>
              <a:t>Hermes </a:t>
            </a:r>
            <a:r>
              <a:rPr lang="en-IE" altLang="en-US"/>
              <a:t>– the messenger god</a:t>
            </a:r>
          </a:p>
          <a:p>
            <a:pPr>
              <a:spcBef>
                <a:spcPct val="0"/>
              </a:spcBef>
              <a:buFontTx/>
              <a:buNone/>
            </a:pPr>
            <a:r>
              <a:rPr lang="en-IE" altLang="en-US" b="1"/>
              <a:t>Menelaus </a:t>
            </a:r>
            <a:r>
              <a:rPr lang="en-IE" altLang="en-US"/>
              <a:t>– husband of Helen and King of Sparta</a:t>
            </a:r>
          </a:p>
          <a:p>
            <a:pPr>
              <a:spcBef>
                <a:spcPct val="0"/>
              </a:spcBef>
              <a:buFontTx/>
              <a:buNone/>
            </a:pPr>
            <a:r>
              <a:rPr lang="en-IE" altLang="en-US" b="1"/>
              <a:t>Paris </a:t>
            </a:r>
            <a:r>
              <a:rPr lang="en-IE" altLang="en-US"/>
              <a:t>(also known as Alexandros) – a prince of Troy</a:t>
            </a:r>
          </a:p>
          <a:p>
            <a:pPr>
              <a:spcBef>
                <a:spcPct val="0"/>
              </a:spcBef>
              <a:buFontTx/>
              <a:buNone/>
            </a:pPr>
            <a:r>
              <a:rPr lang="en-IE" altLang="en-US" b="1"/>
              <a:t>Zeus</a:t>
            </a:r>
            <a:r>
              <a:rPr lang="en-IE" altLang="en-US"/>
              <a:t> – the king of the gods</a:t>
            </a:r>
          </a:p>
        </p:txBody>
      </p:sp>
      <p:grpSp>
        <p:nvGrpSpPr>
          <p:cNvPr id="93187" name="Group 3">
            <a:extLst>
              <a:ext uri="{FF2B5EF4-FFF2-40B4-BE49-F238E27FC236}">
                <a16:creationId xmlns:a16="http://schemas.microsoft.com/office/drawing/2014/main" id="{CF4891F5-5953-7D74-061E-4AC4EBAABC23}"/>
              </a:ext>
            </a:extLst>
          </p:cNvPr>
          <p:cNvGrpSpPr>
            <a:grpSpLocks/>
          </p:cNvGrpSpPr>
          <p:nvPr/>
        </p:nvGrpSpPr>
        <p:grpSpPr bwMode="auto">
          <a:xfrm>
            <a:off x="0" y="400050"/>
            <a:ext cx="9296400" cy="1285875"/>
            <a:chOff x="0" y="0"/>
            <a:chExt cx="1384190" cy="3472227"/>
          </a:xfrm>
        </p:grpSpPr>
        <p:sp>
          <p:nvSpPr>
            <p:cNvPr id="93190" name="Freeform 4">
              <a:extLst>
                <a:ext uri="{FF2B5EF4-FFF2-40B4-BE49-F238E27FC236}">
                  <a16:creationId xmlns:a16="http://schemas.microsoft.com/office/drawing/2014/main" id="{B6FA95DE-D0A3-BB92-F6EC-2625736F4235}"/>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93191" name="TextBox 24">
              <a:extLst>
                <a:ext uri="{FF2B5EF4-FFF2-40B4-BE49-F238E27FC236}">
                  <a16:creationId xmlns:a16="http://schemas.microsoft.com/office/drawing/2014/main" id="{C4022A73-D764-03BD-DA1B-FB43DE55B5AD}"/>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93188" name="TextBox 15">
            <a:extLst>
              <a:ext uri="{FF2B5EF4-FFF2-40B4-BE49-F238E27FC236}">
                <a16:creationId xmlns:a16="http://schemas.microsoft.com/office/drawing/2014/main" id="{E37D0FF5-6DF6-2936-C325-A182E3821F66}"/>
              </a:ext>
            </a:extLst>
          </p:cNvPr>
          <p:cNvSpPr txBox="1">
            <a:spLocks noChangeArrowheads="1"/>
          </p:cNvSpPr>
          <p:nvPr/>
        </p:nvSpPr>
        <p:spPr bwMode="auto">
          <a:xfrm>
            <a:off x="1314450" y="642938"/>
            <a:ext cx="71247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E" altLang="en-US" sz="4800" b="1">
                <a:solidFill>
                  <a:schemeClr val="bg1"/>
                </a:solidFill>
              </a:rPr>
              <a:t>Movie makers! </a:t>
            </a:r>
          </a:p>
        </p:txBody>
      </p:sp>
      <p:pic>
        <p:nvPicPr>
          <p:cNvPr id="93189" name="Picture 10" descr="Hollywood with Klieg Light for the Letter O Drawing by CSA Images - Fine  Art America">
            <a:extLst>
              <a:ext uri="{FF2B5EF4-FFF2-40B4-BE49-F238E27FC236}">
                <a16:creationId xmlns:a16="http://schemas.microsoft.com/office/drawing/2014/main" id="{60933E5C-C509-F3AD-8DF8-D55442C910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197100"/>
            <a:ext cx="7848600" cy="744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Box 2">
            <a:extLst>
              <a:ext uri="{FF2B5EF4-FFF2-40B4-BE49-F238E27FC236}">
                <a16:creationId xmlns:a16="http://schemas.microsoft.com/office/drawing/2014/main" id="{4FA765B4-2DC4-98E3-6182-E1A73F993A7C}"/>
              </a:ext>
            </a:extLst>
          </p:cNvPr>
          <p:cNvSpPr txBox="1">
            <a:spLocks noChangeArrowheads="1"/>
          </p:cNvSpPr>
          <p:nvPr/>
        </p:nvSpPr>
        <p:spPr bwMode="auto">
          <a:xfrm>
            <a:off x="2759075" y="2487613"/>
            <a:ext cx="7070725" cy="629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Arial" panose="020B0604020202020204" pitchFamily="34" charset="0"/>
              <a:buNone/>
            </a:pPr>
            <a:r>
              <a:rPr lang="en-IE" altLang="en-US" b="1"/>
              <a:t>Scene 1</a:t>
            </a:r>
            <a:endParaRPr lang="en-IE" altLang="en-US"/>
          </a:p>
          <a:p>
            <a:pPr>
              <a:buFont typeface="Arial" panose="020B0604020202020204" pitchFamily="34" charset="0"/>
              <a:buNone/>
            </a:pPr>
            <a:r>
              <a:rPr lang="en-IE" altLang="en-US" b="1"/>
              <a:t>Setting: </a:t>
            </a:r>
            <a:r>
              <a:rPr lang="en-IE" altLang="en-US"/>
              <a:t>The wedding of Thetis and Peleus, the future parents of the Greek hero Achilles, the greatest of the Greek warriors during the Trojan War. </a:t>
            </a:r>
          </a:p>
          <a:p>
            <a:pPr>
              <a:buFont typeface="Arial" panose="020B0604020202020204" pitchFamily="34" charset="0"/>
              <a:buNone/>
            </a:pPr>
            <a:endParaRPr lang="en-IE" altLang="en-US"/>
          </a:p>
          <a:p>
            <a:pPr>
              <a:buFont typeface="Arial" panose="020B0604020202020204" pitchFamily="34" charset="0"/>
              <a:buNone/>
            </a:pPr>
            <a:r>
              <a:rPr lang="en-IE" altLang="en-US"/>
              <a:t>The </a:t>
            </a:r>
            <a:r>
              <a:rPr lang="en-IE" altLang="en-US" b="1">
                <a:solidFill>
                  <a:srgbClr val="7030A0"/>
                </a:solidFill>
              </a:rPr>
              <a:t>goddess Eris</a:t>
            </a:r>
            <a:r>
              <a:rPr lang="en-IE" altLang="en-US"/>
              <a:t>, who was not invited to the wedding, joins the party (cue suspenseful music!) and throws a </a:t>
            </a:r>
            <a:r>
              <a:rPr lang="en-IE" altLang="en-US" b="1">
                <a:solidFill>
                  <a:srgbClr val="FF0000"/>
                </a:solidFill>
              </a:rPr>
              <a:t>golden apple </a:t>
            </a:r>
            <a:r>
              <a:rPr lang="en-IE" altLang="en-US"/>
              <a:t>into the crowd, declaring it is for the fairest goddess. Aphrodite, Athena and Hera all scramble to claim the apple! </a:t>
            </a:r>
          </a:p>
        </p:txBody>
      </p:sp>
      <p:grpSp>
        <p:nvGrpSpPr>
          <p:cNvPr id="95235" name="Group 3">
            <a:extLst>
              <a:ext uri="{FF2B5EF4-FFF2-40B4-BE49-F238E27FC236}">
                <a16:creationId xmlns:a16="http://schemas.microsoft.com/office/drawing/2014/main" id="{C79EEC37-B927-AED8-C69A-C364BFFE39FA}"/>
              </a:ext>
            </a:extLst>
          </p:cNvPr>
          <p:cNvGrpSpPr>
            <a:grpSpLocks/>
          </p:cNvGrpSpPr>
          <p:nvPr/>
        </p:nvGrpSpPr>
        <p:grpSpPr bwMode="auto">
          <a:xfrm>
            <a:off x="0" y="400050"/>
            <a:ext cx="9296400" cy="1285875"/>
            <a:chOff x="0" y="0"/>
            <a:chExt cx="1384190" cy="3472227"/>
          </a:xfrm>
        </p:grpSpPr>
        <p:sp>
          <p:nvSpPr>
            <p:cNvPr id="95240" name="Freeform 4">
              <a:extLst>
                <a:ext uri="{FF2B5EF4-FFF2-40B4-BE49-F238E27FC236}">
                  <a16:creationId xmlns:a16="http://schemas.microsoft.com/office/drawing/2014/main" id="{0C97872D-C46D-E5EF-AA20-498E997FA00B}"/>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95241" name="TextBox 24">
              <a:extLst>
                <a:ext uri="{FF2B5EF4-FFF2-40B4-BE49-F238E27FC236}">
                  <a16:creationId xmlns:a16="http://schemas.microsoft.com/office/drawing/2014/main" id="{9FD7B406-F6D2-ED9F-BC08-F7DBD2C7640E}"/>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95236" name="TextBox 15">
            <a:extLst>
              <a:ext uri="{FF2B5EF4-FFF2-40B4-BE49-F238E27FC236}">
                <a16:creationId xmlns:a16="http://schemas.microsoft.com/office/drawing/2014/main" id="{2A1F6375-2CF4-5999-3C07-45D763F5227B}"/>
              </a:ext>
            </a:extLst>
          </p:cNvPr>
          <p:cNvSpPr txBox="1">
            <a:spLocks noChangeArrowheads="1"/>
          </p:cNvSpPr>
          <p:nvPr/>
        </p:nvSpPr>
        <p:spPr bwMode="auto">
          <a:xfrm>
            <a:off x="1314450" y="642938"/>
            <a:ext cx="71247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E" altLang="en-US" sz="4800" b="1">
                <a:solidFill>
                  <a:schemeClr val="bg1"/>
                </a:solidFill>
              </a:rPr>
              <a:t>Movie makers! </a:t>
            </a:r>
          </a:p>
        </p:txBody>
      </p:sp>
      <p:pic>
        <p:nvPicPr>
          <p:cNvPr id="95237" name="Picture 3">
            <a:extLst>
              <a:ext uri="{FF2B5EF4-FFF2-40B4-BE49-F238E27FC236}">
                <a16:creationId xmlns:a16="http://schemas.microsoft.com/office/drawing/2014/main" id="{1FCA47BA-004A-1DB3-5AA1-24D2B50C50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395538"/>
            <a:ext cx="2087563"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8" name="Picture 10" descr="File:Eris Antikensammlung Berlin F1775.jpg">
            <a:extLst>
              <a:ext uri="{FF2B5EF4-FFF2-40B4-BE49-F238E27FC236}">
                <a16:creationId xmlns:a16="http://schemas.microsoft.com/office/drawing/2014/main" id="{20A88B11-1464-07FF-6EAF-8BFA376619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2550" y="1309688"/>
            <a:ext cx="7351713" cy="787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9" name="TextBox 11">
            <a:extLst>
              <a:ext uri="{FF2B5EF4-FFF2-40B4-BE49-F238E27FC236}">
                <a16:creationId xmlns:a16="http://schemas.microsoft.com/office/drawing/2014/main" id="{154E3790-644D-7743-BB98-F29124F41D96}"/>
              </a:ext>
            </a:extLst>
          </p:cNvPr>
          <p:cNvSpPr txBox="1">
            <a:spLocks noChangeArrowheads="1"/>
          </p:cNvSpPr>
          <p:nvPr/>
        </p:nvSpPr>
        <p:spPr bwMode="auto">
          <a:xfrm>
            <a:off x="10242550" y="9334500"/>
            <a:ext cx="73517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IE" altLang="en-US"/>
              <a:t>The goddess Eris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282" name="Group 3">
            <a:extLst>
              <a:ext uri="{FF2B5EF4-FFF2-40B4-BE49-F238E27FC236}">
                <a16:creationId xmlns:a16="http://schemas.microsoft.com/office/drawing/2014/main" id="{874EFBF5-F90C-0F16-EF69-FCD5B53AC55C}"/>
              </a:ext>
            </a:extLst>
          </p:cNvPr>
          <p:cNvGrpSpPr>
            <a:grpSpLocks/>
          </p:cNvGrpSpPr>
          <p:nvPr/>
        </p:nvGrpSpPr>
        <p:grpSpPr bwMode="auto">
          <a:xfrm>
            <a:off x="0" y="400050"/>
            <a:ext cx="9296400" cy="1285875"/>
            <a:chOff x="0" y="0"/>
            <a:chExt cx="1384190" cy="3472227"/>
          </a:xfrm>
        </p:grpSpPr>
        <p:sp>
          <p:nvSpPr>
            <p:cNvPr id="97287" name="Freeform 4">
              <a:extLst>
                <a:ext uri="{FF2B5EF4-FFF2-40B4-BE49-F238E27FC236}">
                  <a16:creationId xmlns:a16="http://schemas.microsoft.com/office/drawing/2014/main" id="{A1418BEA-ACE3-6864-233C-0F6763F0DD8C}"/>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97288" name="TextBox 24">
              <a:extLst>
                <a:ext uri="{FF2B5EF4-FFF2-40B4-BE49-F238E27FC236}">
                  <a16:creationId xmlns:a16="http://schemas.microsoft.com/office/drawing/2014/main" id="{121C8391-D0E5-BD1B-55E8-45480C136183}"/>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97283" name="TextBox 15">
            <a:extLst>
              <a:ext uri="{FF2B5EF4-FFF2-40B4-BE49-F238E27FC236}">
                <a16:creationId xmlns:a16="http://schemas.microsoft.com/office/drawing/2014/main" id="{17D25C60-B543-7894-F9D5-C2D72E5DC034}"/>
              </a:ext>
            </a:extLst>
          </p:cNvPr>
          <p:cNvSpPr txBox="1">
            <a:spLocks noChangeArrowheads="1"/>
          </p:cNvSpPr>
          <p:nvPr/>
        </p:nvSpPr>
        <p:spPr bwMode="auto">
          <a:xfrm>
            <a:off x="1314450" y="642938"/>
            <a:ext cx="71247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E" altLang="en-US" sz="4800" b="1">
                <a:solidFill>
                  <a:schemeClr val="bg1"/>
                </a:solidFill>
              </a:rPr>
              <a:t>Movie makers! </a:t>
            </a:r>
          </a:p>
        </p:txBody>
      </p:sp>
      <p:pic>
        <p:nvPicPr>
          <p:cNvPr id="97284" name="Picture 3">
            <a:extLst>
              <a:ext uri="{FF2B5EF4-FFF2-40B4-BE49-F238E27FC236}">
                <a16:creationId xmlns:a16="http://schemas.microsoft.com/office/drawing/2014/main" id="{9BA3226E-AC20-C43B-6FC7-618002B34A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28813"/>
            <a:ext cx="2087563"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43C525A5-BC1C-3B80-5F1C-7CEFF263E07D}"/>
              </a:ext>
            </a:extLst>
          </p:cNvPr>
          <p:cNvSpPr txBox="1"/>
          <p:nvPr/>
        </p:nvSpPr>
        <p:spPr>
          <a:xfrm>
            <a:off x="2544763" y="1928813"/>
            <a:ext cx="8050212" cy="7478712"/>
          </a:xfrm>
          <a:prstGeom prst="rect">
            <a:avLst/>
          </a:prstGeom>
          <a:noFill/>
        </p:spPr>
        <p:txBody>
          <a:bodyPr>
            <a:spAutoFit/>
          </a:bodyPr>
          <a:lstStyle/>
          <a:p>
            <a:pPr>
              <a:defRPr/>
            </a:pPr>
            <a:r>
              <a:rPr lang="en-IE" sz="3200" b="1" dirty="0"/>
              <a:t>Scene 2</a:t>
            </a:r>
          </a:p>
          <a:p>
            <a:pPr>
              <a:defRPr/>
            </a:pPr>
            <a:r>
              <a:rPr lang="en-IE" sz="3200" b="1" dirty="0"/>
              <a:t>Setting:</a:t>
            </a:r>
            <a:r>
              <a:rPr lang="en-IE" sz="3200" dirty="0"/>
              <a:t> Paris sits outdoors, under </a:t>
            </a:r>
            <a:r>
              <a:rPr lang="en-IE" sz="3200" b="1" dirty="0">
                <a:solidFill>
                  <a:srgbClr val="FF0000"/>
                </a:solidFill>
              </a:rPr>
              <a:t>Mount Ida</a:t>
            </a:r>
            <a:r>
              <a:rPr lang="en-IE" sz="3200" dirty="0"/>
              <a:t>. </a:t>
            </a:r>
          </a:p>
          <a:p>
            <a:pPr>
              <a:defRPr/>
            </a:pPr>
            <a:endParaRPr lang="en-IE" sz="3200" dirty="0"/>
          </a:p>
          <a:p>
            <a:pPr>
              <a:defRPr/>
            </a:pPr>
            <a:r>
              <a:rPr lang="en-IE" sz="3200" b="1" dirty="0">
                <a:solidFill>
                  <a:schemeClr val="accent4"/>
                </a:solidFill>
              </a:rPr>
              <a:t>Hermes</a:t>
            </a:r>
            <a:r>
              <a:rPr lang="en-IE" sz="3200" dirty="0"/>
              <a:t> leads in </a:t>
            </a:r>
            <a:r>
              <a:rPr lang="en-IE" sz="3200" b="1" dirty="0">
                <a:solidFill>
                  <a:schemeClr val="tx2"/>
                </a:solidFill>
              </a:rPr>
              <a:t>Aphrodite, Hera and Athena </a:t>
            </a:r>
            <a:r>
              <a:rPr lang="en-IE" sz="3200" dirty="0"/>
              <a:t>(image right), having been commanded by Zeus to bring them to Paris to judge who is the most beautiful. Each goddess comes forward and offers Paris a bribe (see the image below for reference). Aphrodite promises Paris the most beautiful woman in the world in marriage (</a:t>
            </a:r>
            <a:r>
              <a:rPr lang="en-IE" sz="3200" b="1" dirty="0">
                <a:solidFill>
                  <a:schemeClr val="accent2">
                    <a:lumMod val="75000"/>
                  </a:schemeClr>
                </a:solidFill>
              </a:rPr>
              <a:t>Helen</a:t>
            </a:r>
            <a:r>
              <a:rPr lang="en-IE" sz="3200" dirty="0"/>
              <a:t>), Athena offers skill and wisdom in war, and Hera offers kingship. Paris chooses Aphrodite (and Helen). One small problem - Helen is already married to </a:t>
            </a:r>
            <a:r>
              <a:rPr lang="en-IE" sz="3200" b="1" dirty="0">
                <a:solidFill>
                  <a:srgbClr val="00B0F0"/>
                </a:solidFill>
              </a:rPr>
              <a:t>Menelaus</a:t>
            </a:r>
            <a:r>
              <a:rPr lang="en-IE" sz="3200" dirty="0"/>
              <a:t>, the king of Sparta!</a:t>
            </a:r>
            <a:endParaRPr lang="en-IE" sz="3200" dirty="0">
              <a:latin typeface="YAFdJt8dAY0_1"/>
            </a:endParaRPr>
          </a:p>
        </p:txBody>
      </p:sp>
      <p:pic>
        <p:nvPicPr>
          <p:cNvPr id="97286" name="Picture 4">
            <a:extLst>
              <a:ext uri="{FF2B5EF4-FFF2-40B4-BE49-F238E27FC236}">
                <a16:creationId xmlns:a16="http://schemas.microsoft.com/office/drawing/2014/main" id="{BD92B838-687E-C64B-0A21-03A811F3DD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94975" y="939800"/>
            <a:ext cx="6459538" cy="840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Box 2">
            <a:extLst>
              <a:ext uri="{FF2B5EF4-FFF2-40B4-BE49-F238E27FC236}">
                <a16:creationId xmlns:a16="http://schemas.microsoft.com/office/drawing/2014/main" id="{A80F1B88-7052-8AF0-C773-A136E001A3FC}"/>
              </a:ext>
            </a:extLst>
          </p:cNvPr>
          <p:cNvSpPr txBox="1">
            <a:spLocks noChangeArrowheads="1"/>
          </p:cNvSpPr>
          <p:nvPr/>
        </p:nvSpPr>
        <p:spPr bwMode="auto">
          <a:xfrm>
            <a:off x="12017375" y="2813050"/>
            <a:ext cx="5540375" cy="580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Arial" panose="020B0604020202020204" pitchFamily="34" charset="0"/>
              <a:buNone/>
            </a:pPr>
            <a:r>
              <a:rPr lang="en-IE" altLang="en-US" b="1" dirty="0"/>
              <a:t>Scene 3</a:t>
            </a:r>
            <a:endParaRPr lang="en-IE" altLang="en-US" dirty="0"/>
          </a:p>
          <a:p>
            <a:pPr>
              <a:buFont typeface="Arial" panose="020B0604020202020204" pitchFamily="34" charset="0"/>
              <a:buNone/>
            </a:pPr>
            <a:r>
              <a:rPr lang="en-IE" altLang="en-US" b="1" dirty="0"/>
              <a:t>Setting:</a:t>
            </a:r>
            <a:r>
              <a:rPr lang="en-IE" altLang="en-US" dirty="0"/>
              <a:t> The palace of </a:t>
            </a:r>
            <a:r>
              <a:rPr lang="en-IE" altLang="en-US" b="1" dirty="0">
                <a:solidFill>
                  <a:srgbClr val="7030A0"/>
                </a:solidFill>
              </a:rPr>
              <a:t>Menelaus</a:t>
            </a:r>
            <a:r>
              <a:rPr lang="en-IE" altLang="en-US" dirty="0"/>
              <a:t>, where Paris has been received as a guest. </a:t>
            </a:r>
          </a:p>
          <a:p>
            <a:pPr>
              <a:buFont typeface="Arial" panose="020B0604020202020204" pitchFamily="34" charset="0"/>
              <a:buNone/>
            </a:pPr>
            <a:endParaRPr lang="en-IE" altLang="en-US" dirty="0"/>
          </a:p>
          <a:p>
            <a:pPr>
              <a:buFont typeface="Arial" panose="020B0604020202020204" pitchFamily="34" charset="0"/>
              <a:buNone/>
            </a:pPr>
            <a:r>
              <a:rPr lang="en-IE" altLang="en-US" dirty="0"/>
              <a:t>Breaking the </a:t>
            </a:r>
            <a:r>
              <a:rPr lang="en-IE" altLang="en-US" b="1" dirty="0">
                <a:solidFill>
                  <a:srgbClr val="FF0000"/>
                </a:solidFill>
              </a:rPr>
              <a:t>rules of hospitality</a:t>
            </a:r>
            <a:r>
              <a:rPr lang="en-IE" altLang="en-US" dirty="0"/>
              <a:t>, Paris steals away Helen, and the two set off in a ship for Troy. Menelaus is furious and vows to get his wife back. </a:t>
            </a:r>
          </a:p>
        </p:txBody>
      </p:sp>
      <p:grpSp>
        <p:nvGrpSpPr>
          <p:cNvPr id="99331" name="Group 3">
            <a:extLst>
              <a:ext uri="{FF2B5EF4-FFF2-40B4-BE49-F238E27FC236}">
                <a16:creationId xmlns:a16="http://schemas.microsoft.com/office/drawing/2014/main" id="{9AE848BA-4409-1111-5BDA-F565163AEA17}"/>
              </a:ext>
            </a:extLst>
          </p:cNvPr>
          <p:cNvGrpSpPr>
            <a:grpSpLocks/>
          </p:cNvGrpSpPr>
          <p:nvPr/>
        </p:nvGrpSpPr>
        <p:grpSpPr bwMode="auto">
          <a:xfrm>
            <a:off x="0" y="400050"/>
            <a:ext cx="9296400" cy="1285875"/>
            <a:chOff x="0" y="0"/>
            <a:chExt cx="1384190" cy="3472227"/>
          </a:xfrm>
        </p:grpSpPr>
        <p:sp>
          <p:nvSpPr>
            <p:cNvPr id="99335" name="Freeform 4">
              <a:extLst>
                <a:ext uri="{FF2B5EF4-FFF2-40B4-BE49-F238E27FC236}">
                  <a16:creationId xmlns:a16="http://schemas.microsoft.com/office/drawing/2014/main" id="{29EEE76D-D066-E54A-142D-BA49554B0971}"/>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99336" name="TextBox 24">
              <a:extLst>
                <a:ext uri="{FF2B5EF4-FFF2-40B4-BE49-F238E27FC236}">
                  <a16:creationId xmlns:a16="http://schemas.microsoft.com/office/drawing/2014/main" id="{BD830DB9-2633-5ADD-191E-411DF9C5FB6D}"/>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99332" name="TextBox 15">
            <a:extLst>
              <a:ext uri="{FF2B5EF4-FFF2-40B4-BE49-F238E27FC236}">
                <a16:creationId xmlns:a16="http://schemas.microsoft.com/office/drawing/2014/main" id="{4E9121B1-62F0-2ACF-9222-59C31B0D4C62}"/>
              </a:ext>
            </a:extLst>
          </p:cNvPr>
          <p:cNvSpPr txBox="1">
            <a:spLocks noChangeArrowheads="1"/>
          </p:cNvSpPr>
          <p:nvPr/>
        </p:nvSpPr>
        <p:spPr bwMode="auto">
          <a:xfrm>
            <a:off x="1314450" y="642938"/>
            <a:ext cx="71247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IE" altLang="en-US" sz="4800" b="1">
                <a:solidFill>
                  <a:schemeClr val="bg1"/>
                </a:solidFill>
              </a:rPr>
              <a:t>Movie makers! </a:t>
            </a:r>
          </a:p>
        </p:txBody>
      </p:sp>
      <p:pic>
        <p:nvPicPr>
          <p:cNvPr id="99333" name="Picture 3">
            <a:extLst>
              <a:ext uri="{FF2B5EF4-FFF2-40B4-BE49-F238E27FC236}">
                <a16:creationId xmlns:a16="http://schemas.microsoft.com/office/drawing/2014/main" id="{2E20B8FA-544A-8ECF-E669-A11968AD37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28225" y="2476500"/>
            <a:ext cx="2089150"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4" name="Picture 8">
            <a:extLst>
              <a:ext uri="{FF2B5EF4-FFF2-40B4-BE49-F238E27FC236}">
                <a16:creationId xmlns:a16="http://schemas.microsoft.com/office/drawing/2014/main" id="{32EC4555-4504-D138-50E6-130DE74794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575" y="2247900"/>
            <a:ext cx="9093200" cy="681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9ABC3D4F-D39B-09B3-9D47-C347978DC4F4}"/>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101379" name="Group 3">
            <a:extLst>
              <a:ext uri="{FF2B5EF4-FFF2-40B4-BE49-F238E27FC236}">
                <a16:creationId xmlns:a16="http://schemas.microsoft.com/office/drawing/2014/main" id="{27A7CB48-3E0B-1807-3569-C80BEC1DB3BA}"/>
              </a:ext>
            </a:extLst>
          </p:cNvPr>
          <p:cNvGrpSpPr>
            <a:grpSpLocks/>
          </p:cNvGrpSpPr>
          <p:nvPr/>
        </p:nvGrpSpPr>
        <p:grpSpPr bwMode="auto">
          <a:xfrm>
            <a:off x="13031788" y="0"/>
            <a:ext cx="5256212" cy="10287000"/>
            <a:chOff x="0" y="0"/>
            <a:chExt cx="1384190" cy="3472227"/>
          </a:xfrm>
        </p:grpSpPr>
        <p:sp>
          <p:nvSpPr>
            <p:cNvPr id="101390" name="Freeform 4">
              <a:extLst>
                <a:ext uri="{FF2B5EF4-FFF2-40B4-BE49-F238E27FC236}">
                  <a16:creationId xmlns:a16="http://schemas.microsoft.com/office/drawing/2014/main" id="{92388CFF-745A-9072-47DF-9C97DD0F9F19}"/>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01391" name="TextBox 5">
              <a:extLst>
                <a:ext uri="{FF2B5EF4-FFF2-40B4-BE49-F238E27FC236}">
                  <a16:creationId xmlns:a16="http://schemas.microsoft.com/office/drawing/2014/main" id="{F2F13997-C4C4-B218-D439-844BAA67272C}"/>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DE63F6DF-776E-8709-0534-EEB02F8B2F3E}"/>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101381" name="Group 7">
            <a:extLst>
              <a:ext uri="{FF2B5EF4-FFF2-40B4-BE49-F238E27FC236}">
                <a16:creationId xmlns:a16="http://schemas.microsoft.com/office/drawing/2014/main" id="{D2DEF779-DACA-8588-A92A-A7435770706F}"/>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95437710-A2EB-DB6F-F60A-7A61191A558B}"/>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101382" name="Group 9">
            <a:extLst>
              <a:ext uri="{FF2B5EF4-FFF2-40B4-BE49-F238E27FC236}">
                <a16:creationId xmlns:a16="http://schemas.microsoft.com/office/drawing/2014/main" id="{62737B5A-E7FD-D17D-45F6-B2A80212EAF2}"/>
              </a:ext>
            </a:extLst>
          </p:cNvPr>
          <p:cNvGrpSpPr>
            <a:grpSpLocks/>
          </p:cNvGrpSpPr>
          <p:nvPr/>
        </p:nvGrpSpPr>
        <p:grpSpPr bwMode="auto">
          <a:xfrm>
            <a:off x="1057275" y="3489325"/>
            <a:ext cx="79375" cy="3562350"/>
            <a:chOff x="0" y="0"/>
            <a:chExt cx="20803" cy="938233"/>
          </a:xfrm>
        </p:grpSpPr>
        <p:sp>
          <p:nvSpPr>
            <p:cNvPr id="101385" name="Freeform 10">
              <a:extLst>
                <a:ext uri="{FF2B5EF4-FFF2-40B4-BE49-F238E27FC236}">
                  <a16:creationId xmlns:a16="http://schemas.microsoft.com/office/drawing/2014/main" id="{294713B8-E5EF-A2AD-DC22-6BC334BBC62D}"/>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101386" name="TextBox 11">
              <a:extLst>
                <a:ext uri="{FF2B5EF4-FFF2-40B4-BE49-F238E27FC236}">
                  <a16:creationId xmlns:a16="http://schemas.microsoft.com/office/drawing/2014/main" id="{F337E637-D187-2F8F-6B18-5F19A434C376}"/>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373CBAFB-6990-0EA7-CA83-DF2A186775B2}"/>
              </a:ext>
            </a:extLst>
          </p:cNvPr>
          <p:cNvSpPr txBox="1"/>
          <p:nvPr/>
        </p:nvSpPr>
        <p:spPr>
          <a:xfrm>
            <a:off x="1387475" y="3446463"/>
            <a:ext cx="8718550" cy="1693862"/>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5: Mythology: gods and heroes</a:t>
            </a:r>
          </a:p>
        </p:txBody>
      </p:sp>
      <p:sp>
        <p:nvSpPr>
          <p:cNvPr id="14" name="TextBox 14">
            <a:extLst>
              <a:ext uri="{FF2B5EF4-FFF2-40B4-BE49-F238E27FC236}">
                <a16:creationId xmlns:a16="http://schemas.microsoft.com/office/drawing/2014/main" id="{EC6D3D50-0BC0-CB1D-A1FA-C45891CA847A}"/>
              </a:ext>
            </a:extLst>
          </p:cNvPr>
          <p:cNvSpPr txBox="1"/>
          <p:nvPr/>
        </p:nvSpPr>
        <p:spPr>
          <a:xfrm>
            <a:off x="1263650" y="5616575"/>
            <a:ext cx="8293100" cy="692150"/>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4. Odysseus (Greece)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02" name="Group 2">
            <a:extLst>
              <a:ext uri="{FF2B5EF4-FFF2-40B4-BE49-F238E27FC236}">
                <a16:creationId xmlns:a16="http://schemas.microsoft.com/office/drawing/2014/main" id="{BA3152E7-9C42-3F4D-061C-C4A7AA31A244}"/>
              </a:ext>
            </a:extLst>
          </p:cNvPr>
          <p:cNvGrpSpPr>
            <a:grpSpLocks/>
          </p:cNvGrpSpPr>
          <p:nvPr/>
        </p:nvGrpSpPr>
        <p:grpSpPr bwMode="auto">
          <a:xfrm>
            <a:off x="152400" y="166688"/>
            <a:ext cx="18288000" cy="10252075"/>
            <a:chOff x="0" y="0"/>
            <a:chExt cx="4816593" cy="2699860"/>
          </a:xfrm>
        </p:grpSpPr>
        <p:sp>
          <p:nvSpPr>
            <p:cNvPr id="102405" name="Freeform 3">
              <a:extLst>
                <a:ext uri="{FF2B5EF4-FFF2-40B4-BE49-F238E27FC236}">
                  <a16:creationId xmlns:a16="http://schemas.microsoft.com/office/drawing/2014/main" id="{E58245D6-E628-9804-91D0-BB28F418724C}"/>
                </a:ext>
              </a:extLst>
            </p:cNvPr>
            <p:cNvSpPr>
              <a:spLocks/>
            </p:cNvSpPr>
            <p:nvPr/>
          </p:nvSpPr>
          <p:spPr bwMode="auto">
            <a:xfrm>
              <a:off x="0" y="0"/>
              <a:ext cx="4816592" cy="2699860"/>
            </a:xfrm>
            <a:custGeom>
              <a:avLst/>
              <a:gdLst>
                <a:gd name="T0" fmla="*/ 0 w 4816592"/>
                <a:gd name="T1" fmla="*/ 0 h 2699860"/>
                <a:gd name="T2" fmla="*/ 4816592 w 4816592"/>
                <a:gd name="T3" fmla="*/ 0 h 2699860"/>
                <a:gd name="T4" fmla="*/ 4816592 w 4816592"/>
                <a:gd name="T5" fmla="*/ 2699860 h 2699860"/>
                <a:gd name="T6" fmla="*/ 0 w 4816592"/>
                <a:gd name="T7" fmla="*/ 2699860 h 2699860"/>
                <a:gd name="T8" fmla="*/ 0 w 4816592"/>
                <a:gd name="T9" fmla="*/ 0 h 2699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16592" h="2699860">
                  <a:moveTo>
                    <a:pt x="0" y="0"/>
                  </a:moveTo>
                  <a:lnTo>
                    <a:pt x="4816592" y="0"/>
                  </a:lnTo>
                  <a:lnTo>
                    <a:pt x="4816592" y="2699860"/>
                  </a:lnTo>
                  <a:lnTo>
                    <a:pt x="0" y="2699860"/>
                  </a:lnTo>
                  <a:lnTo>
                    <a:pt x="0" y="0"/>
                  </a:lnTo>
                  <a:close/>
                </a:path>
              </a:pathLst>
            </a:custGeom>
            <a:noFill/>
            <a:ln w="381000" cap="sq">
              <a:solidFill>
                <a:srgbClr val="10686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E"/>
            </a:p>
          </p:txBody>
        </p:sp>
        <p:sp>
          <p:nvSpPr>
            <p:cNvPr id="102406" name="TextBox 4">
              <a:extLst>
                <a:ext uri="{FF2B5EF4-FFF2-40B4-BE49-F238E27FC236}">
                  <a16:creationId xmlns:a16="http://schemas.microsoft.com/office/drawing/2014/main" id="{C4CE9A2B-A211-DE02-B77E-EABF36632E29}"/>
                </a:ext>
              </a:extLst>
            </p:cNvPr>
            <p:cNvSpPr txBox="1">
              <a:spLocks noChangeArrowheads="1"/>
            </p:cNvSpPr>
            <p:nvPr/>
          </p:nvSpPr>
          <p:spPr bwMode="auto">
            <a:xfrm>
              <a:off x="0" y="-38100"/>
              <a:ext cx="4816593" cy="273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3038"/>
                </a:lnSpc>
                <a:spcBef>
                  <a:spcPct val="0"/>
                </a:spcBef>
                <a:buFontTx/>
                <a:buNone/>
              </a:pPr>
              <a:endParaRPr lang="en-US" altLang="en-US" sz="1800"/>
            </a:p>
          </p:txBody>
        </p:sp>
      </p:grpSp>
      <p:sp>
        <p:nvSpPr>
          <p:cNvPr id="5" name="TextBox 5">
            <a:extLst>
              <a:ext uri="{FF2B5EF4-FFF2-40B4-BE49-F238E27FC236}">
                <a16:creationId xmlns:a16="http://schemas.microsoft.com/office/drawing/2014/main" id="{1C4CEBBC-18BC-8FFD-C26E-82F2DABE2A9A}"/>
              </a:ext>
            </a:extLst>
          </p:cNvPr>
          <p:cNvSpPr txBox="1"/>
          <p:nvPr/>
        </p:nvSpPr>
        <p:spPr>
          <a:xfrm>
            <a:off x="6923088" y="1500188"/>
            <a:ext cx="10525125" cy="7672387"/>
          </a:xfrm>
          <a:prstGeom prst="rect">
            <a:avLst/>
          </a:prstGeom>
        </p:spPr>
        <p:txBody>
          <a:bodyPr lIns="0" tIns="0" rIns="0" bIns="0">
            <a:spAutoFit/>
          </a:bodyPr>
          <a:lstStyle/>
          <a:p>
            <a:pPr eaLnBrk="1" fontAlgn="auto" hangingPunct="1">
              <a:lnSpc>
                <a:spcPts val="3035"/>
              </a:lnSpc>
              <a:spcBef>
                <a:spcPts val="0"/>
              </a:spcBef>
              <a:spcAft>
                <a:spcPts val="0"/>
              </a:spcAft>
              <a:defRPr/>
            </a:pPr>
            <a:r>
              <a:rPr lang="en-US" sz="3200" b="1" dirty="0">
                <a:solidFill>
                  <a:srgbClr val="000000"/>
                </a:solidFill>
                <a:latin typeface="+mj-lt"/>
                <a:ea typeface="Open Sans Bold"/>
                <a:cs typeface="Open Sans Bold"/>
                <a:sym typeface="Open Sans Bold"/>
              </a:rPr>
              <a:t>Odysseus’ trickery</a:t>
            </a:r>
          </a:p>
          <a:p>
            <a:pPr eaLnBrk="1" fontAlgn="auto" hangingPunct="1">
              <a:lnSpc>
                <a:spcPts val="3035"/>
              </a:lnSpc>
              <a:spcBef>
                <a:spcPts val="0"/>
              </a:spcBef>
              <a:spcAft>
                <a:spcPts val="0"/>
              </a:spcAft>
              <a:defRPr/>
            </a:pPr>
            <a:endParaRPr lang="en-US" sz="3200" b="1" dirty="0">
              <a:solidFill>
                <a:srgbClr val="000000"/>
              </a:solidFill>
              <a:latin typeface="+mj-lt"/>
              <a:ea typeface="Open Sans Bold"/>
              <a:cs typeface="Open Sans Bold"/>
              <a:sym typeface="Open Sans Bold"/>
            </a:endParaRP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Helen is married to Menelaus, the king of Sparta. When she is abducted by Paris, Menelaus turns to his brother Agamemnon, the king of Mycenae, for help. </a:t>
            </a:r>
          </a:p>
          <a:p>
            <a:pPr eaLnBrk="1" fontAlgn="auto" hangingPunct="1">
              <a:lnSpc>
                <a:spcPts val="3035"/>
              </a:lnSpc>
              <a:spcAft>
                <a:spcPts val="0"/>
              </a:spcAft>
              <a:defRPr/>
            </a:pPr>
            <a:endParaRPr lang="en-US" sz="3200" dirty="0">
              <a:solidFill>
                <a:srgbClr val="000000"/>
              </a:solidFill>
              <a:latin typeface="+mj-lt"/>
              <a:ea typeface="Open Sans"/>
              <a:cs typeface="Open Sans"/>
              <a:sym typeface="Open Sans"/>
            </a:endParaRP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Agamemnon gathers many kings and leaders to help, but one holds out: </a:t>
            </a:r>
            <a:r>
              <a:rPr lang="en-US" sz="3200" b="1" dirty="0">
                <a:solidFill>
                  <a:schemeClr val="accent2">
                    <a:lumMod val="75000"/>
                  </a:schemeClr>
                </a:solidFill>
                <a:latin typeface="+mj-lt"/>
                <a:ea typeface="Open Sans"/>
                <a:cs typeface="Open Sans"/>
                <a:sym typeface="Open Sans"/>
              </a:rPr>
              <a:t>Odysseus, king of Ithaca</a:t>
            </a:r>
            <a:r>
              <a:rPr lang="en-US" sz="3200" dirty="0">
                <a:solidFill>
                  <a:srgbClr val="000000"/>
                </a:solidFill>
                <a:latin typeface="+mj-lt"/>
                <a:ea typeface="Open Sans"/>
                <a:cs typeface="Open Sans"/>
                <a:sym typeface="Open Sans"/>
              </a:rPr>
              <a:t>. He attempts to avoid going to war in the following way:</a:t>
            </a:r>
          </a:p>
          <a:p>
            <a:pPr eaLnBrk="1" fontAlgn="auto" hangingPunct="1">
              <a:lnSpc>
                <a:spcPts val="3035"/>
              </a:lnSpc>
              <a:spcAft>
                <a:spcPts val="0"/>
              </a:spcAft>
              <a:defRPr/>
            </a:pPr>
            <a:endParaRPr lang="en-US" sz="3200" dirty="0">
              <a:solidFill>
                <a:srgbClr val="000000"/>
              </a:solidFill>
              <a:latin typeface="+mj-lt"/>
              <a:ea typeface="Open Sans"/>
              <a:cs typeface="Open Sans"/>
              <a:sym typeface="Open Sans"/>
            </a:endParaRPr>
          </a:p>
          <a:p>
            <a:pPr eaLnBrk="1" fontAlgn="auto" hangingPunct="1">
              <a:lnSpc>
                <a:spcPts val="3035"/>
              </a:lnSpc>
              <a:spcAft>
                <a:spcPts val="0"/>
              </a:spcAft>
              <a:defRPr/>
            </a:pPr>
            <a:endParaRPr lang="en-US" sz="3200" dirty="0">
              <a:solidFill>
                <a:srgbClr val="000000"/>
              </a:solidFill>
              <a:latin typeface="+mj-lt"/>
              <a:ea typeface="Open Sans"/>
              <a:cs typeface="Open Sans"/>
              <a:sym typeface="Open Sans"/>
            </a:endParaRP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Palamedes was sent to Ithaca to fetch Odysseus for the expedition against Troy. He found Odysseus ploughing a field in a chaotic manner. He had attached both an ox and a donkey to the same plough (these would pull at very different rates) and he was sowing the field with salt instead of seeds. Palamedes saw through his ruse and placed Odysseus’ child Telemachus in front of the plough, and Odysseus stopped to avoid hurting Telemachus, thereby revealing his sanity!</a:t>
            </a:r>
          </a:p>
          <a:p>
            <a:pPr eaLnBrk="1" fontAlgn="auto" hangingPunct="1">
              <a:lnSpc>
                <a:spcPts val="3035"/>
              </a:lnSpc>
              <a:spcAft>
                <a:spcPts val="0"/>
              </a:spcAft>
              <a:defRPr/>
            </a:pPr>
            <a:endParaRPr lang="en-US" sz="2199" dirty="0">
              <a:solidFill>
                <a:srgbClr val="000000"/>
              </a:solidFill>
              <a:latin typeface="+mj-lt"/>
              <a:ea typeface="Open Sans"/>
              <a:cs typeface="Open Sans"/>
              <a:sym typeface="Open Sans"/>
            </a:endParaRPr>
          </a:p>
        </p:txBody>
      </p:sp>
      <p:sp>
        <p:nvSpPr>
          <p:cNvPr id="102404" name="Freeform 6">
            <a:extLst>
              <a:ext uri="{FF2B5EF4-FFF2-40B4-BE49-F238E27FC236}">
                <a16:creationId xmlns:a16="http://schemas.microsoft.com/office/drawing/2014/main" id="{817AEBE8-CB96-EEA3-121A-6097E4F83454}"/>
              </a:ext>
            </a:extLst>
          </p:cNvPr>
          <p:cNvSpPr>
            <a:spLocks/>
          </p:cNvSpPr>
          <p:nvPr/>
        </p:nvSpPr>
        <p:spPr bwMode="auto">
          <a:xfrm>
            <a:off x="839788" y="1114425"/>
            <a:ext cx="5700712" cy="8056563"/>
          </a:xfrm>
          <a:custGeom>
            <a:avLst/>
            <a:gdLst>
              <a:gd name="T0" fmla="*/ 0 w 5700660"/>
              <a:gd name="T1" fmla="*/ 0 h 8056837"/>
              <a:gd name="T2" fmla="*/ 5700920 w 5700660"/>
              <a:gd name="T3" fmla="*/ 0 h 8056837"/>
              <a:gd name="T4" fmla="*/ 5700920 w 5700660"/>
              <a:gd name="T5" fmla="*/ 8055467 h 8056837"/>
              <a:gd name="T6" fmla="*/ 0 w 5700660"/>
              <a:gd name="T7" fmla="*/ 8055467 h 8056837"/>
              <a:gd name="T8" fmla="*/ 0 w 5700660"/>
              <a:gd name="T9" fmla="*/ 0 h 80568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00660" h="8056837">
                <a:moveTo>
                  <a:pt x="0" y="0"/>
                </a:moveTo>
                <a:lnTo>
                  <a:pt x="5700660" y="0"/>
                </a:lnTo>
                <a:lnTo>
                  <a:pt x="5700660" y="8056837"/>
                </a:lnTo>
                <a:lnTo>
                  <a:pt x="0" y="8056837"/>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B6C0CCCD-662B-79DF-9644-377E305A3F10}"/>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103427" name="Group 3">
            <a:extLst>
              <a:ext uri="{FF2B5EF4-FFF2-40B4-BE49-F238E27FC236}">
                <a16:creationId xmlns:a16="http://schemas.microsoft.com/office/drawing/2014/main" id="{52F28092-3A4C-1FAF-F1D4-007743B88550}"/>
              </a:ext>
            </a:extLst>
          </p:cNvPr>
          <p:cNvGrpSpPr>
            <a:grpSpLocks/>
          </p:cNvGrpSpPr>
          <p:nvPr/>
        </p:nvGrpSpPr>
        <p:grpSpPr bwMode="auto">
          <a:xfrm>
            <a:off x="13031788" y="0"/>
            <a:ext cx="5256212" cy="10287000"/>
            <a:chOff x="0" y="0"/>
            <a:chExt cx="1384190" cy="3472227"/>
          </a:xfrm>
        </p:grpSpPr>
        <p:sp>
          <p:nvSpPr>
            <p:cNvPr id="103438" name="Freeform 4">
              <a:extLst>
                <a:ext uri="{FF2B5EF4-FFF2-40B4-BE49-F238E27FC236}">
                  <a16:creationId xmlns:a16="http://schemas.microsoft.com/office/drawing/2014/main" id="{497B9391-EEA7-6652-3F36-142CF841BD96}"/>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03439" name="TextBox 5">
              <a:extLst>
                <a:ext uri="{FF2B5EF4-FFF2-40B4-BE49-F238E27FC236}">
                  <a16:creationId xmlns:a16="http://schemas.microsoft.com/office/drawing/2014/main" id="{1E374FC5-BC63-FE0B-76B9-E93D780830AA}"/>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14FBAB76-2A25-0C63-A695-2915E535F28F}"/>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103429" name="Group 7">
            <a:extLst>
              <a:ext uri="{FF2B5EF4-FFF2-40B4-BE49-F238E27FC236}">
                <a16:creationId xmlns:a16="http://schemas.microsoft.com/office/drawing/2014/main" id="{2401C228-9A04-BD97-F02F-F50A648563C2}"/>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E4B3C090-BE37-B0D1-C8A6-231D7F7008AE}"/>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103430" name="Group 9">
            <a:extLst>
              <a:ext uri="{FF2B5EF4-FFF2-40B4-BE49-F238E27FC236}">
                <a16:creationId xmlns:a16="http://schemas.microsoft.com/office/drawing/2014/main" id="{CBE2B0E5-D492-9533-A4C4-5607F2FD3746}"/>
              </a:ext>
            </a:extLst>
          </p:cNvPr>
          <p:cNvGrpSpPr>
            <a:grpSpLocks/>
          </p:cNvGrpSpPr>
          <p:nvPr/>
        </p:nvGrpSpPr>
        <p:grpSpPr bwMode="auto">
          <a:xfrm>
            <a:off x="1057275" y="3489325"/>
            <a:ext cx="79375" cy="3562350"/>
            <a:chOff x="0" y="0"/>
            <a:chExt cx="20803" cy="938233"/>
          </a:xfrm>
        </p:grpSpPr>
        <p:sp>
          <p:nvSpPr>
            <p:cNvPr id="103433" name="Freeform 10">
              <a:extLst>
                <a:ext uri="{FF2B5EF4-FFF2-40B4-BE49-F238E27FC236}">
                  <a16:creationId xmlns:a16="http://schemas.microsoft.com/office/drawing/2014/main" id="{D4F8063C-22FF-D312-C135-F003CA862A7E}"/>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103434" name="TextBox 11">
              <a:extLst>
                <a:ext uri="{FF2B5EF4-FFF2-40B4-BE49-F238E27FC236}">
                  <a16:creationId xmlns:a16="http://schemas.microsoft.com/office/drawing/2014/main" id="{E80088D5-A24D-A8CC-2895-42BD6A5E5A5C}"/>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0CB0DBF1-914D-5D6A-80DB-D3FFBC894E10}"/>
              </a:ext>
            </a:extLst>
          </p:cNvPr>
          <p:cNvSpPr txBox="1"/>
          <p:nvPr/>
        </p:nvSpPr>
        <p:spPr>
          <a:xfrm>
            <a:off x="1387475" y="3446463"/>
            <a:ext cx="8718550" cy="1693862"/>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6: Sport and leisure in the ancient world</a:t>
            </a:r>
          </a:p>
        </p:txBody>
      </p:sp>
      <p:sp>
        <p:nvSpPr>
          <p:cNvPr id="14" name="TextBox 14">
            <a:extLst>
              <a:ext uri="{FF2B5EF4-FFF2-40B4-BE49-F238E27FC236}">
                <a16:creationId xmlns:a16="http://schemas.microsoft.com/office/drawing/2014/main" id="{641B15DF-0AED-8A27-8FA4-4A6402454A58}"/>
              </a:ext>
            </a:extLst>
          </p:cNvPr>
          <p:cNvSpPr txBox="1"/>
          <p:nvPr/>
        </p:nvSpPr>
        <p:spPr>
          <a:xfrm>
            <a:off x="1263650" y="5616575"/>
            <a:ext cx="8293100" cy="1385888"/>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1. The Olympic Games (Greece)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omer Gym GIFs | Tenor">
            <a:extLst>
              <a:ext uri="{FF2B5EF4-FFF2-40B4-BE49-F238E27FC236}">
                <a16:creationId xmlns:a16="http://schemas.microsoft.com/office/drawing/2014/main" id="{06023534-7E61-446E-91E7-FC953A8F0F5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947597" y="3879977"/>
            <a:ext cx="7083104" cy="39842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9E934EB-73EF-4B03-A129-8545F1E1963F}"/>
              </a:ext>
            </a:extLst>
          </p:cNvPr>
          <p:cNvSpPr txBox="1"/>
          <p:nvPr/>
        </p:nvSpPr>
        <p:spPr>
          <a:xfrm>
            <a:off x="1475507" y="2166247"/>
            <a:ext cx="8063345" cy="1077218"/>
          </a:xfrm>
          <a:prstGeom prst="rect">
            <a:avLst/>
          </a:prstGeom>
          <a:solidFill>
            <a:srgbClr val="FFFF00"/>
          </a:solidFill>
        </p:spPr>
        <p:txBody>
          <a:bodyPr wrap="square" rtlCol="0">
            <a:spAutoFit/>
          </a:bodyPr>
          <a:lstStyle/>
          <a:p>
            <a:pPr>
              <a:spcBef>
                <a:spcPts val="0"/>
              </a:spcBef>
            </a:pPr>
            <a:r>
              <a:rPr lang="en-US" sz="3200" i="1" dirty="0">
                <a:latin typeface="+mj-lt"/>
                <a:ea typeface="Verdana" panose="020B0604030504040204" pitchFamily="34" charset="0"/>
                <a:cs typeface="Times New Roman" panose="02020603050405020304" pitchFamily="18" charset="0"/>
              </a:rPr>
              <a:t>agōn</a:t>
            </a:r>
            <a:r>
              <a:rPr lang="en-US" sz="3200" dirty="0">
                <a:latin typeface="+mj-lt"/>
                <a:ea typeface="Verdana" panose="020B0604030504040204" pitchFamily="34" charset="0"/>
                <a:cs typeface="Times New Roman" panose="02020603050405020304" pitchFamily="18" charset="0"/>
              </a:rPr>
              <a:t> (</a:t>
            </a:r>
            <a:r>
              <a:rPr lang="el-GR" sz="3200" dirty="0">
                <a:latin typeface="Times New Roman" panose="02020603050405020304" pitchFamily="18" charset="0"/>
                <a:ea typeface="Verdana" panose="020B0604030504040204" pitchFamily="34" charset="0"/>
                <a:cs typeface="Times New Roman" panose="02020603050405020304" pitchFamily="18" charset="0"/>
              </a:rPr>
              <a:t>ἀγών</a:t>
            </a:r>
            <a:r>
              <a:rPr lang="en-IE" sz="3200" dirty="0">
                <a:latin typeface="+mj-lt"/>
                <a:ea typeface="Verdana" panose="020B0604030504040204" pitchFamily="34" charset="0"/>
                <a:cs typeface="Arial" panose="020B0604020202020204" pitchFamily="34" charset="0"/>
              </a:rPr>
              <a:t>) = contest </a:t>
            </a:r>
          </a:p>
          <a:p>
            <a:pPr>
              <a:spcBef>
                <a:spcPts val="0"/>
              </a:spcBef>
            </a:pPr>
            <a:r>
              <a:rPr lang="en-IE" sz="3200" dirty="0">
                <a:latin typeface="+mj-lt"/>
                <a:ea typeface="Verdana" panose="020B0604030504040204" pitchFamily="34" charset="0"/>
                <a:cs typeface="Arial" panose="020B0604020202020204" pitchFamily="34" charset="0"/>
              </a:rPr>
              <a:t>This is where we get the word ‘</a:t>
            </a:r>
            <a:r>
              <a:rPr lang="en-IE" sz="3200" b="1" dirty="0">
                <a:solidFill>
                  <a:srgbClr val="FF0000"/>
                </a:solidFill>
                <a:latin typeface="+mj-lt"/>
                <a:ea typeface="Verdana" panose="020B0604030504040204" pitchFamily="34" charset="0"/>
                <a:cs typeface="Arial" panose="020B0604020202020204" pitchFamily="34" charset="0"/>
              </a:rPr>
              <a:t>agony</a:t>
            </a:r>
            <a:r>
              <a:rPr lang="en-IE" sz="3200" dirty="0">
                <a:latin typeface="+mj-lt"/>
                <a:ea typeface="Verdana" panose="020B0604030504040204" pitchFamily="34" charset="0"/>
                <a:cs typeface="Arial" panose="020B0604020202020204" pitchFamily="34" charset="0"/>
              </a:rPr>
              <a:t>’ from!</a:t>
            </a:r>
          </a:p>
        </p:txBody>
      </p:sp>
      <p:sp>
        <p:nvSpPr>
          <p:cNvPr id="5" name="TextBox 4">
            <a:extLst>
              <a:ext uri="{FF2B5EF4-FFF2-40B4-BE49-F238E27FC236}">
                <a16:creationId xmlns:a16="http://schemas.microsoft.com/office/drawing/2014/main" id="{4F1FAE03-4413-4922-9AC4-5E5A7A0193EE}"/>
              </a:ext>
            </a:extLst>
          </p:cNvPr>
          <p:cNvSpPr txBox="1"/>
          <p:nvPr/>
        </p:nvSpPr>
        <p:spPr>
          <a:xfrm>
            <a:off x="1475506" y="3567649"/>
            <a:ext cx="8063345" cy="2062103"/>
          </a:xfrm>
          <a:prstGeom prst="rect">
            <a:avLst/>
          </a:prstGeom>
          <a:solidFill>
            <a:schemeClr val="accent5">
              <a:lumMod val="40000"/>
              <a:lumOff val="60000"/>
            </a:schemeClr>
          </a:solidFill>
        </p:spPr>
        <p:txBody>
          <a:bodyPr wrap="square" rtlCol="0">
            <a:spAutoFit/>
          </a:bodyPr>
          <a:lstStyle/>
          <a:p>
            <a:pPr>
              <a:spcBef>
                <a:spcPts val="0"/>
              </a:spcBef>
            </a:pPr>
            <a:r>
              <a:rPr lang="en-IE" sz="3200" i="1" dirty="0">
                <a:latin typeface="+mj-lt"/>
                <a:ea typeface="Verdana" panose="020B0604030504040204" pitchFamily="34" charset="0"/>
                <a:cs typeface="Arial" panose="020B0604020202020204" pitchFamily="34" charset="0"/>
              </a:rPr>
              <a:t>gumnos</a:t>
            </a:r>
            <a:r>
              <a:rPr lang="en-IE" sz="3200" dirty="0">
                <a:latin typeface="+mj-lt"/>
                <a:ea typeface="Verdana" panose="020B0604030504040204" pitchFamily="34" charset="0"/>
                <a:cs typeface="Arial" panose="020B0604020202020204" pitchFamily="34" charset="0"/>
              </a:rPr>
              <a:t> (</a:t>
            </a:r>
            <a:r>
              <a:rPr lang="en-IE" sz="3200" dirty="0">
                <a:latin typeface="Times New Roman" panose="02020603050405020304" pitchFamily="18" charset="0"/>
                <a:ea typeface="Verdana" panose="020B0604030504040204" pitchFamily="34" charset="0"/>
                <a:cs typeface="Times New Roman" panose="02020603050405020304" pitchFamily="18" charset="0"/>
              </a:rPr>
              <a:t>γυμνός</a:t>
            </a:r>
            <a:r>
              <a:rPr lang="en-IE" sz="3200" dirty="0">
                <a:latin typeface="+mj-lt"/>
                <a:ea typeface="Verdana" panose="020B0604030504040204" pitchFamily="34" charset="0"/>
                <a:cs typeface="Arial" panose="020B0604020202020204" pitchFamily="34" charset="0"/>
              </a:rPr>
              <a:t>) = naked </a:t>
            </a:r>
          </a:p>
          <a:p>
            <a:pPr>
              <a:spcBef>
                <a:spcPts val="0"/>
              </a:spcBef>
            </a:pPr>
            <a:r>
              <a:rPr lang="en-IE" sz="3200" dirty="0">
                <a:latin typeface="+mj-lt"/>
                <a:ea typeface="Verdana" panose="020B0604030504040204" pitchFamily="34" charset="0"/>
                <a:cs typeface="Arial" panose="020B0604020202020204" pitchFamily="34" charset="0"/>
              </a:rPr>
              <a:t>Many sports were performed completely naked. This is where we get the word ‘</a:t>
            </a:r>
            <a:r>
              <a:rPr lang="en-IE" sz="3200" b="1" dirty="0">
                <a:solidFill>
                  <a:srgbClr val="0070C0"/>
                </a:solidFill>
                <a:latin typeface="+mj-lt"/>
                <a:ea typeface="Verdana" panose="020B0604030504040204" pitchFamily="34" charset="0"/>
                <a:cs typeface="Arial" panose="020B0604020202020204" pitchFamily="34" charset="0"/>
              </a:rPr>
              <a:t>gym</a:t>
            </a:r>
            <a:r>
              <a:rPr lang="en-IE" sz="3200" dirty="0">
                <a:latin typeface="+mj-lt"/>
                <a:ea typeface="Verdana" panose="020B0604030504040204" pitchFamily="34" charset="0"/>
                <a:cs typeface="Arial" panose="020B0604020202020204" pitchFamily="34" charset="0"/>
              </a:rPr>
              <a:t>’ from!</a:t>
            </a:r>
          </a:p>
        </p:txBody>
      </p:sp>
      <p:sp>
        <p:nvSpPr>
          <p:cNvPr id="7" name="TextBox 6">
            <a:extLst>
              <a:ext uri="{FF2B5EF4-FFF2-40B4-BE49-F238E27FC236}">
                <a16:creationId xmlns:a16="http://schemas.microsoft.com/office/drawing/2014/main" id="{397AD9A3-874A-4C6B-BB5E-83896D341AF2}"/>
              </a:ext>
            </a:extLst>
          </p:cNvPr>
          <p:cNvSpPr txBox="1"/>
          <p:nvPr/>
        </p:nvSpPr>
        <p:spPr>
          <a:xfrm>
            <a:off x="1475506" y="5966318"/>
            <a:ext cx="8063345" cy="1077218"/>
          </a:xfrm>
          <a:prstGeom prst="rect">
            <a:avLst/>
          </a:prstGeom>
          <a:solidFill>
            <a:schemeClr val="accent4">
              <a:lumMod val="40000"/>
              <a:lumOff val="60000"/>
            </a:schemeClr>
          </a:solidFill>
        </p:spPr>
        <p:txBody>
          <a:bodyPr wrap="square" rtlCol="0">
            <a:spAutoFit/>
          </a:bodyPr>
          <a:lstStyle/>
          <a:p>
            <a:pPr>
              <a:spcBef>
                <a:spcPts val="0"/>
              </a:spcBef>
            </a:pPr>
            <a:r>
              <a:rPr lang="en-IE" sz="3200" i="1" dirty="0">
                <a:latin typeface="+mj-lt"/>
                <a:ea typeface="Verdana" panose="020B0604030504040204" pitchFamily="34" charset="0"/>
                <a:cs typeface="Arial" panose="020B0604020202020204" pitchFamily="34" charset="0"/>
              </a:rPr>
              <a:t>athleu</a:t>
            </a:r>
            <a:r>
              <a:rPr lang="en-US" sz="3200" i="1" dirty="0">
                <a:latin typeface="+mj-lt"/>
                <a:ea typeface="Verdana" panose="020B0604030504040204" pitchFamily="34" charset="0"/>
                <a:cs typeface="Times New Roman" panose="02020603050405020304" pitchFamily="18" charset="0"/>
              </a:rPr>
              <a:t>ō </a:t>
            </a:r>
            <a:r>
              <a:rPr lang="en-US" sz="3200" dirty="0">
                <a:latin typeface="+mj-lt"/>
                <a:ea typeface="Verdana" panose="020B0604030504040204" pitchFamily="34" charset="0"/>
                <a:cs typeface="Times New Roman" panose="02020603050405020304" pitchFamily="18" charset="0"/>
              </a:rPr>
              <a:t>(</a:t>
            </a:r>
            <a:r>
              <a:rPr lang="el-GR" sz="3200" dirty="0">
                <a:latin typeface="Times New Roman" panose="02020603050405020304" pitchFamily="18" charset="0"/>
                <a:ea typeface="Verdana" panose="020B0604030504040204" pitchFamily="34" charset="0"/>
                <a:cs typeface="Times New Roman" panose="02020603050405020304" pitchFamily="18" charset="0"/>
              </a:rPr>
              <a:t>ἀθλεύω</a:t>
            </a:r>
            <a:r>
              <a:rPr lang="en-IE" sz="3200" dirty="0">
                <a:latin typeface="+mj-lt"/>
                <a:ea typeface="Verdana" panose="020B0604030504040204" pitchFamily="34" charset="0"/>
                <a:cs typeface="Arial" panose="020B0604020202020204" pitchFamily="34" charset="0"/>
              </a:rPr>
              <a:t>) = I contend for a prize </a:t>
            </a:r>
          </a:p>
          <a:p>
            <a:pPr>
              <a:spcBef>
                <a:spcPts val="0"/>
              </a:spcBef>
            </a:pPr>
            <a:r>
              <a:rPr lang="en-IE" sz="3200" dirty="0">
                <a:latin typeface="+mj-lt"/>
                <a:ea typeface="Verdana" panose="020B0604030504040204" pitchFamily="34" charset="0"/>
                <a:cs typeface="Arial" panose="020B0604020202020204" pitchFamily="34" charset="0"/>
              </a:rPr>
              <a:t>This is where we get the word ‘</a:t>
            </a:r>
            <a:r>
              <a:rPr lang="en-IE" sz="3200" b="1" dirty="0">
                <a:solidFill>
                  <a:srgbClr val="FF0000"/>
                </a:solidFill>
                <a:latin typeface="+mj-lt"/>
                <a:ea typeface="Verdana" panose="020B0604030504040204" pitchFamily="34" charset="0"/>
                <a:cs typeface="Arial" panose="020B0604020202020204" pitchFamily="34" charset="0"/>
              </a:rPr>
              <a:t>athletics</a:t>
            </a:r>
            <a:r>
              <a:rPr lang="en-IE" sz="3200" dirty="0">
                <a:latin typeface="+mj-lt"/>
                <a:ea typeface="Verdana" panose="020B0604030504040204" pitchFamily="34" charset="0"/>
                <a:cs typeface="Arial" panose="020B0604020202020204" pitchFamily="34" charset="0"/>
              </a:rPr>
              <a:t>’ from!</a:t>
            </a:r>
          </a:p>
        </p:txBody>
      </p:sp>
      <p:sp>
        <p:nvSpPr>
          <p:cNvPr id="9" name="TextBox 8">
            <a:extLst>
              <a:ext uri="{FF2B5EF4-FFF2-40B4-BE49-F238E27FC236}">
                <a16:creationId xmlns:a16="http://schemas.microsoft.com/office/drawing/2014/main" id="{958A70F0-825E-4A7F-86EC-C4EDA0452991}"/>
              </a:ext>
            </a:extLst>
          </p:cNvPr>
          <p:cNvSpPr txBox="1"/>
          <p:nvPr/>
        </p:nvSpPr>
        <p:spPr>
          <a:xfrm>
            <a:off x="1475505" y="7395900"/>
            <a:ext cx="8063345" cy="1077218"/>
          </a:xfrm>
          <a:prstGeom prst="rect">
            <a:avLst/>
          </a:prstGeom>
          <a:solidFill>
            <a:srgbClr val="00B050"/>
          </a:solidFill>
        </p:spPr>
        <p:txBody>
          <a:bodyPr wrap="square" rtlCol="0">
            <a:spAutoFit/>
          </a:bodyPr>
          <a:lstStyle/>
          <a:p>
            <a:pPr>
              <a:spcBef>
                <a:spcPts val="0"/>
              </a:spcBef>
            </a:pPr>
            <a:r>
              <a:rPr lang="en-US" sz="3200" dirty="0">
                <a:latin typeface="+mj-lt"/>
                <a:ea typeface="Verdana" panose="020B0604030504040204" pitchFamily="34" charset="0"/>
              </a:rPr>
              <a:t>‘Gladiator’ comes from ‘gladius’, the Latin word for ‘</a:t>
            </a:r>
            <a:r>
              <a:rPr lang="en-US" sz="3200" b="1" dirty="0">
                <a:solidFill>
                  <a:srgbClr val="FFFF00"/>
                </a:solidFill>
                <a:latin typeface="+mj-lt"/>
                <a:ea typeface="Verdana" panose="020B0604030504040204" pitchFamily="34" charset="0"/>
              </a:rPr>
              <a:t>sword</a:t>
            </a:r>
            <a:r>
              <a:rPr lang="en-US" sz="3200" dirty="0">
                <a:latin typeface="+mj-lt"/>
                <a:ea typeface="Verdana" panose="020B0604030504040204" pitchFamily="34" charset="0"/>
              </a:rPr>
              <a:t>’!</a:t>
            </a:r>
          </a:p>
        </p:txBody>
      </p:sp>
      <p:sp>
        <p:nvSpPr>
          <p:cNvPr id="11" name="TextBox 10">
            <a:extLst>
              <a:ext uri="{FF2B5EF4-FFF2-40B4-BE49-F238E27FC236}">
                <a16:creationId xmlns:a16="http://schemas.microsoft.com/office/drawing/2014/main" id="{BA78680E-87F3-4B2D-BFE5-A8EA9A902E16}"/>
              </a:ext>
            </a:extLst>
          </p:cNvPr>
          <p:cNvSpPr txBox="1"/>
          <p:nvPr/>
        </p:nvSpPr>
        <p:spPr>
          <a:xfrm>
            <a:off x="1479253" y="8825482"/>
            <a:ext cx="8063345" cy="1077218"/>
          </a:xfrm>
          <a:prstGeom prst="rect">
            <a:avLst/>
          </a:prstGeom>
          <a:solidFill>
            <a:schemeClr val="accent6">
              <a:lumMod val="60000"/>
              <a:lumOff val="40000"/>
            </a:schemeClr>
          </a:solidFill>
        </p:spPr>
        <p:txBody>
          <a:bodyPr wrap="square" rtlCol="0">
            <a:spAutoFit/>
          </a:bodyPr>
          <a:lstStyle/>
          <a:p>
            <a:r>
              <a:rPr lang="en-US" sz="3200" dirty="0">
                <a:latin typeface="+mj-lt"/>
                <a:ea typeface="Verdana" panose="020B0604030504040204" pitchFamily="34" charset="0"/>
              </a:rPr>
              <a:t>‘Colosseum’ comes from ‘colosseus’, the Latin word for ‘</a:t>
            </a:r>
            <a:r>
              <a:rPr lang="en-US" sz="3200" b="1" dirty="0">
                <a:solidFill>
                  <a:srgbClr val="0070C0"/>
                </a:solidFill>
                <a:latin typeface="+mj-lt"/>
                <a:ea typeface="Verdana" panose="020B0604030504040204" pitchFamily="34" charset="0"/>
              </a:rPr>
              <a:t>gigantic</a:t>
            </a:r>
            <a:r>
              <a:rPr lang="en-US" sz="3200" dirty="0">
                <a:latin typeface="+mj-lt"/>
                <a:ea typeface="Verdana" panose="020B0604030504040204" pitchFamily="34" charset="0"/>
              </a:rPr>
              <a:t>’!</a:t>
            </a:r>
          </a:p>
        </p:txBody>
      </p:sp>
      <p:grpSp>
        <p:nvGrpSpPr>
          <p:cNvPr id="6" name="Group 3">
            <a:extLst>
              <a:ext uri="{FF2B5EF4-FFF2-40B4-BE49-F238E27FC236}">
                <a16:creationId xmlns:a16="http://schemas.microsoft.com/office/drawing/2014/main" id="{1948D6F8-F369-4552-7AD2-B6939BA207D5}"/>
              </a:ext>
            </a:extLst>
          </p:cNvPr>
          <p:cNvGrpSpPr>
            <a:grpSpLocks/>
          </p:cNvGrpSpPr>
          <p:nvPr/>
        </p:nvGrpSpPr>
        <p:grpSpPr bwMode="auto">
          <a:xfrm>
            <a:off x="0" y="400050"/>
            <a:ext cx="10287000" cy="1285875"/>
            <a:chOff x="0" y="0"/>
            <a:chExt cx="1384190" cy="3472227"/>
          </a:xfrm>
        </p:grpSpPr>
        <p:sp>
          <p:nvSpPr>
            <p:cNvPr id="8" name="Freeform 4">
              <a:extLst>
                <a:ext uri="{FF2B5EF4-FFF2-40B4-BE49-F238E27FC236}">
                  <a16:creationId xmlns:a16="http://schemas.microsoft.com/office/drawing/2014/main" id="{DCC9FC58-95FF-7A56-6FC6-736E93537B4A}"/>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0" name="TextBox 7">
              <a:extLst>
                <a:ext uri="{FF2B5EF4-FFF2-40B4-BE49-F238E27FC236}">
                  <a16:creationId xmlns:a16="http://schemas.microsoft.com/office/drawing/2014/main" id="{01BCCF3C-766C-3C82-B8FF-3A5D123B5CEF}"/>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3">
            <a:extLst>
              <a:ext uri="{FF2B5EF4-FFF2-40B4-BE49-F238E27FC236}">
                <a16:creationId xmlns:a16="http://schemas.microsoft.com/office/drawing/2014/main" id="{502A21D2-7B95-ECC9-0BC2-6933DB1F1107}"/>
              </a:ext>
            </a:extLst>
          </p:cNvPr>
          <p:cNvSpPr txBox="1"/>
          <p:nvPr/>
        </p:nvSpPr>
        <p:spPr>
          <a:xfrm>
            <a:off x="1371600" y="646113"/>
            <a:ext cx="12192000" cy="1573212"/>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latin typeface="+mj-lt"/>
                <a:ea typeface="Open Sans Bold"/>
                <a:cs typeface="Open Sans Bold"/>
                <a:sym typeface="Open Sans Bold"/>
              </a:rPr>
              <a:t>Sport in the ancient world</a:t>
            </a:r>
          </a:p>
          <a:p>
            <a:pPr eaLnBrk="1" fontAlgn="auto" hangingPunct="1">
              <a:lnSpc>
                <a:spcPts val="6289"/>
              </a:lnSpc>
              <a:spcAft>
                <a:spcPts val="0"/>
              </a:spcAft>
              <a:defRPr/>
            </a:pPr>
            <a:endParaRPr lang="en-US" sz="4800" b="1" spc="-89" dirty="0">
              <a:solidFill>
                <a:schemeClr val="bg1"/>
              </a:solidFill>
              <a:latin typeface="Open Sans Bold"/>
              <a:ea typeface="Open Sans Bold"/>
              <a:cs typeface="Open Sans Bold"/>
              <a:sym typeface="Open Sans Bold"/>
            </a:endParaRPr>
          </a:p>
        </p:txBody>
      </p:sp>
    </p:spTree>
    <p:extLst>
      <p:ext uri="{BB962C8B-B14F-4D97-AF65-F5344CB8AC3E}">
        <p14:creationId xmlns:p14="http://schemas.microsoft.com/office/powerpoint/2010/main" val="106267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2290122F-A0FE-9D26-4014-E98A8B67B79C}"/>
              </a:ext>
            </a:extLst>
          </p:cNvPr>
          <p:cNvSpPr/>
          <p:nvPr/>
        </p:nvSpPr>
        <p:spPr>
          <a:xfrm>
            <a:off x="0" y="0"/>
            <a:ext cx="18288000" cy="6632841"/>
          </a:xfrm>
          <a:custGeom>
            <a:avLst/>
            <a:gdLst/>
            <a:ahLst/>
            <a:cxnLst/>
            <a:rect l="l" t="t" r="r" b="b"/>
            <a:pathLst>
              <a:path w="18783454" h="6632841">
                <a:moveTo>
                  <a:pt x="0" y="0"/>
                </a:moveTo>
                <a:lnTo>
                  <a:pt x="18783454" y="0"/>
                </a:lnTo>
                <a:lnTo>
                  <a:pt x="18783454" y="6632841"/>
                </a:lnTo>
                <a:lnTo>
                  <a:pt x="0" y="6632841"/>
                </a:lnTo>
                <a:lnTo>
                  <a:pt x="0" y="0"/>
                </a:lnTo>
                <a:close/>
              </a:path>
            </a:pathLst>
          </a:custGeom>
          <a:blipFill>
            <a:blip r:embed="rId2">
              <a:alphaModFix amt="13000"/>
            </a:blip>
            <a:stretch>
              <a:fillRect l="-36893" t="-186498" r="-38475" b="-304428"/>
            </a:stretch>
          </a:blipFill>
        </p:spPr>
        <p:txBody>
          <a:bodyPr/>
          <a:lstStyle/>
          <a:p>
            <a:pPr eaLnBrk="1" fontAlgn="auto" hangingPunct="1">
              <a:spcBef>
                <a:spcPts val="0"/>
              </a:spcBef>
              <a:spcAft>
                <a:spcPts val="0"/>
              </a:spcAft>
              <a:defRPr/>
            </a:pPr>
            <a:endParaRPr lang="en-IE">
              <a:latin typeface="+mn-lt"/>
            </a:endParaRPr>
          </a:p>
        </p:txBody>
      </p:sp>
      <p:grpSp>
        <p:nvGrpSpPr>
          <p:cNvPr id="105477" name="Group 3">
            <a:extLst>
              <a:ext uri="{FF2B5EF4-FFF2-40B4-BE49-F238E27FC236}">
                <a16:creationId xmlns:a16="http://schemas.microsoft.com/office/drawing/2014/main" id="{C1201B37-A337-1D8B-4C18-5476FEAC3AFA}"/>
              </a:ext>
            </a:extLst>
          </p:cNvPr>
          <p:cNvGrpSpPr>
            <a:grpSpLocks/>
          </p:cNvGrpSpPr>
          <p:nvPr/>
        </p:nvGrpSpPr>
        <p:grpSpPr bwMode="auto">
          <a:xfrm>
            <a:off x="-2667000" y="3636963"/>
            <a:ext cx="5578475" cy="5578475"/>
            <a:chOff x="0" y="0"/>
            <a:chExt cx="812800" cy="812800"/>
          </a:xfrm>
        </p:grpSpPr>
        <p:sp>
          <p:nvSpPr>
            <p:cNvPr id="105520" name="Freeform 4">
              <a:extLst>
                <a:ext uri="{FF2B5EF4-FFF2-40B4-BE49-F238E27FC236}">
                  <a16:creationId xmlns:a16="http://schemas.microsoft.com/office/drawing/2014/main" id="{B6A6A0FA-3E4F-1075-BF6B-F92B375F3D1A}"/>
                </a:ext>
              </a:extLst>
            </p:cNvPr>
            <p:cNvSpPr>
              <a:spLocks/>
            </p:cNvSpPr>
            <p:nvPr/>
          </p:nvSpPr>
          <p:spPr bwMode="auto">
            <a:xfrm>
              <a:off x="0" y="0"/>
              <a:ext cx="812800" cy="812800"/>
            </a:xfrm>
            <a:custGeom>
              <a:avLst/>
              <a:gdLst>
                <a:gd name="T0" fmla="*/ 406400 w 812800"/>
                <a:gd name="T1" fmla="*/ 0 h 812800"/>
                <a:gd name="T2" fmla="*/ 0 w 812800"/>
                <a:gd name="T3" fmla="*/ 406400 h 812800"/>
                <a:gd name="T4" fmla="*/ 406400 w 812800"/>
                <a:gd name="T5" fmla="*/ 812800 h 812800"/>
                <a:gd name="T6" fmla="*/ 812800 w 812800"/>
                <a:gd name="T7" fmla="*/ 406400 h 812800"/>
                <a:gd name="T8" fmla="*/ 406400 w 812800"/>
                <a:gd name="T9" fmla="*/ 0 h 812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noFill/>
            <a:ln w="742950" cap="sq">
              <a:solidFill>
                <a:srgbClr val="FDFBFB">
                  <a:alpha val="29803"/>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E"/>
            </a:p>
          </p:txBody>
        </p:sp>
        <p:sp>
          <p:nvSpPr>
            <p:cNvPr id="105521" name="TextBox 5">
              <a:extLst>
                <a:ext uri="{FF2B5EF4-FFF2-40B4-BE49-F238E27FC236}">
                  <a16:creationId xmlns:a16="http://schemas.microsoft.com/office/drawing/2014/main" id="{4A672942-E6C2-A1C7-2A00-3BC6D4D2177B}"/>
                </a:ext>
              </a:extLst>
            </p:cNvPr>
            <p:cNvSpPr txBox="1">
              <a:spLocks noChangeArrowheads="1"/>
            </p:cNvSpPr>
            <p:nvPr/>
          </p:nvSpPr>
          <p:spPr bwMode="auto">
            <a:xfrm>
              <a:off x="76200" y="38100"/>
              <a:ext cx="6604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750"/>
                </a:lnSpc>
                <a:spcBef>
                  <a:spcPct val="0"/>
                </a:spcBef>
                <a:buFontTx/>
                <a:buNone/>
              </a:pPr>
              <a:endParaRPr lang="en-US" altLang="en-US" sz="1800"/>
            </a:p>
          </p:txBody>
        </p:sp>
      </p:grpSp>
      <p:sp>
        <p:nvSpPr>
          <p:cNvPr id="6" name="Freeform 6">
            <a:extLst>
              <a:ext uri="{FF2B5EF4-FFF2-40B4-BE49-F238E27FC236}">
                <a16:creationId xmlns:a16="http://schemas.microsoft.com/office/drawing/2014/main" id="{442E52F9-CFFA-BFC8-C001-5EFCF3BDCB73}"/>
              </a:ext>
            </a:extLst>
          </p:cNvPr>
          <p:cNvSpPr/>
          <p:nvPr/>
        </p:nvSpPr>
        <p:spPr>
          <a:xfrm>
            <a:off x="1092117" y="8799515"/>
            <a:ext cx="3638011" cy="458785"/>
          </a:xfrm>
          <a:custGeom>
            <a:avLst/>
            <a:gdLst/>
            <a:ahLst/>
            <a:cxnLst/>
            <a:rect l="l" t="t" r="r" b="b"/>
            <a:pathLst>
              <a:path w="3638011" h="458785">
                <a:moveTo>
                  <a:pt x="0" y="0"/>
                </a:moveTo>
                <a:lnTo>
                  <a:pt x="3638011" y="0"/>
                </a:lnTo>
                <a:lnTo>
                  <a:pt x="3638011" y="458785"/>
                </a:lnTo>
                <a:lnTo>
                  <a:pt x="0" y="458785"/>
                </a:lnTo>
                <a:lnTo>
                  <a:pt x="0" y="0"/>
                </a:lnTo>
                <a:close/>
              </a:path>
            </a:pathLst>
          </a:custGeom>
          <a:blipFill>
            <a:blip r:embed="rId3">
              <a:alphaModFix amt="67000"/>
            </a:blip>
            <a:stretch>
              <a:fillRect t="-56610"/>
            </a:stretch>
          </a:blipFill>
        </p:spPr>
        <p:txBody>
          <a:bodyPr/>
          <a:lstStyle/>
          <a:p>
            <a:pPr eaLnBrk="1" fontAlgn="auto" hangingPunct="1">
              <a:spcBef>
                <a:spcPts val="0"/>
              </a:spcBef>
              <a:spcAft>
                <a:spcPts val="0"/>
              </a:spcAft>
              <a:defRPr/>
            </a:pPr>
            <a:endParaRPr lang="en-IE">
              <a:latin typeface="+mn-lt"/>
            </a:endParaRPr>
          </a:p>
        </p:txBody>
      </p:sp>
      <p:sp>
        <p:nvSpPr>
          <p:cNvPr id="7" name="Freeform 7">
            <a:extLst>
              <a:ext uri="{FF2B5EF4-FFF2-40B4-BE49-F238E27FC236}">
                <a16:creationId xmlns:a16="http://schemas.microsoft.com/office/drawing/2014/main" id="{C264616B-AEC6-EA57-D029-E8421CA629F8}"/>
              </a:ext>
            </a:extLst>
          </p:cNvPr>
          <p:cNvSpPr/>
          <p:nvPr/>
        </p:nvSpPr>
        <p:spPr>
          <a:xfrm>
            <a:off x="5247745" y="8799515"/>
            <a:ext cx="3638011" cy="458785"/>
          </a:xfrm>
          <a:custGeom>
            <a:avLst/>
            <a:gdLst/>
            <a:ahLst/>
            <a:cxnLst/>
            <a:rect l="l" t="t" r="r" b="b"/>
            <a:pathLst>
              <a:path w="3638011" h="458785">
                <a:moveTo>
                  <a:pt x="0" y="0"/>
                </a:moveTo>
                <a:lnTo>
                  <a:pt x="3638011" y="0"/>
                </a:lnTo>
                <a:lnTo>
                  <a:pt x="3638011" y="458785"/>
                </a:lnTo>
                <a:lnTo>
                  <a:pt x="0" y="458785"/>
                </a:lnTo>
                <a:lnTo>
                  <a:pt x="0" y="0"/>
                </a:lnTo>
                <a:close/>
              </a:path>
            </a:pathLst>
          </a:custGeom>
          <a:blipFill>
            <a:blip r:embed="rId3">
              <a:alphaModFix amt="67000"/>
            </a:blip>
            <a:stretch>
              <a:fillRect t="-56610"/>
            </a:stretch>
          </a:blipFill>
        </p:spPr>
        <p:txBody>
          <a:bodyPr/>
          <a:lstStyle/>
          <a:p>
            <a:pPr eaLnBrk="1" fontAlgn="auto" hangingPunct="1">
              <a:spcBef>
                <a:spcPts val="0"/>
              </a:spcBef>
              <a:spcAft>
                <a:spcPts val="0"/>
              </a:spcAft>
              <a:defRPr/>
            </a:pPr>
            <a:endParaRPr lang="en-IE">
              <a:latin typeface="+mn-lt"/>
            </a:endParaRPr>
          </a:p>
        </p:txBody>
      </p:sp>
      <p:sp>
        <p:nvSpPr>
          <p:cNvPr id="8" name="Freeform 8">
            <a:extLst>
              <a:ext uri="{FF2B5EF4-FFF2-40B4-BE49-F238E27FC236}">
                <a16:creationId xmlns:a16="http://schemas.microsoft.com/office/drawing/2014/main" id="{98B27773-052C-09A1-F5A5-E8964485462E}"/>
              </a:ext>
            </a:extLst>
          </p:cNvPr>
          <p:cNvSpPr/>
          <p:nvPr/>
        </p:nvSpPr>
        <p:spPr>
          <a:xfrm>
            <a:off x="9405832" y="8799515"/>
            <a:ext cx="3638011" cy="458785"/>
          </a:xfrm>
          <a:custGeom>
            <a:avLst/>
            <a:gdLst/>
            <a:ahLst/>
            <a:cxnLst/>
            <a:rect l="l" t="t" r="r" b="b"/>
            <a:pathLst>
              <a:path w="3638011" h="458785">
                <a:moveTo>
                  <a:pt x="0" y="0"/>
                </a:moveTo>
                <a:lnTo>
                  <a:pt x="3638011" y="0"/>
                </a:lnTo>
                <a:lnTo>
                  <a:pt x="3638011" y="458785"/>
                </a:lnTo>
                <a:lnTo>
                  <a:pt x="0" y="458785"/>
                </a:lnTo>
                <a:lnTo>
                  <a:pt x="0" y="0"/>
                </a:lnTo>
                <a:close/>
              </a:path>
            </a:pathLst>
          </a:custGeom>
          <a:blipFill>
            <a:blip r:embed="rId3">
              <a:alphaModFix amt="67000"/>
            </a:blip>
            <a:stretch>
              <a:fillRect t="-56610"/>
            </a:stretch>
          </a:blipFill>
        </p:spPr>
        <p:txBody>
          <a:bodyPr/>
          <a:lstStyle/>
          <a:p>
            <a:pPr eaLnBrk="1" fontAlgn="auto" hangingPunct="1">
              <a:spcBef>
                <a:spcPts val="0"/>
              </a:spcBef>
              <a:spcAft>
                <a:spcPts val="0"/>
              </a:spcAft>
              <a:defRPr/>
            </a:pPr>
            <a:endParaRPr lang="en-IE">
              <a:latin typeface="+mn-lt"/>
            </a:endParaRPr>
          </a:p>
        </p:txBody>
      </p:sp>
      <p:sp>
        <p:nvSpPr>
          <p:cNvPr id="9" name="Freeform 9">
            <a:extLst>
              <a:ext uri="{FF2B5EF4-FFF2-40B4-BE49-F238E27FC236}">
                <a16:creationId xmlns:a16="http://schemas.microsoft.com/office/drawing/2014/main" id="{D590F8D7-F539-CACF-6895-1613F07DA055}"/>
              </a:ext>
            </a:extLst>
          </p:cNvPr>
          <p:cNvSpPr/>
          <p:nvPr/>
        </p:nvSpPr>
        <p:spPr>
          <a:xfrm>
            <a:off x="13567718" y="8735378"/>
            <a:ext cx="3638011" cy="458785"/>
          </a:xfrm>
          <a:custGeom>
            <a:avLst/>
            <a:gdLst/>
            <a:ahLst/>
            <a:cxnLst/>
            <a:rect l="l" t="t" r="r" b="b"/>
            <a:pathLst>
              <a:path w="3638011" h="458785">
                <a:moveTo>
                  <a:pt x="0" y="0"/>
                </a:moveTo>
                <a:lnTo>
                  <a:pt x="3638011" y="0"/>
                </a:lnTo>
                <a:lnTo>
                  <a:pt x="3638011" y="458785"/>
                </a:lnTo>
                <a:lnTo>
                  <a:pt x="0" y="458785"/>
                </a:lnTo>
                <a:lnTo>
                  <a:pt x="0" y="0"/>
                </a:lnTo>
                <a:close/>
              </a:path>
            </a:pathLst>
          </a:custGeom>
          <a:blipFill>
            <a:blip r:embed="rId3">
              <a:alphaModFix amt="67000"/>
            </a:blip>
            <a:stretch>
              <a:fillRect t="-56610"/>
            </a:stretch>
          </a:blipFill>
        </p:spPr>
        <p:txBody>
          <a:bodyPr/>
          <a:lstStyle/>
          <a:p>
            <a:pPr eaLnBrk="1" fontAlgn="auto" hangingPunct="1">
              <a:spcBef>
                <a:spcPts val="0"/>
              </a:spcBef>
              <a:spcAft>
                <a:spcPts val="0"/>
              </a:spcAft>
              <a:defRPr/>
            </a:pPr>
            <a:endParaRPr lang="en-IE">
              <a:latin typeface="+mn-lt"/>
            </a:endParaRPr>
          </a:p>
        </p:txBody>
      </p:sp>
      <p:grpSp>
        <p:nvGrpSpPr>
          <p:cNvPr id="105490" name="Group 10">
            <a:extLst>
              <a:ext uri="{FF2B5EF4-FFF2-40B4-BE49-F238E27FC236}">
                <a16:creationId xmlns:a16="http://schemas.microsoft.com/office/drawing/2014/main" id="{487B86AB-2F8F-4F0B-D746-76A8CB17B671}"/>
              </a:ext>
            </a:extLst>
          </p:cNvPr>
          <p:cNvGrpSpPr>
            <a:grpSpLocks/>
          </p:cNvGrpSpPr>
          <p:nvPr/>
        </p:nvGrpSpPr>
        <p:grpSpPr bwMode="auto">
          <a:xfrm>
            <a:off x="1025525" y="4419600"/>
            <a:ext cx="3702050" cy="4379913"/>
            <a:chOff x="0" y="0"/>
            <a:chExt cx="1438367" cy="1702231"/>
          </a:xfrm>
        </p:grpSpPr>
        <p:sp>
          <p:nvSpPr>
            <p:cNvPr id="105518" name="Freeform 11">
              <a:extLst>
                <a:ext uri="{FF2B5EF4-FFF2-40B4-BE49-F238E27FC236}">
                  <a16:creationId xmlns:a16="http://schemas.microsoft.com/office/drawing/2014/main" id="{E05F3C2A-E495-B289-A959-C0F726CDD9B7}"/>
                </a:ext>
              </a:extLst>
            </p:cNvPr>
            <p:cNvSpPr>
              <a:spLocks/>
            </p:cNvSpPr>
            <p:nvPr/>
          </p:nvSpPr>
          <p:spPr bwMode="auto">
            <a:xfrm>
              <a:off x="0" y="0"/>
              <a:ext cx="1438367" cy="1702231"/>
            </a:xfrm>
            <a:custGeom>
              <a:avLst/>
              <a:gdLst>
                <a:gd name="T0" fmla="*/ 64840 w 1438367"/>
                <a:gd name="T1" fmla="*/ 0 h 1702231"/>
                <a:gd name="T2" fmla="*/ 1373527 w 1438367"/>
                <a:gd name="T3" fmla="*/ 0 h 1702231"/>
                <a:gd name="T4" fmla="*/ 1419376 w 1438367"/>
                <a:gd name="T5" fmla="*/ 18991 h 1702231"/>
                <a:gd name="T6" fmla="*/ 1438367 w 1438367"/>
                <a:gd name="T7" fmla="*/ 64840 h 1702231"/>
                <a:gd name="T8" fmla="*/ 1438367 w 1438367"/>
                <a:gd name="T9" fmla="*/ 1637391 h 1702231"/>
                <a:gd name="T10" fmla="*/ 1419376 w 1438367"/>
                <a:gd name="T11" fmla="*/ 1683240 h 1702231"/>
                <a:gd name="T12" fmla="*/ 1373527 w 1438367"/>
                <a:gd name="T13" fmla="*/ 1702231 h 1702231"/>
                <a:gd name="T14" fmla="*/ 64840 w 1438367"/>
                <a:gd name="T15" fmla="*/ 1702231 h 1702231"/>
                <a:gd name="T16" fmla="*/ 18991 w 1438367"/>
                <a:gd name="T17" fmla="*/ 1683240 h 1702231"/>
                <a:gd name="T18" fmla="*/ 0 w 1438367"/>
                <a:gd name="T19" fmla="*/ 1637391 h 1702231"/>
                <a:gd name="T20" fmla="*/ 0 w 1438367"/>
                <a:gd name="T21" fmla="*/ 64840 h 1702231"/>
                <a:gd name="T22" fmla="*/ 18991 w 1438367"/>
                <a:gd name="T23" fmla="*/ 18991 h 1702231"/>
                <a:gd name="T24" fmla="*/ 64840 w 1438367"/>
                <a:gd name="T25" fmla="*/ 0 h 17022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38367" h="1702231">
                  <a:moveTo>
                    <a:pt x="64840" y="0"/>
                  </a:moveTo>
                  <a:lnTo>
                    <a:pt x="1373527" y="0"/>
                  </a:lnTo>
                  <a:cubicBezTo>
                    <a:pt x="1390724" y="0"/>
                    <a:pt x="1407216" y="6831"/>
                    <a:pt x="1419376" y="18991"/>
                  </a:cubicBezTo>
                  <a:cubicBezTo>
                    <a:pt x="1431536" y="31151"/>
                    <a:pt x="1438367" y="47643"/>
                    <a:pt x="1438367" y="64840"/>
                  </a:cubicBezTo>
                  <a:lnTo>
                    <a:pt x="1438367" y="1637391"/>
                  </a:lnTo>
                  <a:cubicBezTo>
                    <a:pt x="1438367" y="1654587"/>
                    <a:pt x="1431536" y="1671080"/>
                    <a:pt x="1419376" y="1683240"/>
                  </a:cubicBezTo>
                  <a:cubicBezTo>
                    <a:pt x="1407216" y="1695399"/>
                    <a:pt x="1390724" y="1702231"/>
                    <a:pt x="1373527" y="1702231"/>
                  </a:cubicBezTo>
                  <a:lnTo>
                    <a:pt x="64840" y="1702231"/>
                  </a:lnTo>
                  <a:cubicBezTo>
                    <a:pt x="47643" y="1702231"/>
                    <a:pt x="31151" y="1695399"/>
                    <a:pt x="18991" y="1683240"/>
                  </a:cubicBezTo>
                  <a:cubicBezTo>
                    <a:pt x="6831" y="1671080"/>
                    <a:pt x="0" y="1654587"/>
                    <a:pt x="0" y="1637391"/>
                  </a:cubicBezTo>
                  <a:lnTo>
                    <a:pt x="0" y="64840"/>
                  </a:lnTo>
                  <a:cubicBezTo>
                    <a:pt x="0" y="47643"/>
                    <a:pt x="6831" y="31151"/>
                    <a:pt x="18991" y="18991"/>
                  </a:cubicBezTo>
                  <a:cubicBezTo>
                    <a:pt x="31151" y="6831"/>
                    <a:pt x="47643" y="0"/>
                    <a:pt x="64840" y="0"/>
                  </a:cubicBezTo>
                  <a:close/>
                </a:path>
              </a:pathLst>
            </a:custGeom>
            <a:solidFill>
              <a:srgbClr val="FFFFFF"/>
            </a:solidFill>
            <a:ln w="47625" cap="rnd">
              <a:solidFill>
                <a:srgbClr val="035D61"/>
              </a:solidFill>
              <a:prstDash val="solid"/>
              <a:round/>
              <a:headEnd/>
              <a:tailEnd/>
            </a:ln>
          </p:spPr>
          <p:txBody>
            <a:bodyPr/>
            <a:lstStyle/>
            <a:p>
              <a:endParaRPr lang="en-IE"/>
            </a:p>
          </p:txBody>
        </p:sp>
        <p:sp>
          <p:nvSpPr>
            <p:cNvPr id="105519" name="TextBox 12">
              <a:extLst>
                <a:ext uri="{FF2B5EF4-FFF2-40B4-BE49-F238E27FC236}">
                  <a16:creationId xmlns:a16="http://schemas.microsoft.com/office/drawing/2014/main" id="{2E263253-AD33-7892-E1B7-A1E9D76CD407}"/>
                </a:ext>
              </a:extLst>
            </p:cNvPr>
            <p:cNvSpPr txBox="1">
              <a:spLocks noChangeArrowheads="1"/>
            </p:cNvSpPr>
            <p:nvPr/>
          </p:nvSpPr>
          <p:spPr bwMode="auto">
            <a:xfrm>
              <a:off x="0" y="-38100"/>
              <a:ext cx="1438367" cy="1740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750"/>
                </a:lnSpc>
                <a:spcBef>
                  <a:spcPct val="0"/>
                </a:spcBef>
                <a:buFontTx/>
                <a:buNone/>
              </a:pPr>
              <a:endParaRPr lang="en-US" altLang="en-US" sz="1800"/>
            </a:p>
          </p:txBody>
        </p:sp>
      </p:grpSp>
      <p:grpSp>
        <p:nvGrpSpPr>
          <p:cNvPr id="105491" name="Group 13">
            <a:extLst>
              <a:ext uri="{FF2B5EF4-FFF2-40B4-BE49-F238E27FC236}">
                <a16:creationId xmlns:a16="http://schemas.microsoft.com/office/drawing/2014/main" id="{FEF9DE31-DD5B-FB84-7B16-CE3A77B7462F}"/>
              </a:ext>
            </a:extLst>
          </p:cNvPr>
          <p:cNvGrpSpPr>
            <a:grpSpLocks/>
          </p:cNvGrpSpPr>
          <p:nvPr/>
        </p:nvGrpSpPr>
        <p:grpSpPr bwMode="auto">
          <a:xfrm>
            <a:off x="5116513" y="4419600"/>
            <a:ext cx="3702050" cy="4316413"/>
            <a:chOff x="0" y="0"/>
            <a:chExt cx="1438367" cy="1677307"/>
          </a:xfrm>
        </p:grpSpPr>
        <p:sp>
          <p:nvSpPr>
            <p:cNvPr id="105516" name="Freeform 14">
              <a:extLst>
                <a:ext uri="{FF2B5EF4-FFF2-40B4-BE49-F238E27FC236}">
                  <a16:creationId xmlns:a16="http://schemas.microsoft.com/office/drawing/2014/main" id="{1AEA5414-FAA3-DFE3-0FAB-F9217970AD8E}"/>
                </a:ext>
              </a:extLst>
            </p:cNvPr>
            <p:cNvSpPr>
              <a:spLocks/>
            </p:cNvSpPr>
            <p:nvPr/>
          </p:nvSpPr>
          <p:spPr bwMode="auto">
            <a:xfrm>
              <a:off x="0" y="0"/>
              <a:ext cx="1438367" cy="1677307"/>
            </a:xfrm>
            <a:custGeom>
              <a:avLst/>
              <a:gdLst>
                <a:gd name="T0" fmla="*/ 64840 w 1438367"/>
                <a:gd name="T1" fmla="*/ 0 h 1677307"/>
                <a:gd name="T2" fmla="*/ 1373527 w 1438367"/>
                <a:gd name="T3" fmla="*/ 0 h 1677307"/>
                <a:gd name="T4" fmla="*/ 1419376 w 1438367"/>
                <a:gd name="T5" fmla="*/ 18991 h 1677307"/>
                <a:gd name="T6" fmla="*/ 1438367 w 1438367"/>
                <a:gd name="T7" fmla="*/ 64840 h 1677307"/>
                <a:gd name="T8" fmla="*/ 1438367 w 1438367"/>
                <a:gd name="T9" fmla="*/ 1612467 h 1677307"/>
                <a:gd name="T10" fmla="*/ 1419376 w 1438367"/>
                <a:gd name="T11" fmla="*/ 1658316 h 1677307"/>
                <a:gd name="T12" fmla="*/ 1373527 w 1438367"/>
                <a:gd name="T13" fmla="*/ 1677307 h 1677307"/>
                <a:gd name="T14" fmla="*/ 64840 w 1438367"/>
                <a:gd name="T15" fmla="*/ 1677307 h 1677307"/>
                <a:gd name="T16" fmla="*/ 18991 w 1438367"/>
                <a:gd name="T17" fmla="*/ 1658316 h 1677307"/>
                <a:gd name="T18" fmla="*/ 0 w 1438367"/>
                <a:gd name="T19" fmla="*/ 1612467 h 1677307"/>
                <a:gd name="T20" fmla="*/ 0 w 1438367"/>
                <a:gd name="T21" fmla="*/ 64840 h 1677307"/>
                <a:gd name="T22" fmla="*/ 18991 w 1438367"/>
                <a:gd name="T23" fmla="*/ 18991 h 1677307"/>
                <a:gd name="T24" fmla="*/ 64840 w 1438367"/>
                <a:gd name="T25" fmla="*/ 0 h 16773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38367" h="1677307">
                  <a:moveTo>
                    <a:pt x="64840" y="0"/>
                  </a:moveTo>
                  <a:lnTo>
                    <a:pt x="1373527" y="0"/>
                  </a:lnTo>
                  <a:cubicBezTo>
                    <a:pt x="1390724" y="0"/>
                    <a:pt x="1407216" y="6831"/>
                    <a:pt x="1419376" y="18991"/>
                  </a:cubicBezTo>
                  <a:cubicBezTo>
                    <a:pt x="1431536" y="31151"/>
                    <a:pt x="1438367" y="47643"/>
                    <a:pt x="1438367" y="64840"/>
                  </a:cubicBezTo>
                  <a:lnTo>
                    <a:pt x="1438367" y="1612467"/>
                  </a:lnTo>
                  <a:cubicBezTo>
                    <a:pt x="1438367" y="1629664"/>
                    <a:pt x="1431536" y="1646156"/>
                    <a:pt x="1419376" y="1658316"/>
                  </a:cubicBezTo>
                  <a:cubicBezTo>
                    <a:pt x="1407216" y="1670476"/>
                    <a:pt x="1390724" y="1677307"/>
                    <a:pt x="1373527" y="1677307"/>
                  </a:cubicBezTo>
                  <a:lnTo>
                    <a:pt x="64840" y="1677307"/>
                  </a:lnTo>
                  <a:cubicBezTo>
                    <a:pt x="47643" y="1677307"/>
                    <a:pt x="31151" y="1670476"/>
                    <a:pt x="18991" y="1658316"/>
                  </a:cubicBezTo>
                  <a:cubicBezTo>
                    <a:pt x="6831" y="1646156"/>
                    <a:pt x="0" y="1629664"/>
                    <a:pt x="0" y="1612467"/>
                  </a:cubicBezTo>
                  <a:lnTo>
                    <a:pt x="0" y="64840"/>
                  </a:lnTo>
                  <a:cubicBezTo>
                    <a:pt x="0" y="47643"/>
                    <a:pt x="6831" y="31151"/>
                    <a:pt x="18991" y="18991"/>
                  </a:cubicBezTo>
                  <a:cubicBezTo>
                    <a:pt x="31151" y="6831"/>
                    <a:pt x="47643" y="0"/>
                    <a:pt x="64840" y="0"/>
                  </a:cubicBezTo>
                  <a:close/>
                </a:path>
              </a:pathLst>
            </a:custGeom>
            <a:solidFill>
              <a:srgbClr val="FFFFFF"/>
            </a:solidFill>
            <a:ln w="47625" cap="rnd">
              <a:solidFill>
                <a:srgbClr val="035D61"/>
              </a:solidFill>
              <a:prstDash val="solid"/>
              <a:round/>
              <a:headEnd/>
              <a:tailEnd/>
            </a:ln>
          </p:spPr>
          <p:txBody>
            <a:bodyPr/>
            <a:lstStyle/>
            <a:p>
              <a:endParaRPr lang="en-IE"/>
            </a:p>
          </p:txBody>
        </p:sp>
        <p:sp>
          <p:nvSpPr>
            <p:cNvPr id="105517" name="TextBox 15">
              <a:extLst>
                <a:ext uri="{FF2B5EF4-FFF2-40B4-BE49-F238E27FC236}">
                  <a16:creationId xmlns:a16="http://schemas.microsoft.com/office/drawing/2014/main" id="{4382F34D-8F2D-6F55-8E04-8EA5416EB8F8}"/>
                </a:ext>
              </a:extLst>
            </p:cNvPr>
            <p:cNvSpPr txBox="1">
              <a:spLocks noChangeArrowheads="1"/>
            </p:cNvSpPr>
            <p:nvPr/>
          </p:nvSpPr>
          <p:spPr bwMode="auto">
            <a:xfrm>
              <a:off x="0" y="-38100"/>
              <a:ext cx="1438367" cy="1715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750"/>
                </a:lnSpc>
                <a:spcBef>
                  <a:spcPct val="0"/>
                </a:spcBef>
                <a:buFontTx/>
                <a:buNone/>
              </a:pPr>
              <a:endParaRPr lang="en-US" altLang="en-US" sz="1800"/>
            </a:p>
          </p:txBody>
        </p:sp>
      </p:grpSp>
      <p:grpSp>
        <p:nvGrpSpPr>
          <p:cNvPr id="105492" name="Group 16">
            <a:extLst>
              <a:ext uri="{FF2B5EF4-FFF2-40B4-BE49-F238E27FC236}">
                <a16:creationId xmlns:a16="http://schemas.microsoft.com/office/drawing/2014/main" id="{1665AD66-68E5-FD37-FFAC-6FE6AC0A450E}"/>
              </a:ext>
            </a:extLst>
          </p:cNvPr>
          <p:cNvGrpSpPr>
            <a:grpSpLocks/>
          </p:cNvGrpSpPr>
          <p:nvPr/>
        </p:nvGrpSpPr>
        <p:grpSpPr bwMode="auto">
          <a:xfrm>
            <a:off x="9275763" y="4419600"/>
            <a:ext cx="3702050" cy="4316413"/>
            <a:chOff x="0" y="0"/>
            <a:chExt cx="1438367" cy="1677307"/>
          </a:xfrm>
        </p:grpSpPr>
        <p:sp>
          <p:nvSpPr>
            <p:cNvPr id="105514" name="Freeform 17">
              <a:extLst>
                <a:ext uri="{FF2B5EF4-FFF2-40B4-BE49-F238E27FC236}">
                  <a16:creationId xmlns:a16="http://schemas.microsoft.com/office/drawing/2014/main" id="{C91C90BE-A635-E5BD-3A60-E2FC2926F76A}"/>
                </a:ext>
              </a:extLst>
            </p:cNvPr>
            <p:cNvSpPr>
              <a:spLocks/>
            </p:cNvSpPr>
            <p:nvPr/>
          </p:nvSpPr>
          <p:spPr bwMode="auto">
            <a:xfrm>
              <a:off x="0" y="0"/>
              <a:ext cx="1438367" cy="1677307"/>
            </a:xfrm>
            <a:custGeom>
              <a:avLst/>
              <a:gdLst>
                <a:gd name="T0" fmla="*/ 64840 w 1438367"/>
                <a:gd name="T1" fmla="*/ 0 h 1677307"/>
                <a:gd name="T2" fmla="*/ 1373527 w 1438367"/>
                <a:gd name="T3" fmla="*/ 0 h 1677307"/>
                <a:gd name="T4" fmla="*/ 1419376 w 1438367"/>
                <a:gd name="T5" fmla="*/ 18991 h 1677307"/>
                <a:gd name="T6" fmla="*/ 1438367 w 1438367"/>
                <a:gd name="T7" fmla="*/ 64840 h 1677307"/>
                <a:gd name="T8" fmla="*/ 1438367 w 1438367"/>
                <a:gd name="T9" fmla="*/ 1612467 h 1677307"/>
                <a:gd name="T10" fmla="*/ 1419376 w 1438367"/>
                <a:gd name="T11" fmla="*/ 1658316 h 1677307"/>
                <a:gd name="T12" fmla="*/ 1373527 w 1438367"/>
                <a:gd name="T13" fmla="*/ 1677307 h 1677307"/>
                <a:gd name="T14" fmla="*/ 64840 w 1438367"/>
                <a:gd name="T15" fmla="*/ 1677307 h 1677307"/>
                <a:gd name="T16" fmla="*/ 18991 w 1438367"/>
                <a:gd name="T17" fmla="*/ 1658316 h 1677307"/>
                <a:gd name="T18" fmla="*/ 0 w 1438367"/>
                <a:gd name="T19" fmla="*/ 1612467 h 1677307"/>
                <a:gd name="T20" fmla="*/ 0 w 1438367"/>
                <a:gd name="T21" fmla="*/ 64840 h 1677307"/>
                <a:gd name="T22" fmla="*/ 18991 w 1438367"/>
                <a:gd name="T23" fmla="*/ 18991 h 1677307"/>
                <a:gd name="T24" fmla="*/ 64840 w 1438367"/>
                <a:gd name="T25" fmla="*/ 0 h 16773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38367" h="1677307">
                  <a:moveTo>
                    <a:pt x="64840" y="0"/>
                  </a:moveTo>
                  <a:lnTo>
                    <a:pt x="1373527" y="0"/>
                  </a:lnTo>
                  <a:cubicBezTo>
                    <a:pt x="1390724" y="0"/>
                    <a:pt x="1407216" y="6831"/>
                    <a:pt x="1419376" y="18991"/>
                  </a:cubicBezTo>
                  <a:cubicBezTo>
                    <a:pt x="1431536" y="31151"/>
                    <a:pt x="1438367" y="47643"/>
                    <a:pt x="1438367" y="64840"/>
                  </a:cubicBezTo>
                  <a:lnTo>
                    <a:pt x="1438367" y="1612467"/>
                  </a:lnTo>
                  <a:cubicBezTo>
                    <a:pt x="1438367" y="1629664"/>
                    <a:pt x="1431536" y="1646156"/>
                    <a:pt x="1419376" y="1658316"/>
                  </a:cubicBezTo>
                  <a:cubicBezTo>
                    <a:pt x="1407216" y="1670476"/>
                    <a:pt x="1390724" y="1677307"/>
                    <a:pt x="1373527" y="1677307"/>
                  </a:cubicBezTo>
                  <a:lnTo>
                    <a:pt x="64840" y="1677307"/>
                  </a:lnTo>
                  <a:cubicBezTo>
                    <a:pt x="47643" y="1677307"/>
                    <a:pt x="31151" y="1670476"/>
                    <a:pt x="18991" y="1658316"/>
                  </a:cubicBezTo>
                  <a:cubicBezTo>
                    <a:pt x="6831" y="1646156"/>
                    <a:pt x="0" y="1629664"/>
                    <a:pt x="0" y="1612467"/>
                  </a:cubicBezTo>
                  <a:lnTo>
                    <a:pt x="0" y="64840"/>
                  </a:lnTo>
                  <a:cubicBezTo>
                    <a:pt x="0" y="47643"/>
                    <a:pt x="6831" y="31151"/>
                    <a:pt x="18991" y="18991"/>
                  </a:cubicBezTo>
                  <a:cubicBezTo>
                    <a:pt x="31151" y="6831"/>
                    <a:pt x="47643" y="0"/>
                    <a:pt x="64840" y="0"/>
                  </a:cubicBezTo>
                  <a:close/>
                </a:path>
              </a:pathLst>
            </a:custGeom>
            <a:solidFill>
              <a:srgbClr val="FFFFFF"/>
            </a:solidFill>
            <a:ln w="47625" cap="rnd">
              <a:solidFill>
                <a:srgbClr val="035D61"/>
              </a:solidFill>
              <a:prstDash val="solid"/>
              <a:round/>
              <a:headEnd/>
              <a:tailEnd/>
            </a:ln>
          </p:spPr>
          <p:txBody>
            <a:bodyPr/>
            <a:lstStyle/>
            <a:p>
              <a:endParaRPr lang="en-IE"/>
            </a:p>
          </p:txBody>
        </p:sp>
        <p:sp>
          <p:nvSpPr>
            <p:cNvPr id="105515" name="TextBox 18">
              <a:extLst>
                <a:ext uri="{FF2B5EF4-FFF2-40B4-BE49-F238E27FC236}">
                  <a16:creationId xmlns:a16="http://schemas.microsoft.com/office/drawing/2014/main" id="{97263025-53EB-A999-D79B-511A2EACC38E}"/>
                </a:ext>
              </a:extLst>
            </p:cNvPr>
            <p:cNvSpPr txBox="1">
              <a:spLocks noChangeArrowheads="1"/>
            </p:cNvSpPr>
            <p:nvPr/>
          </p:nvSpPr>
          <p:spPr bwMode="auto">
            <a:xfrm>
              <a:off x="0" y="-38100"/>
              <a:ext cx="1438367" cy="1715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750"/>
                </a:lnSpc>
                <a:spcBef>
                  <a:spcPct val="0"/>
                </a:spcBef>
                <a:buFontTx/>
                <a:buNone/>
              </a:pPr>
              <a:endParaRPr lang="en-US" altLang="en-US" sz="1800"/>
            </a:p>
          </p:txBody>
        </p:sp>
      </p:grpSp>
      <p:sp>
        <p:nvSpPr>
          <p:cNvPr id="19" name="TextBox 19">
            <a:extLst>
              <a:ext uri="{FF2B5EF4-FFF2-40B4-BE49-F238E27FC236}">
                <a16:creationId xmlns:a16="http://schemas.microsoft.com/office/drawing/2014/main" id="{BD596930-6211-178F-C1D4-F96853B31F48}"/>
              </a:ext>
            </a:extLst>
          </p:cNvPr>
          <p:cNvSpPr txBox="1"/>
          <p:nvPr/>
        </p:nvSpPr>
        <p:spPr>
          <a:xfrm>
            <a:off x="1028700" y="1554163"/>
            <a:ext cx="15547975" cy="4392869"/>
          </a:xfrm>
          <a:prstGeom prst="rect">
            <a:avLst/>
          </a:prstGeom>
        </p:spPr>
        <p:txBody>
          <a:bodyPr lIns="0" tIns="0" rIns="0" bIns="0">
            <a:spAutoFit/>
          </a:bodyPr>
          <a:lstStyle/>
          <a:p>
            <a:pPr eaLnBrk="1" fontAlgn="auto" hangingPunct="1">
              <a:lnSpc>
                <a:spcPts val="3035"/>
              </a:lnSpc>
              <a:spcBef>
                <a:spcPts val="0"/>
              </a:spcBef>
              <a:spcAft>
                <a:spcPts val="0"/>
              </a:spcAft>
              <a:defRPr/>
            </a:pPr>
            <a:endParaRPr lang="en-US" sz="3200" b="1" dirty="0">
              <a:solidFill>
                <a:srgbClr val="000000"/>
              </a:solidFill>
              <a:latin typeface="+mj-lt"/>
              <a:ea typeface="Open Sans Bold"/>
              <a:cs typeface="Open Sans Bold"/>
              <a:sym typeface="Open Sans Bold"/>
            </a:endParaRPr>
          </a:p>
          <a:p>
            <a:pPr eaLnBrk="1" fontAlgn="auto" hangingPunct="1">
              <a:spcBef>
                <a:spcPts val="0"/>
              </a:spcBef>
              <a:spcAft>
                <a:spcPts val="0"/>
              </a:spcAft>
              <a:defRPr/>
            </a:pPr>
            <a:r>
              <a:rPr lang="en-US" sz="3200" dirty="0">
                <a:solidFill>
                  <a:srgbClr val="000000"/>
                </a:solidFill>
                <a:latin typeface="+mj-lt"/>
                <a:ea typeface="Open Sans"/>
                <a:cs typeface="Open Sans"/>
                <a:sym typeface="Open Sans"/>
              </a:rPr>
              <a:t>Stephanos (</a:t>
            </a:r>
            <a:r>
              <a:rPr lang="en-US" sz="3200" dirty="0" err="1">
                <a:solidFill>
                  <a:srgbClr val="000000"/>
                </a:solidFill>
                <a:latin typeface="Times New Roman" panose="02020603050405020304" pitchFamily="18" charset="0"/>
                <a:ea typeface="Open Sans"/>
                <a:cs typeface="Times New Roman" panose="02020603050405020304" pitchFamily="18" charset="0"/>
                <a:sym typeface="Open Sans"/>
              </a:rPr>
              <a:t>στέφ</a:t>
            </a:r>
            <a:r>
              <a:rPr lang="en-US" sz="3200" dirty="0">
                <a:solidFill>
                  <a:srgbClr val="000000"/>
                </a:solidFill>
                <a:latin typeface="Times New Roman" panose="02020603050405020304" pitchFamily="18" charset="0"/>
                <a:ea typeface="Open Sans"/>
                <a:cs typeface="Times New Roman" panose="02020603050405020304" pitchFamily="18" charset="0"/>
                <a:sym typeface="Open Sans"/>
              </a:rPr>
              <a:t>ανος</a:t>
            </a:r>
            <a:r>
              <a:rPr lang="en-US" sz="3200" dirty="0">
                <a:solidFill>
                  <a:srgbClr val="000000"/>
                </a:solidFill>
                <a:latin typeface="+mj-lt"/>
                <a:ea typeface="Open Sans"/>
                <a:cs typeface="Open Sans"/>
                <a:sym typeface="Open Sans"/>
              </a:rPr>
              <a:t>) = ‘crown’</a:t>
            </a:r>
          </a:p>
          <a:p>
            <a:pPr eaLnBrk="1" fontAlgn="auto" hangingPunct="1">
              <a:spcBef>
                <a:spcPts val="0"/>
              </a:spcBef>
              <a:spcAft>
                <a:spcPts val="0"/>
              </a:spcAft>
              <a:defRPr/>
            </a:pPr>
            <a:endParaRPr lang="en-US" sz="3200" dirty="0">
              <a:solidFill>
                <a:srgbClr val="000000"/>
              </a:solidFill>
              <a:latin typeface="+mj-lt"/>
              <a:ea typeface="Open Sans"/>
              <a:cs typeface="Open Sans"/>
              <a:sym typeface="Open Sans"/>
            </a:endParaRPr>
          </a:p>
          <a:p>
            <a:pPr eaLnBrk="1" fontAlgn="auto" hangingPunct="1">
              <a:spcBef>
                <a:spcPts val="0"/>
              </a:spcBef>
              <a:spcAft>
                <a:spcPts val="0"/>
              </a:spcAft>
              <a:defRPr/>
            </a:pPr>
            <a:r>
              <a:rPr lang="en-US" sz="3200" dirty="0">
                <a:solidFill>
                  <a:srgbClr val="000000"/>
                </a:solidFill>
                <a:latin typeface="+mj-lt"/>
                <a:ea typeface="Open Sans"/>
                <a:cs typeface="Open Sans"/>
                <a:sym typeface="Open Sans"/>
              </a:rPr>
              <a:t>In ancient Greece, there were four Stephanitic Games, which rotated yearly. These were held at religious sanctuaries and had crowns of leaves as prizes:</a:t>
            </a:r>
          </a:p>
          <a:p>
            <a:pPr eaLnBrk="1" fontAlgn="auto" hangingPunct="1">
              <a:lnSpc>
                <a:spcPts val="8564"/>
              </a:lnSpc>
              <a:spcBef>
                <a:spcPts val="0"/>
              </a:spcBef>
              <a:spcAft>
                <a:spcPts val="0"/>
              </a:spcAft>
              <a:defRPr/>
            </a:pPr>
            <a:endParaRPr lang="en-US" sz="3200" dirty="0">
              <a:solidFill>
                <a:srgbClr val="000000"/>
              </a:solidFill>
              <a:latin typeface="+mj-lt"/>
              <a:ea typeface="Open Sans"/>
              <a:cs typeface="Open Sans"/>
              <a:sym typeface="Open Sans"/>
            </a:endParaRPr>
          </a:p>
          <a:p>
            <a:pPr eaLnBrk="1" fontAlgn="auto" hangingPunct="1">
              <a:lnSpc>
                <a:spcPts val="8564"/>
              </a:lnSpc>
              <a:spcAft>
                <a:spcPts val="0"/>
              </a:spcAft>
              <a:defRPr/>
            </a:pPr>
            <a:endParaRPr lang="en-US" sz="3200" dirty="0">
              <a:solidFill>
                <a:srgbClr val="000000"/>
              </a:solidFill>
              <a:latin typeface="+mj-lt"/>
              <a:ea typeface="Open Sans"/>
              <a:cs typeface="Open Sans"/>
              <a:sym typeface="Open Sans"/>
            </a:endParaRPr>
          </a:p>
        </p:txBody>
      </p:sp>
      <p:grpSp>
        <p:nvGrpSpPr>
          <p:cNvPr id="105494" name="Group 20">
            <a:extLst>
              <a:ext uri="{FF2B5EF4-FFF2-40B4-BE49-F238E27FC236}">
                <a16:creationId xmlns:a16="http://schemas.microsoft.com/office/drawing/2014/main" id="{EC51A5A0-3D8D-3441-E071-9DBEDFA1F848}"/>
              </a:ext>
            </a:extLst>
          </p:cNvPr>
          <p:cNvGrpSpPr>
            <a:grpSpLocks/>
          </p:cNvGrpSpPr>
          <p:nvPr/>
        </p:nvGrpSpPr>
        <p:grpSpPr bwMode="auto">
          <a:xfrm>
            <a:off x="13501688" y="4419600"/>
            <a:ext cx="3700462" cy="4316413"/>
            <a:chOff x="0" y="0"/>
            <a:chExt cx="1438367" cy="1677307"/>
          </a:xfrm>
        </p:grpSpPr>
        <p:sp>
          <p:nvSpPr>
            <p:cNvPr id="105512" name="Freeform 21">
              <a:extLst>
                <a:ext uri="{FF2B5EF4-FFF2-40B4-BE49-F238E27FC236}">
                  <a16:creationId xmlns:a16="http://schemas.microsoft.com/office/drawing/2014/main" id="{73D16553-E732-7CDB-7081-FA6DB5E71571}"/>
                </a:ext>
              </a:extLst>
            </p:cNvPr>
            <p:cNvSpPr>
              <a:spLocks/>
            </p:cNvSpPr>
            <p:nvPr/>
          </p:nvSpPr>
          <p:spPr bwMode="auto">
            <a:xfrm>
              <a:off x="0" y="0"/>
              <a:ext cx="1438367" cy="1677307"/>
            </a:xfrm>
            <a:custGeom>
              <a:avLst/>
              <a:gdLst>
                <a:gd name="T0" fmla="*/ 64840 w 1438367"/>
                <a:gd name="T1" fmla="*/ 0 h 1677307"/>
                <a:gd name="T2" fmla="*/ 1373527 w 1438367"/>
                <a:gd name="T3" fmla="*/ 0 h 1677307"/>
                <a:gd name="T4" fmla="*/ 1419376 w 1438367"/>
                <a:gd name="T5" fmla="*/ 18991 h 1677307"/>
                <a:gd name="T6" fmla="*/ 1438367 w 1438367"/>
                <a:gd name="T7" fmla="*/ 64840 h 1677307"/>
                <a:gd name="T8" fmla="*/ 1438367 w 1438367"/>
                <a:gd name="T9" fmla="*/ 1612467 h 1677307"/>
                <a:gd name="T10" fmla="*/ 1419376 w 1438367"/>
                <a:gd name="T11" fmla="*/ 1658316 h 1677307"/>
                <a:gd name="T12" fmla="*/ 1373527 w 1438367"/>
                <a:gd name="T13" fmla="*/ 1677307 h 1677307"/>
                <a:gd name="T14" fmla="*/ 64840 w 1438367"/>
                <a:gd name="T15" fmla="*/ 1677307 h 1677307"/>
                <a:gd name="T16" fmla="*/ 18991 w 1438367"/>
                <a:gd name="T17" fmla="*/ 1658316 h 1677307"/>
                <a:gd name="T18" fmla="*/ 0 w 1438367"/>
                <a:gd name="T19" fmla="*/ 1612467 h 1677307"/>
                <a:gd name="T20" fmla="*/ 0 w 1438367"/>
                <a:gd name="T21" fmla="*/ 64840 h 1677307"/>
                <a:gd name="T22" fmla="*/ 18991 w 1438367"/>
                <a:gd name="T23" fmla="*/ 18991 h 1677307"/>
                <a:gd name="T24" fmla="*/ 64840 w 1438367"/>
                <a:gd name="T25" fmla="*/ 0 h 16773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38367" h="1677307">
                  <a:moveTo>
                    <a:pt x="64840" y="0"/>
                  </a:moveTo>
                  <a:lnTo>
                    <a:pt x="1373527" y="0"/>
                  </a:lnTo>
                  <a:cubicBezTo>
                    <a:pt x="1390724" y="0"/>
                    <a:pt x="1407216" y="6831"/>
                    <a:pt x="1419376" y="18991"/>
                  </a:cubicBezTo>
                  <a:cubicBezTo>
                    <a:pt x="1431536" y="31151"/>
                    <a:pt x="1438367" y="47643"/>
                    <a:pt x="1438367" y="64840"/>
                  </a:cubicBezTo>
                  <a:lnTo>
                    <a:pt x="1438367" y="1612467"/>
                  </a:lnTo>
                  <a:cubicBezTo>
                    <a:pt x="1438367" y="1629664"/>
                    <a:pt x="1431536" y="1646156"/>
                    <a:pt x="1419376" y="1658316"/>
                  </a:cubicBezTo>
                  <a:cubicBezTo>
                    <a:pt x="1407216" y="1670476"/>
                    <a:pt x="1390724" y="1677307"/>
                    <a:pt x="1373527" y="1677307"/>
                  </a:cubicBezTo>
                  <a:lnTo>
                    <a:pt x="64840" y="1677307"/>
                  </a:lnTo>
                  <a:cubicBezTo>
                    <a:pt x="47643" y="1677307"/>
                    <a:pt x="31151" y="1670476"/>
                    <a:pt x="18991" y="1658316"/>
                  </a:cubicBezTo>
                  <a:cubicBezTo>
                    <a:pt x="6831" y="1646156"/>
                    <a:pt x="0" y="1629664"/>
                    <a:pt x="0" y="1612467"/>
                  </a:cubicBezTo>
                  <a:lnTo>
                    <a:pt x="0" y="64840"/>
                  </a:lnTo>
                  <a:cubicBezTo>
                    <a:pt x="0" y="47643"/>
                    <a:pt x="6831" y="31151"/>
                    <a:pt x="18991" y="18991"/>
                  </a:cubicBezTo>
                  <a:cubicBezTo>
                    <a:pt x="31151" y="6831"/>
                    <a:pt x="47643" y="0"/>
                    <a:pt x="64840" y="0"/>
                  </a:cubicBezTo>
                  <a:close/>
                </a:path>
              </a:pathLst>
            </a:custGeom>
            <a:solidFill>
              <a:srgbClr val="FFFFFF"/>
            </a:solidFill>
            <a:ln w="47625" cap="rnd">
              <a:solidFill>
                <a:srgbClr val="035D61"/>
              </a:solidFill>
              <a:prstDash val="solid"/>
              <a:round/>
              <a:headEnd/>
              <a:tailEnd/>
            </a:ln>
          </p:spPr>
          <p:txBody>
            <a:bodyPr/>
            <a:lstStyle/>
            <a:p>
              <a:endParaRPr lang="en-IE"/>
            </a:p>
          </p:txBody>
        </p:sp>
        <p:sp>
          <p:nvSpPr>
            <p:cNvPr id="105513" name="TextBox 22">
              <a:extLst>
                <a:ext uri="{FF2B5EF4-FFF2-40B4-BE49-F238E27FC236}">
                  <a16:creationId xmlns:a16="http://schemas.microsoft.com/office/drawing/2014/main" id="{5D9B821B-AEED-083D-34A8-42686CF995E3}"/>
                </a:ext>
              </a:extLst>
            </p:cNvPr>
            <p:cNvSpPr txBox="1">
              <a:spLocks noChangeArrowheads="1"/>
            </p:cNvSpPr>
            <p:nvPr/>
          </p:nvSpPr>
          <p:spPr bwMode="auto">
            <a:xfrm>
              <a:off x="0" y="-38100"/>
              <a:ext cx="1438367" cy="1715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750"/>
                </a:lnSpc>
                <a:spcBef>
                  <a:spcPct val="0"/>
                </a:spcBef>
                <a:buFontTx/>
                <a:buNone/>
              </a:pPr>
              <a:endParaRPr lang="en-US" altLang="en-US" sz="1800"/>
            </a:p>
          </p:txBody>
        </p:sp>
      </p:grpSp>
      <p:grpSp>
        <p:nvGrpSpPr>
          <p:cNvPr id="23" name="Group 23">
            <a:extLst>
              <a:ext uri="{FF2B5EF4-FFF2-40B4-BE49-F238E27FC236}">
                <a16:creationId xmlns:a16="http://schemas.microsoft.com/office/drawing/2014/main" id="{AE6896AB-282A-1953-BDA0-B493C953249F}"/>
              </a:ext>
            </a:extLst>
          </p:cNvPr>
          <p:cNvGrpSpPr/>
          <p:nvPr/>
        </p:nvGrpSpPr>
        <p:grpSpPr>
          <a:xfrm>
            <a:off x="1333618" y="4836774"/>
            <a:ext cx="2912408" cy="644718"/>
            <a:chOff x="0" y="0"/>
            <a:chExt cx="2212197" cy="489713"/>
          </a:xfrm>
          <a:solidFill>
            <a:srgbClr val="0070C0"/>
          </a:solidFill>
        </p:grpSpPr>
        <p:sp>
          <p:nvSpPr>
            <p:cNvPr id="24" name="Freeform 24">
              <a:extLst>
                <a:ext uri="{FF2B5EF4-FFF2-40B4-BE49-F238E27FC236}">
                  <a16:creationId xmlns:a16="http://schemas.microsoft.com/office/drawing/2014/main" id="{E1B81E21-108D-25D1-5A91-767B4B863B2B}"/>
                </a:ext>
              </a:extLst>
            </p:cNvPr>
            <p:cNvSpPr/>
            <p:nvPr/>
          </p:nvSpPr>
          <p:spPr>
            <a:xfrm>
              <a:off x="0" y="0"/>
              <a:ext cx="2212197" cy="489713"/>
            </a:xfrm>
            <a:custGeom>
              <a:avLst/>
              <a:gdLst/>
              <a:ahLst/>
              <a:cxnLst/>
              <a:rect l="l" t="t" r="r" b="b"/>
              <a:pathLst>
                <a:path w="2212197" h="489713">
                  <a:moveTo>
                    <a:pt x="108988" y="0"/>
                  </a:moveTo>
                  <a:lnTo>
                    <a:pt x="2103208" y="0"/>
                  </a:lnTo>
                  <a:cubicBezTo>
                    <a:pt x="2163401" y="0"/>
                    <a:pt x="2212197" y="48796"/>
                    <a:pt x="2212197" y="108988"/>
                  </a:cubicBezTo>
                  <a:lnTo>
                    <a:pt x="2212197" y="380725"/>
                  </a:lnTo>
                  <a:cubicBezTo>
                    <a:pt x="2212197" y="409630"/>
                    <a:pt x="2200714" y="437352"/>
                    <a:pt x="2180275" y="457791"/>
                  </a:cubicBezTo>
                  <a:cubicBezTo>
                    <a:pt x="2159835" y="478230"/>
                    <a:pt x="2132114" y="489713"/>
                    <a:pt x="2103208" y="489713"/>
                  </a:cubicBezTo>
                  <a:lnTo>
                    <a:pt x="108988" y="489713"/>
                  </a:lnTo>
                  <a:cubicBezTo>
                    <a:pt x="48796" y="489713"/>
                    <a:pt x="0" y="440917"/>
                    <a:pt x="0" y="380725"/>
                  </a:cubicBezTo>
                  <a:lnTo>
                    <a:pt x="0" y="108988"/>
                  </a:lnTo>
                  <a:cubicBezTo>
                    <a:pt x="0" y="80083"/>
                    <a:pt x="11483" y="52361"/>
                    <a:pt x="31922" y="31922"/>
                  </a:cubicBezTo>
                  <a:cubicBezTo>
                    <a:pt x="52361" y="11483"/>
                    <a:pt x="80083" y="0"/>
                    <a:pt x="108988" y="0"/>
                  </a:cubicBezTo>
                  <a:close/>
                </a:path>
              </a:pathLst>
            </a:custGeom>
            <a:grpFill/>
            <a:ln cap="rnd">
              <a:noFill/>
              <a:prstDash val="solid"/>
              <a:round/>
            </a:ln>
          </p:spPr>
          <p:txBody>
            <a:bodyPr/>
            <a:lstStyle/>
            <a:p>
              <a:pPr eaLnBrk="1" fontAlgn="auto" hangingPunct="1">
                <a:spcBef>
                  <a:spcPts val="0"/>
                </a:spcBef>
                <a:spcAft>
                  <a:spcPts val="0"/>
                </a:spcAft>
                <a:defRPr/>
              </a:pPr>
              <a:endParaRPr lang="en-IE">
                <a:latin typeface="+mn-lt"/>
              </a:endParaRPr>
            </a:p>
          </p:txBody>
        </p:sp>
        <p:sp>
          <p:nvSpPr>
            <p:cNvPr id="25" name="TextBox 25">
              <a:extLst>
                <a:ext uri="{FF2B5EF4-FFF2-40B4-BE49-F238E27FC236}">
                  <a16:creationId xmlns:a16="http://schemas.microsoft.com/office/drawing/2014/main" id="{591FE640-4494-937C-AF2B-79C66655F766}"/>
                </a:ext>
              </a:extLst>
            </p:cNvPr>
            <p:cNvSpPr txBox="1"/>
            <p:nvPr/>
          </p:nvSpPr>
          <p:spPr>
            <a:xfrm>
              <a:off x="0" y="-38100"/>
              <a:ext cx="2212197" cy="527813"/>
            </a:xfrm>
            <a:prstGeom prst="rect">
              <a:avLst/>
            </a:prstGeom>
            <a:grpFill/>
          </p:spPr>
          <p:txBody>
            <a:bodyPr lIns="0" tIns="0" rIns="0" bIns="0" anchor="ctr"/>
            <a:lstStyle/>
            <a:p>
              <a:pPr algn="ctr" eaLnBrk="1" fontAlgn="auto" hangingPunct="1">
                <a:lnSpc>
                  <a:spcPts val="3035"/>
                </a:lnSpc>
                <a:spcAft>
                  <a:spcPts val="0"/>
                </a:spcAft>
                <a:defRPr/>
              </a:pPr>
              <a:r>
                <a:rPr lang="en-US" sz="3200" b="1" dirty="0">
                  <a:solidFill>
                    <a:srgbClr val="FFFFFF"/>
                  </a:solidFill>
                  <a:latin typeface="+mj-lt"/>
                  <a:ea typeface="Open Sans"/>
                  <a:cs typeface="Open Sans"/>
                  <a:sym typeface="Open Sans"/>
                </a:rPr>
                <a:t>Olympia</a:t>
              </a:r>
            </a:p>
          </p:txBody>
        </p:sp>
      </p:grpSp>
      <p:grpSp>
        <p:nvGrpSpPr>
          <p:cNvPr id="105496" name="Group 26">
            <a:extLst>
              <a:ext uri="{FF2B5EF4-FFF2-40B4-BE49-F238E27FC236}">
                <a16:creationId xmlns:a16="http://schemas.microsoft.com/office/drawing/2014/main" id="{7087C983-E929-9A46-7A97-A6B8A1959D23}"/>
              </a:ext>
            </a:extLst>
          </p:cNvPr>
          <p:cNvGrpSpPr>
            <a:grpSpLocks/>
          </p:cNvGrpSpPr>
          <p:nvPr/>
        </p:nvGrpSpPr>
        <p:grpSpPr bwMode="auto">
          <a:xfrm>
            <a:off x="14917738" y="-3041650"/>
            <a:ext cx="5578475" cy="5578475"/>
            <a:chOff x="0" y="0"/>
            <a:chExt cx="812800" cy="812800"/>
          </a:xfrm>
        </p:grpSpPr>
        <p:sp>
          <p:nvSpPr>
            <p:cNvPr id="105510" name="Freeform 27">
              <a:extLst>
                <a:ext uri="{FF2B5EF4-FFF2-40B4-BE49-F238E27FC236}">
                  <a16:creationId xmlns:a16="http://schemas.microsoft.com/office/drawing/2014/main" id="{28478093-AE32-2717-2C4E-062D2FF2B299}"/>
                </a:ext>
              </a:extLst>
            </p:cNvPr>
            <p:cNvSpPr>
              <a:spLocks/>
            </p:cNvSpPr>
            <p:nvPr/>
          </p:nvSpPr>
          <p:spPr bwMode="auto">
            <a:xfrm>
              <a:off x="0" y="0"/>
              <a:ext cx="812800" cy="812800"/>
            </a:xfrm>
            <a:custGeom>
              <a:avLst/>
              <a:gdLst>
                <a:gd name="T0" fmla="*/ 406400 w 812800"/>
                <a:gd name="T1" fmla="*/ 0 h 812800"/>
                <a:gd name="T2" fmla="*/ 0 w 812800"/>
                <a:gd name="T3" fmla="*/ 406400 h 812800"/>
                <a:gd name="T4" fmla="*/ 406400 w 812800"/>
                <a:gd name="T5" fmla="*/ 812800 h 812800"/>
                <a:gd name="T6" fmla="*/ 812800 w 812800"/>
                <a:gd name="T7" fmla="*/ 406400 h 812800"/>
                <a:gd name="T8" fmla="*/ 406400 w 812800"/>
                <a:gd name="T9" fmla="*/ 0 h 812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noFill/>
            <a:ln w="742950" cap="sq">
              <a:solidFill>
                <a:srgbClr val="FDFBFB">
                  <a:alpha val="29803"/>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E"/>
            </a:p>
          </p:txBody>
        </p:sp>
        <p:sp>
          <p:nvSpPr>
            <p:cNvPr id="105511" name="TextBox 28">
              <a:extLst>
                <a:ext uri="{FF2B5EF4-FFF2-40B4-BE49-F238E27FC236}">
                  <a16:creationId xmlns:a16="http://schemas.microsoft.com/office/drawing/2014/main" id="{9188B37C-5019-F55B-0297-4B94F7AB17B9}"/>
                </a:ext>
              </a:extLst>
            </p:cNvPr>
            <p:cNvSpPr txBox="1">
              <a:spLocks noChangeArrowheads="1"/>
            </p:cNvSpPr>
            <p:nvPr/>
          </p:nvSpPr>
          <p:spPr bwMode="auto">
            <a:xfrm>
              <a:off x="76200" y="38100"/>
              <a:ext cx="6604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750"/>
                </a:lnSpc>
                <a:spcBef>
                  <a:spcPct val="0"/>
                </a:spcBef>
                <a:buFontTx/>
                <a:buNone/>
              </a:pPr>
              <a:endParaRPr lang="en-US" altLang="en-US" sz="1800"/>
            </a:p>
          </p:txBody>
        </p:sp>
      </p:grpSp>
      <p:sp>
        <p:nvSpPr>
          <p:cNvPr id="105497" name="TextBox 29">
            <a:extLst>
              <a:ext uri="{FF2B5EF4-FFF2-40B4-BE49-F238E27FC236}">
                <a16:creationId xmlns:a16="http://schemas.microsoft.com/office/drawing/2014/main" id="{56DD50AF-E6E1-22D7-6765-36014BC1D683}"/>
              </a:ext>
            </a:extLst>
          </p:cNvPr>
          <p:cNvSpPr txBox="1">
            <a:spLocks noChangeArrowheads="1"/>
          </p:cNvSpPr>
          <p:nvPr/>
        </p:nvSpPr>
        <p:spPr bwMode="auto">
          <a:xfrm>
            <a:off x="1376362" y="5676741"/>
            <a:ext cx="3154363"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dirty="0">
                <a:solidFill>
                  <a:srgbClr val="000000"/>
                </a:solidFill>
                <a:latin typeface="+mj-lt"/>
                <a:ea typeface="Open Sans" panose="020B0606030504020204" pitchFamily="34" charset="0"/>
                <a:cs typeface="Open Sans" panose="020B0606030504020204" pitchFamily="34" charset="0"/>
                <a:sym typeface="Open Sans" panose="020B0606030504020204" pitchFamily="34" charset="0"/>
              </a:rPr>
              <a:t>Olympian Games, sacred to Zeus,  established 776 BC, but possibly as late as  700 BC = </a:t>
            </a:r>
            <a:r>
              <a:rPr lang="en-US" altLang="en-US" b="1" dirty="0">
                <a:solidFill>
                  <a:srgbClr val="FF0000"/>
                </a:solidFill>
                <a:latin typeface="+mj-lt"/>
                <a:ea typeface="Open Sans" panose="020B0606030504020204" pitchFamily="34" charset="0"/>
                <a:cs typeface="Open Sans" panose="020B0606030504020204" pitchFamily="34" charset="0"/>
                <a:sym typeface="Open Sans" panose="020B0606030504020204" pitchFamily="34" charset="0"/>
              </a:rPr>
              <a:t>Olive crown</a:t>
            </a:r>
          </a:p>
        </p:txBody>
      </p:sp>
      <p:grpSp>
        <p:nvGrpSpPr>
          <p:cNvPr id="30" name="Group 30">
            <a:extLst>
              <a:ext uri="{FF2B5EF4-FFF2-40B4-BE49-F238E27FC236}">
                <a16:creationId xmlns:a16="http://schemas.microsoft.com/office/drawing/2014/main" id="{8B177FEE-9A15-A851-ACA5-B98B48E125AD}"/>
              </a:ext>
            </a:extLst>
          </p:cNvPr>
          <p:cNvGrpSpPr/>
          <p:nvPr/>
        </p:nvGrpSpPr>
        <p:grpSpPr>
          <a:xfrm>
            <a:off x="5463161" y="4836774"/>
            <a:ext cx="2912408" cy="644718"/>
            <a:chOff x="0" y="0"/>
            <a:chExt cx="2212197" cy="489713"/>
          </a:xfrm>
          <a:solidFill>
            <a:srgbClr val="0070C0"/>
          </a:solidFill>
        </p:grpSpPr>
        <p:sp>
          <p:nvSpPr>
            <p:cNvPr id="31" name="Freeform 31">
              <a:extLst>
                <a:ext uri="{FF2B5EF4-FFF2-40B4-BE49-F238E27FC236}">
                  <a16:creationId xmlns:a16="http://schemas.microsoft.com/office/drawing/2014/main" id="{F9D31E9F-E4D0-5037-ECE0-069347AE2348}"/>
                </a:ext>
              </a:extLst>
            </p:cNvPr>
            <p:cNvSpPr/>
            <p:nvPr/>
          </p:nvSpPr>
          <p:spPr>
            <a:xfrm>
              <a:off x="0" y="0"/>
              <a:ext cx="2212197" cy="489713"/>
            </a:xfrm>
            <a:custGeom>
              <a:avLst/>
              <a:gdLst/>
              <a:ahLst/>
              <a:cxnLst/>
              <a:rect l="l" t="t" r="r" b="b"/>
              <a:pathLst>
                <a:path w="2212197" h="489713">
                  <a:moveTo>
                    <a:pt x="108988" y="0"/>
                  </a:moveTo>
                  <a:lnTo>
                    <a:pt x="2103208" y="0"/>
                  </a:lnTo>
                  <a:cubicBezTo>
                    <a:pt x="2163401" y="0"/>
                    <a:pt x="2212197" y="48796"/>
                    <a:pt x="2212197" y="108988"/>
                  </a:cubicBezTo>
                  <a:lnTo>
                    <a:pt x="2212197" y="380725"/>
                  </a:lnTo>
                  <a:cubicBezTo>
                    <a:pt x="2212197" y="409630"/>
                    <a:pt x="2200714" y="437352"/>
                    <a:pt x="2180275" y="457791"/>
                  </a:cubicBezTo>
                  <a:cubicBezTo>
                    <a:pt x="2159835" y="478230"/>
                    <a:pt x="2132114" y="489713"/>
                    <a:pt x="2103208" y="489713"/>
                  </a:cubicBezTo>
                  <a:lnTo>
                    <a:pt x="108988" y="489713"/>
                  </a:lnTo>
                  <a:cubicBezTo>
                    <a:pt x="48796" y="489713"/>
                    <a:pt x="0" y="440917"/>
                    <a:pt x="0" y="380725"/>
                  </a:cubicBezTo>
                  <a:lnTo>
                    <a:pt x="0" y="108988"/>
                  </a:lnTo>
                  <a:cubicBezTo>
                    <a:pt x="0" y="80083"/>
                    <a:pt x="11483" y="52361"/>
                    <a:pt x="31922" y="31922"/>
                  </a:cubicBezTo>
                  <a:cubicBezTo>
                    <a:pt x="52361" y="11483"/>
                    <a:pt x="80083" y="0"/>
                    <a:pt x="108988" y="0"/>
                  </a:cubicBezTo>
                  <a:close/>
                </a:path>
              </a:pathLst>
            </a:custGeom>
            <a:grpFill/>
            <a:ln cap="rnd">
              <a:noFill/>
              <a:prstDash val="solid"/>
              <a:round/>
            </a:ln>
          </p:spPr>
          <p:txBody>
            <a:bodyPr/>
            <a:lstStyle/>
            <a:p>
              <a:pPr eaLnBrk="1" fontAlgn="auto" hangingPunct="1">
                <a:spcBef>
                  <a:spcPts val="0"/>
                </a:spcBef>
                <a:spcAft>
                  <a:spcPts val="0"/>
                </a:spcAft>
                <a:defRPr/>
              </a:pPr>
              <a:endParaRPr lang="en-IE">
                <a:latin typeface="+mn-lt"/>
              </a:endParaRPr>
            </a:p>
          </p:txBody>
        </p:sp>
        <p:sp>
          <p:nvSpPr>
            <p:cNvPr id="32" name="TextBox 32">
              <a:extLst>
                <a:ext uri="{FF2B5EF4-FFF2-40B4-BE49-F238E27FC236}">
                  <a16:creationId xmlns:a16="http://schemas.microsoft.com/office/drawing/2014/main" id="{10147F9D-F58E-1A96-D67D-8E73EBD791DE}"/>
                </a:ext>
              </a:extLst>
            </p:cNvPr>
            <p:cNvSpPr txBox="1"/>
            <p:nvPr/>
          </p:nvSpPr>
          <p:spPr>
            <a:xfrm>
              <a:off x="0" y="-38100"/>
              <a:ext cx="2212197" cy="527813"/>
            </a:xfrm>
            <a:prstGeom prst="rect">
              <a:avLst/>
            </a:prstGeom>
            <a:grpFill/>
          </p:spPr>
          <p:txBody>
            <a:bodyPr lIns="0" tIns="0" rIns="0" bIns="0" anchor="ctr"/>
            <a:lstStyle/>
            <a:p>
              <a:pPr algn="ctr" eaLnBrk="1" fontAlgn="auto" hangingPunct="1">
                <a:lnSpc>
                  <a:spcPts val="3035"/>
                </a:lnSpc>
                <a:spcAft>
                  <a:spcPts val="0"/>
                </a:spcAft>
                <a:defRPr/>
              </a:pPr>
              <a:r>
                <a:rPr lang="en-US" sz="3200" b="1" dirty="0">
                  <a:solidFill>
                    <a:srgbClr val="FFFFFF"/>
                  </a:solidFill>
                  <a:latin typeface="+mj-lt"/>
                  <a:ea typeface="Open Sans"/>
                  <a:cs typeface="Open Sans"/>
                  <a:sym typeface="Open Sans"/>
                </a:rPr>
                <a:t>Delphi</a:t>
              </a:r>
            </a:p>
          </p:txBody>
        </p:sp>
      </p:grpSp>
      <p:sp>
        <p:nvSpPr>
          <p:cNvPr id="105499" name="TextBox 33">
            <a:extLst>
              <a:ext uri="{FF2B5EF4-FFF2-40B4-BE49-F238E27FC236}">
                <a16:creationId xmlns:a16="http://schemas.microsoft.com/office/drawing/2014/main" id="{2C65D955-7DAB-E227-8F7D-8BEA1120A24C}"/>
              </a:ext>
            </a:extLst>
          </p:cNvPr>
          <p:cNvSpPr txBox="1">
            <a:spLocks noChangeArrowheads="1"/>
          </p:cNvSpPr>
          <p:nvPr/>
        </p:nvSpPr>
        <p:spPr bwMode="auto">
          <a:xfrm>
            <a:off x="5626894" y="5686535"/>
            <a:ext cx="2681288"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dirty="0">
                <a:solidFill>
                  <a:srgbClr val="000000"/>
                </a:solidFill>
                <a:latin typeface="+mj-lt"/>
                <a:ea typeface="Open Sans" panose="020B0606030504020204" pitchFamily="34" charset="0"/>
                <a:cs typeface="Open Sans" panose="020B0606030504020204" pitchFamily="34" charset="0"/>
                <a:sym typeface="Open Sans" panose="020B0606030504020204" pitchFamily="34" charset="0"/>
              </a:rPr>
              <a:t>Pythian Games, sacred to  Apollo, established c. 586 BC = </a:t>
            </a:r>
          </a:p>
          <a:p>
            <a:pPr eaLnBrk="1" hangingPunct="1">
              <a:spcBef>
                <a:spcPct val="0"/>
              </a:spcBef>
              <a:buFontTx/>
              <a:buNone/>
            </a:pPr>
            <a:r>
              <a:rPr lang="en-US" altLang="en-US" b="1" dirty="0">
                <a:solidFill>
                  <a:srgbClr val="FF0000"/>
                </a:solidFill>
                <a:latin typeface="+mj-lt"/>
                <a:ea typeface="Open Sans" panose="020B0606030504020204" pitchFamily="34" charset="0"/>
                <a:cs typeface="Open Sans" panose="020B0606030504020204" pitchFamily="34" charset="0"/>
                <a:sym typeface="Open Sans" panose="020B0606030504020204" pitchFamily="34" charset="0"/>
              </a:rPr>
              <a:t>Laurel crown</a:t>
            </a:r>
          </a:p>
          <a:p>
            <a:pPr algn="ctr" eaLnBrk="1" hangingPunct="1">
              <a:spcBef>
                <a:spcPct val="0"/>
              </a:spcBef>
              <a:buFontTx/>
              <a:buNone/>
            </a:pPr>
            <a:endParaRPr lang="en-US" altLang="en-US" dirty="0">
              <a:solidFill>
                <a:srgbClr val="000000"/>
              </a:solidFill>
              <a:latin typeface="+mj-lt"/>
              <a:ea typeface="Open Sans" panose="020B0606030504020204" pitchFamily="34" charset="0"/>
              <a:cs typeface="Open Sans" panose="020B0606030504020204" pitchFamily="34" charset="0"/>
              <a:sym typeface="Open Sans" panose="020B0606030504020204" pitchFamily="34" charset="0"/>
            </a:endParaRPr>
          </a:p>
        </p:txBody>
      </p:sp>
      <p:grpSp>
        <p:nvGrpSpPr>
          <p:cNvPr id="34" name="Group 34">
            <a:extLst>
              <a:ext uri="{FF2B5EF4-FFF2-40B4-BE49-F238E27FC236}">
                <a16:creationId xmlns:a16="http://schemas.microsoft.com/office/drawing/2014/main" id="{AFC2B284-4AE1-0FE8-CB37-5BF8065D91FE}"/>
              </a:ext>
            </a:extLst>
          </p:cNvPr>
          <p:cNvGrpSpPr/>
          <p:nvPr/>
        </p:nvGrpSpPr>
        <p:grpSpPr>
          <a:xfrm>
            <a:off x="9670791" y="4836774"/>
            <a:ext cx="2912408" cy="644718"/>
            <a:chOff x="0" y="0"/>
            <a:chExt cx="2212197" cy="489713"/>
          </a:xfrm>
          <a:solidFill>
            <a:srgbClr val="0070C0"/>
          </a:solidFill>
        </p:grpSpPr>
        <p:sp>
          <p:nvSpPr>
            <p:cNvPr id="35" name="Freeform 35">
              <a:extLst>
                <a:ext uri="{FF2B5EF4-FFF2-40B4-BE49-F238E27FC236}">
                  <a16:creationId xmlns:a16="http://schemas.microsoft.com/office/drawing/2014/main" id="{0E15BCC9-E5A2-C4B4-B541-AF8B17CE8D3F}"/>
                </a:ext>
              </a:extLst>
            </p:cNvPr>
            <p:cNvSpPr/>
            <p:nvPr/>
          </p:nvSpPr>
          <p:spPr>
            <a:xfrm>
              <a:off x="0" y="0"/>
              <a:ext cx="2212197" cy="489713"/>
            </a:xfrm>
            <a:custGeom>
              <a:avLst/>
              <a:gdLst/>
              <a:ahLst/>
              <a:cxnLst/>
              <a:rect l="l" t="t" r="r" b="b"/>
              <a:pathLst>
                <a:path w="2212197" h="489713">
                  <a:moveTo>
                    <a:pt x="108988" y="0"/>
                  </a:moveTo>
                  <a:lnTo>
                    <a:pt x="2103208" y="0"/>
                  </a:lnTo>
                  <a:cubicBezTo>
                    <a:pt x="2163401" y="0"/>
                    <a:pt x="2212197" y="48796"/>
                    <a:pt x="2212197" y="108988"/>
                  </a:cubicBezTo>
                  <a:lnTo>
                    <a:pt x="2212197" y="380725"/>
                  </a:lnTo>
                  <a:cubicBezTo>
                    <a:pt x="2212197" y="409630"/>
                    <a:pt x="2200714" y="437352"/>
                    <a:pt x="2180275" y="457791"/>
                  </a:cubicBezTo>
                  <a:cubicBezTo>
                    <a:pt x="2159835" y="478230"/>
                    <a:pt x="2132114" y="489713"/>
                    <a:pt x="2103208" y="489713"/>
                  </a:cubicBezTo>
                  <a:lnTo>
                    <a:pt x="108988" y="489713"/>
                  </a:lnTo>
                  <a:cubicBezTo>
                    <a:pt x="48796" y="489713"/>
                    <a:pt x="0" y="440917"/>
                    <a:pt x="0" y="380725"/>
                  </a:cubicBezTo>
                  <a:lnTo>
                    <a:pt x="0" y="108988"/>
                  </a:lnTo>
                  <a:cubicBezTo>
                    <a:pt x="0" y="80083"/>
                    <a:pt x="11483" y="52361"/>
                    <a:pt x="31922" y="31922"/>
                  </a:cubicBezTo>
                  <a:cubicBezTo>
                    <a:pt x="52361" y="11483"/>
                    <a:pt x="80083" y="0"/>
                    <a:pt x="108988" y="0"/>
                  </a:cubicBezTo>
                  <a:close/>
                </a:path>
              </a:pathLst>
            </a:custGeom>
            <a:grpFill/>
            <a:ln cap="rnd">
              <a:noFill/>
              <a:prstDash val="solid"/>
              <a:round/>
            </a:ln>
          </p:spPr>
          <p:txBody>
            <a:bodyPr/>
            <a:lstStyle/>
            <a:p>
              <a:pPr eaLnBrk="1" fontAlgn="auto" hangingPunct="1">
                <a:spcBef>
                  <a:spcPts val="0"/>
                </a:spcBef>
                <a:spcAft>
                  <a:spcPts val="0"/>
                </a:spcAft>
                <a:defRPr/>
              </a:pPr>
              <a:endParaRPr lang="en-IE">
                <a:latin typeface="+mn-lt"/>
              </a:endParaRPr>
            </a:p>
          </p:txBody>
        </p:sp>
        <p:sp>
          <p:nvSpPr>
            <p:cNvPr id="36" name="TextBox 36">
              <a:extLst>
                <a:ext uri="{FF2B5EF4-FFF2-40B4-BE49-F238E27FC236}">
                  <a16:creationId xmlns:a16="http://schemas.microsoft.com/office/drawing/2014/main" id="{0A058679-1BCF-1B1D-F083-2387F3F8E9EF}"/>
                </a:ext>
              </a:extLst>
            </p:cNvPr>
            <p:cNvSpPr txBox="1"/>
            <p:nvPr/>
          </p:nvSpPr>
          <p:spPr>
            <a:xfrm>
              <a:off x="0" y="-38100"/>
              <a:ext cx="2212197" cy="527813"/>
            </a:xfrm>
            <a:prstGeom prst="rect">
              <a:avLst/>
            </a:prstGeom>
            <a:grpFill/>
          </p:spPr>
          <p:txBody>
            <a:bodyPr lIns="0" tIns="0" rIns="0" bIns="0" anchor="ctr"/>
            <a:lstStyle/>
            <a:p>
              <a:pPr algn="ctr" eaLnBrk="1" fontAlgn="auto" hangingPunct="1">
                <a:lnSpc>
                  <a:spcPts val="3035"/>
                </a:lnSpc>
                <a:spcAft>
                  <a:spcPts val="0"/>
                </a:spcAft>
                <a:defRPr/>
              </a:pPr>
              <a:r>
                <a:rPr lang="en-US" sz="3200" b="1" dirty="0" err="1">
                  <a:solidFill>
                    <a:srgbClr val="FFFFFF"/>
                  </a:solidFill>
                  <a:latin typeface="+mj-lt"/>
                  <a:ea typeface="Open Sans"/>
                  <a:cs typeface="Open Sans"/>
                  <a:sym typeface="Open Sans"/>
                </a:rPr>
                <a:t>Isthmia</a:t>
              </a:r>
              <a:endParaRPr lang="en-US" sz="3200" b="1" dirty="0">
                <a:solidFill>
                  <a:srgbClr val="FFFFFF"/>
                </a:solidFill>
                <a:latin typeface="+mj-lt"/>
                <a:ea typeface="Open Sans"/>
                <a:cs typeface="Open Sans"/>
                <a:sym typeface="Open Sans"/>
              </a:endParaRPr>
            </a:p>
          </p:txBody>
        </p:sp>
      </p:grpSp>
      <p:sp>
        <p:nvSpPr>
          <p:cNvPr id="37" name="TextBox 37">
            <a:extLst>
              <a:ext uri="{FF2B5EF4-FFF2-40B4-BE49-F238E27FC236}">
                <a16:creationId xmlns:a16="http://schemas.microsoft.com/office/drawing/2014/main" id="{4FBA8E7F-0945-9067-DFF9-5119A8131F0D}"/>
              </a:ext>
            </a:extLst>
          </p:cNvPr>
          <p:cNvSpPr txBox="1"/>
          <p:nvPr/>
        </p:nvSpPr>
        <p:spPr>
          <a:xfrm>
            <a:off x="9764713" y="5900738"/>
            <a:ext cx="3057525" cy="2705228"/>
          </a:xfrm>
          <a:prstGeom prst="rect">
            <a:avLst/>
          </a:prstGeom>
        </p:spPr>
        <p:txBody>
          <a:bodyPr lIns="0" tIns="0" rIns="0" bIns="0">
            <a:spAutoFit/>
          </a:bodyPr>
          <a:lstStyle/>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Isthmian Games, sacred to  Poseidon, established c. 580 BC = </a:t>
            </a:r>
          </a:p>
          <a:p>
            <a:pPr eaLnBrk="1" fontAlgn="auto" hangingPunct="1">
              <a:lnSpc>
                <a:spcPts val="3035"/>
              </a:lnSpc>
              <a:spcBef>
                <a:spcPts val="0"/>
              </a:spcBef>
              <a:spcAft>
                <a:spcPts val="0"/>
              </a:spcAft>
              <a:defRPr/>
            </a:pPr>
            <a:r>
              <a:rPr lang="en-US" sz="3200" b="1" dirty="0">
                <a:solidFill>
                  <a:srgbClr val="FF0000"/>
                </a:solidFill>
                <a:latin typeface="+mj-lt"/>
                <a:ea typeface="Open Sans"/>
                <a:cs typeface="Open Sans"/>
                <a:sym typeface="Open Sans"/>
              </a:rPr>
              <a:t>Pine crown</a:t>
            </a:r>
          </a:p>
          <a:p>
            <a:pPr algn="ctr" eaLnBrk="1" fontAlgn="auto" hangingPunct="1">
              <a:lnSpc>
                <a:spcPts val="3035"/>
              </a:lnSpc>
              <a:spcAft>
                <a:spcPts val="0"/>
              </a:spcAft>
              <a:defRPr/>
            </a:pPr>
            <a:endParaRPr lang="en-US" sz="3200" dirty="0">
              <a:solidFill>
                <a:srgbClr val="000000"/>
              </a:solidFill>
              <a:latin typeface="+mj-lt"/>
              <a:ea typeface="Open Sans"/>
              <a:cs typeface="Open Sans"/>
              <a:sym typeface="Open Sans"/>
            </a:endParaRPr>
          </a:p>
        </p:txBody>
      </p:sp>
      <p:grpSp>
        <p:nvGrpSpPr>
          <p:cNvPr id="105502" name="Group 38">
            <a:extLst>
              <a:ext uri="{FF2B5EF4-FFF2-40B4-BE49-F238E27FC236}">
                <a16:creationId xmlns:a16="http://schemas.microsoft.com/office/drawing/2014/main" id="{6E1BDCAB-8F7A-C1FB-0FAF-9A0633A787C2}"/>
              </a:ext>
            </a:extLst>
          </p:cNvPr>
          <p:cNvGrpSpPr>
            <a:grpSpLocks/>
          </p:cNvGrpSpPr>
          <p:nvPr/>
        </p:nvGrpSpPr>
        <p:grpSpPr bwMode="auto">
          <a:xfrm>
            <a:off x="13844588" y="4837113"/>
            <a:ext cx="2913062" cy="644525"/>
            <a:chOff x="0" y="0"/>
            <a:chExt cx="2212197" cy="489713"/>
          </a:xfrm>
        </p:grpSpPr>
        <p:sp>
          <p:nvSpPr>
            <p:cNvPr id="105508" name="Freeform 39">
              <a:extLst>
                <a:ext uri="{FF2B5EF4-FFF2-40B4-BE49-F238E27FC236}">
                  <a16:creationId xmlns:a16="http://schemas.microsoft.com/office/drawing/2014/main" id="{90CCAE08-760B-09DF-84AE-FB39F97EEFF9}"/>
                </a:ext>
              </a:extLst>
            </p:cNvPr>
            <p:cNvSpPr>
              <a:spLocks/>
            </p:cNvSpPr>
            <p:nvPr/>
          </p:nvSpPr>
          <p:spPr bwMode="auto">
            <a:xfrm>
              <a:off x="0" y="0"/>
              <a:ext cx="2212197" cy="489713"/>
            </a:xfrm>
            <a:custGeom>
              <a:avLst/>
              <a:gdLst>
                <a:gd name="T0" fmla="*/ 108988 w 2212197"/>
                <a:gd name="T1" fmla="*/ 0 h 489713"/>
                <a:gd name="T2" fmla="*/ 2103208 w 2212197"/>
                <a:gd name="T3" fmla="*/ 0 h 489713"/>
                <a:gd name="T4" fmla="*/ 2212197 w 2212197"/>
                <a:gd name="T5" fmla="*/ 108988 h 489713"/>
                <a:gd name="T6" fmla="*/ 2212197 w 2212197"/>
                <a:gd name="T7" fmla="*/ 380725 h 489713"/>
                <a:gd name="T8" fmla="*/ 2180275 w 2212197"/>
                <a:gd name="T9" fmla="*/ 457791 h 489713"/>
                <a:gd name="T10" fmla="*/ 2103208 w 2212197"/>
                <a:gd name="T11" fmla="*/ 489713 h 489713"/>
                <a:gd name="T12" fmla="*/ 108988 w 2212197"/>
                <a:gd name="T13" fmla="*/ 489713 h 489713"/>
                <a:gd name="T14" fmla="*/ 0 w 2212197"/>
                <a:gd name="T15" fmla="*/ 380725 h 489713"/>
                <a:gd name="T16" fmla="*/ 0 w 2212197"/>
                <a:gd name="T17" fmla="*/ 108988 h 489713"/>
                <a:gd name="T18" fmla="*/ 31922 w 2212197"/>
                <a:gd name="T19" fmla="*/ 31922 h 489713"/>
                <a:gd name="T20" fmla="*/ 108988 w 2212197"/>
                <a:gd name="T21" fmla="*/ 0 h 4897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12197" h="489713">
                  <a:moveTo>
                    <a:pt x="108988" y="0"/>
                  </a:moveTo>
                  <a:lnTo>
                    <a:pt x="2103208" y="0"/>
                  </a:lnTo>
                  <a:cubicBezTo>
                    <a:pt x="2163401" y="0"/>
                    <a:pt x="2212197" y="48796"/>
                    <a:pt x="2212197" y="108988"/>
                  </a:cubicBezTo>
                  <a:lnTo>
                    <a:pt x="2212197" y="380725"/>
                  </a:lnTo>
                  <a:cubicBezTo>
                    <a:pt x="2212197" y="409630"/>
                    <a:pt x="2200714" y="437352"/>
                    <a:pt x="2180275" y="457791"/>
                  </a:cubicBezTo>
                  <a:cubicBezTo>
                    <a:pt x="2159835" y="478230"/>
                    <a:pt x="2132114" y="489713"/>
                    <a:pt x="2103208" y="489713"/>
                  </a:cubicBezTo>
                  <a:lnTo>
                    <a:pt x="108988" y="489713"/>
                  </a:lnTo>
                  <a:cubicBezTo>
                    <a:pt x="48796" y="489713"/>
                    <a:pt x="0" y="440917"/>
                    <a:pt x="0" y="380725"/>
                  </a:cubicBezTo>
                  <a:lnTo>
                    <a:pt x="0" y="108988"/>
                  </a:lnTo>
                  <a:cubicBezTo>
                    <a:pt x="0" y="80083"/>
                    <a:pt x="11483" y="52361"/>
                    <a:pt x="31922" y="31922"/>
                  </a:cubicBezTo>
                  <a:cubicBezTo>
                    <a:pt x="52361" y="11483"/>
                    <a:pt x="80083" y="0"/>
                    <a:pt x="108988" y="0"/>
                  </a:cubicBezTo>
                  <a:close/>
                </a:path>
              </a:pathLst>
            </a:custGeom>
            <a:solidFill>
              <a:srgbClr val="106861"/>
            </a:solidFill>
            <a:ln>
              <a:noFill/>
            </a:ln>
            <a:extLst>
              <a:ext uri="{91240B29-F687-4F45-9708-019B960494DF}">
                <a14:hiddenLine xmlns:a14="http://schemas.microsoft.com/office/drawing/2010/main" w="9525" cap="rnd">
                  <a:solidFill>
                    <a:srgbClr val="000000"/>
                  </a:solidFill>
                  <a:prstDash val="solid"/>
                  <a:round/>
                  <a:headEnd/>
                  <a:tailEnd/>
                </a14:hiddenLine>
              </a:ext>
            </a:extLst>
          </p:spPr>
          <p:txBody>
            <a:bodyPr/>
            <a:lstStyle/>
            <a:p>
              <a:endParaRPr lang="en-IE"/>
            </a:p>
          </p:txBody>
        </p:sp>
        <p:sp>
          <p:nvSpPr>
            <p:cNvPr id="105509" name="TextBox 40">
              <a:extLst>
                <a:ext uri="{FF2B5EF4-FFF2-40B4-BE49-F238E27FC236}">
                  <a16:creationId xmlns:a16="http://schemas.microsoft.com/office/drawing/2014/main" id="{4B62DC75-6828-1B00-F06F-DD006C9A7360}"/>
                </a:ext>
              </a:extLst>
            </p:cNvPr>
            <p:cNvSpPr txBox="1">
              <a:spLocks noChangeArrowheads="1"/>
            </p:cNvSpPr>
            <p:nvPr/>
          </p:nvSpPr>
          <p:spPr bwMode="auto">
            <a:xfrm>
              <a:off x="0" y="-38100"/>
              <a:ext cx="2212197" cy="527813"/>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3038"/>
                </a:lnSpc>
                <a:spcBef>
                  <a:spcPct val="0"/>
                </a:spcBef>
                <a:buFontTx/>
                <a:buNone/>
              </a:pPr>
              <a:r>
                <a:rPr lang="en-US" altLang="en-US" b="1" dirty="0">
                  <a:solidFill>
                    <a:srgbClr val="FFFFFF"/>
                  </a:solidFill>
                  <a:latin typeface="+mj-lt"/>
                  <a:ea typeface="Open Sans" panose="020B0606030504020204" pitchFamily="34" charset="0"/>
                  <a:cs typeface="Open Sans" panose="020B0606030504020204" pitchFamily="34" charset="0"/>
                  <a:sym typeface="Open Sans" panose="020B0606030504020204" pitchFamily="34" charset="0"/>
                </a:rPr>
                <a:t>Nemea</a:t>
              </a:r>
            </a:p>
          </p:txBody>
        </p:sp>
      </p:grpSp>
      <p:sp>
        <p:nvSpPr>
          <p:cNvPr id="41" name="TextBox 41">
            <a:extLst>
              <a:ext uri="{FF2B5EF4-FFF2-40B4-BE49-F238E27FC236}">
                <a16:creationId xmlns:a16="http://schemas.microsoft.com/office/drawing/2014/main" id="{201239B8-4752-BC25-A68A-660B66510862}"/>
              </a:ext>
            </a:extLst>
          </p:cNvPr>
          <p:cNvSpPr txBox="1"/>
          <p:nvPr/>
        </p:nvSpPr>
        <p:spPr>
          <a:xfrm>
            <a:off x="13949363" y="5857875"/>
            <a:ext cx="2911475" cy="2859116"/>
          </a:xfrm>
          <a:prstGeom prst="rect">
            <a:avLst/>
          </a:prstGeom>
        </p:spPr>
        <p:txBody>
          <a:bodyPr lIns="0" tIns="0" rIns="0" bIns="0">
            <a:spAutoFit/>
          </a:bodyPr>
          <a:lstStyle/>
          <a:p>
            <a:pPr eaLnBrk="1" fontAlgn="auto" hangingPunct="1">
              <a:spcBef>
                <a:spcPts val="0"/>
              </a:spcBef>
              <a:spcAft>
                <a:spcPts val="0"/>
              </a:spcAft>
              <a:defRPr/>
            </a:pPr>
            <a:r>
              <a:rPr lang="en-US" sz="3200" dirty="0">
                <a:solidFill>
                  <a:srgbClr val="000000"/>
                </a:solidFill>
                <a:latin typeface="+mj-lt"/>
                <a:ea typeface="Open Sans"/>
                <a:cs typeface="Open Sans"/>
                <a:sym typeface="Open Sans"/>
              </a:rPr>
              <a:t>Nemean Games, sacred to Zeus,  established c. 573 BC = </a:t>
            </a:r>
          </a:p>
          <a:p>
            <a:pPr eaLnBrk="1" fontAlgn="auto" hangingPunct="1">
              <a:spcBef>
                <a:spcPts val="0"/>
              </a:spcBef>
              <a:spcAft>
                <a:spcPts val="0"/>
              </a:spcAft>
              <a:defRPr/>
            </a:pPr>
            <a:r>
              <a:rPr lang="en-US" sz="3200" b="1" dirty="0">
                <a:solidFill>
                  <a:srgbClr val="FF0000"/>
                </a:solidFill>
                <a:latin typeface="+mj-lt"/>
                <a:ea typeface="Open Sans"/>
                <a:cs typeface="Open Sans"/>
                <a:sym typeface="Open Sans"/>
              </a:rPr>
              <a:t>Celery crown</a:t>
            </a:r>
          </a:p>
          <a:p>
            <a:pPr algn="ctr" eaLnBrk="1" fontAlgn="auto" hangingPunct="1">
              <a:lnSpc>
                <a:spcPts val="3035"/>
              </a:lnSpc>
              <a:spcAft>
                <a:spcPts val="0"/>
              </a:spcAft>
              <a:defRPr/>
            </a:pPr>
            <a:endParaRPr lang="en-US" sz="3200" dirty="0">
              <a:solidFill>
                <a:srgbClr val="000000"/>
              </a:solidFill>
              <a:latin typeface="+mj-lt"/>
              <a:ea typeface="Open Sans"/>
              <a:cs typeface="Open Sans"/>
              <a:sym typeface="Open Sans"/>
            </a:endParaRPr>
          </a:p>
        </p:txBody>
      </p:sp>
      <p:grpSp>
        <p:nvGrpSpPr>
          <p:cNvPr id="105504" name="Group 3">
            <a:extLst>
              <a:ext uri="{FF2B5EF4-FFF2-40B4-BE49-F238E27FC236}">
                <a16:creationId xmlns:a16="http://schemas.microsoft.com/office/drawing/2014/main" id="{AE1D3FB0-FBB5-69F0-9891-1C1645DF4E31}"/>
              </a:ext>
            </a:extLst>
          </p:cNvPr>
          <p:cNvGrpSpPr>
            <a:grpSpLocks/>
          </p:cNvGrpSpPr>
          <p:nvPr/>
        </p:nvGrpSpPr>
        <p:grpSpPr bwMode="auto">
          <a:xfrm>
            <a:off x="0" y="400050"/>
            <a:ext cx="10287000" cy="1285875"/>
            <a:chOff x="0" y="0"/>
            <a:chExt cx="1384190" cy="3472227"/>
          </a:xfrm>
        </p:grpSpPr>
        <p:sp>
          <p:nvSpPr>
            <p:cNvPr id="105506" name="Freeform 4">
              <a:extLst>
                <a:ext uri="{FF2B5EF4-FFF2-40B4-BE49-F238E27FC236}">
                  <a16:creationId xmlns:a16="http://schemas.microsoft.com/office/drawing/2014/main" id="{5B5B7051-E497-993E-476A-BFFD9F78616A}"/>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05507" name="TextBox 43">
              <a:extLst>
                <a:ext uri="{FF2B5EF4-FFF2-40B4-BE49-F238E27FC236}">
                  <a16:creationId xmlns:a16="http://schemas.microsoft.com/office/drawing/2014/main" id="{4B886271-ECAB-59C1-87BA-BA58199C0EB9}"/>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46" name="TextBox 3">
            <a:extLst>
              <a:ext uri="{FF2B5EF4-FFF2-40B4-BE49-F238E27FC236}">
                <a16:creationId xmlns:a16="http://schemas.microsoft.com/office/drawing/2014/main" id="{68C0126D-EC3F-14AB-44B3-FF60627A07DF}"/>
              </a:ext>
            </a:extLst>
          </p:cNvPr>
          <p:cNvSpPr txBox="1"/>
          <p:nvPr/>
        </p:nvSpPr>
        <p:spPr>
          <a:xfrm>
            <a:off x="1371600" y="646113"/>
            <a:ext cx="12192000" cy="758285"/>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latin typeface="+mj-lt"/>
                <a:ea typeface="Open Sans Bold"/>
                <a:cs typeface="Open Sans Bold"/>
                <a:sym typeface="Open Sans Bold"/>
              </a:rPr>
              <a:t>Stephanitic Games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A3B69462-EF07-4DF4-95BB-20B23682D1D8}"/>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2667" b="12219"/>
          <a:stretch/>
        </p:blipFill>
        <p:spPr bwMode="auto">
          <a:xfrm>
            <a:off x="1046423" y="5190600"/>
            <a:ext cx="7696196" cy="3963102"/>
          </a:xfrm>
          <a:custGeom>
            <a:avLst/>
            <a:gdLst/>
            <a:ahLst/>
            <a:cxnLst/>
            <a:rect l="l" t="t" r="r" b="b"/>
            <a:pathLst>
              <a:path w="4252881" h="4252881">
                <a:moveTo>
                  <a:pt x="95137" y="0"/>
                </a:moveTo>
                <a:lnTo>
                  <a:pt x="4157744" y="0"/>
                </a:lnTo>
                <a:cubicBezTo>
                  <a:pt x="4210287" y="0"/>
                  <a:pt x="4252881" y="42594"/>
                  <a:pt x="4252881" y="95137"/>
                </a:cubicBezTo>
                <a:lnTo>
                  <a:pt x="4252881" y="4157744"/>
                </a:lnTo>
                <a:cubicBezTo>
                  <a:pt x="4252881" y="4210287"/>
                  <a:pt x="4210287" y="4252881"/>
                  <a:pt x="4157744" y="4252881"/>
                </a:cubicBezTo>
                <a:lnTo>
                  <a:pt x="95137" y="4252881"/>
                </a:lnTo>
                <a:cubicBezTo>
                  <a:pt x="42594" y="4252881"/>
                  <a:pt x="0" y="4210287"/>
                  <a:pt x="0" y="4157744"/>
                </a:cubicBezTo>
                <a:lnTo>
                  <a:pt x="0" y="95137"/>
                </a:lnTo>
                <a:cubicBezTo>
                  <a:pt x="0" y="42594"/>
                  <a:pt x="42594" y="0"/>
                  <a:pt x="95137" y="0"/>
                </a:cubicBezTo>
                <a:close/>
              </a:path>
            </a:pathLst>
          </a:cu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39D9AEE7-4810-48D3-9099-A747D6EDC5F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67800" y="857909"/>
            <a:ext cx="7653446" cy="3963102"/>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3" name="TextBox 2">
            <a:extLst>
              <a:ext uri="{FF2B5EF4-FFF2-40B4-BE49-F238E27FC236}">
                <a16:creationId xmlns:a16="http://schemas.microsoft.com/office/drawing/2014/main" id="{286774EE-4E61-4F02-84E4-A88A17E3FEDA}"/>
              </a:ext>
            </a:extLst>
          </p:cNvPr>
          <p:cNvSpPr txBox="1"/>
          <p:nvPr/>
        </p:nvSpPr>
        <p:spPr>
          <a:xfrm>
            <a:off x="9144000" y="1942648"/>
            <a:ext cx="8915400" cy="6527007"/>
          </a:xfrm>
          <a:prstGeom prst="rect">
            <a:avLst/>
          </a:prstGeom>
        </p:spPr>
        <p:txBody>
          <a:bodyPr vert="horz" lIns="137160" tIns="68580" rIns="137160" bIns="68580" rtlCol="0">
            <a:noAutofit/>
          </a:bodyPr>
          <a:lstStyle/>
          <a:p>
            <a:pPr marL="428625" indent="-428625">
              <a:buBlip>
                <a:blip>
                  <a:extLst>
                    <a:ext uri="{96DAC541-7B7A-43D3-8B79-37D633B846F1}">
                      <asvg:svgBlip xmlns:asvg="http://schemas.microsoft.com/office/drawing/2016/SVG/main" r:embed="rId5"/>
                    </a:ext>
                  </a:extLst>
                </a:blip>
              </a:buBlip>
            </a:pPr>
            <a:r>
              <a:rPr lang="en-IE" sz="3200" dirty="0">
                <a:latin typeface="+mj-lt"/>
                <a:ea typeface="Verdana" panose="020B0604030504040204" pitchFamily="34" charset="0"/>
                <a:cs typeface="Times New Roman" panose="02020603050405020304" pitchFamily="18" charset="0"/>
              </a:rPr>
              <a:t>The Greeks believed that the Olympic Games were first established in </a:t>
            </a:r>
            <a:r>
              <a:rPr lang="en-IE" sz="3200" b="1" dirty="0">
                <a:solidFill>
                  <a:srgbClr val="00B0F0"/>
                </a:solidFill>
                <a:latin typeface="+mj-lt"/>
                <a:ea typeface="Verdana" panose="020B0604030504040204" pitchFamily="34" charset="0"/>
                <a:cs typeface="Times New Roman" panose="02020603050405020304" pitchFamily="18" charset="0"/>
              </a:rPr>
              <a:t>776 BC</a:t>
            </a:r>
            <a:r>
              <a:rPr lang="en-IE" sz="3200" dirty="0">
                <a:latin typeface="+mj-lt"/>
                <a:ea typeface="Verdana" panose="020B0604030504040204" pitchFamily="34" charset="0"/>
                <a:cs typeface="Times New Roman" panose="02020603050405020304" pitchFamily="18" charset="0"/>
              </a:rPr>
              <a:t>.</a:t>
            </a:r>
          </a:p>
          <a:p>
            <a:endParaRPr lang="en-IE" sz="3200" dirty="0">
              <a:latin typeface="+mj-lt"/>
              <a:ea typeface="Verdana" panose="020B0604030504040204" pitchFamily="34" charset="0"/>
              <a:cs typeface="Times New Roman" panose="02020603050405020304" pitchFamily="18" charset="0"/>
            </a:endParaRPr>
          </a:p>
          <a:p>
            <a:pPr marL="428625" indent="-428625">
              <a:buBlip>
                <a:blip>
                  <a:extLst>
                    <a:ext uri="{96DAC541-7B7A-43D3-8B79-37D633B846F1}">
                      <asvg:svgBlip xmlns:asvg="http://schemas.microsoft.com/office/drawing/2016/SVG/main" r:embed="rId5"/>
                    </a:ext>
                  </a:extLst>
                </a:blip>
              </a:buBlip>
            </a:pPr>
            <a:r>
              <a:rPr lang="en-IE" sz="3200" dirty="0">
                <a:latin typeface="+mj-lt"/>
                <a:ea typeface="Verdana" panose="020B0604030504040204" pitchFamily="34" charset="0"/>
                <a:cs typeface="Times New Roman" panose="02020603050405020304" pitchFamily="18" charset="0"/>
              </a:rPr>
              <a:t>They were held in </a:t>
            </a:r>
            <a:r>
              <a:rPr lang="en-IE" sz="3200" b="1" dirty="0">
                <a:solidFill>
                  <a:srgbClr val="FF0000"/>
                </a:solidFill>
                <a:latin typeface="+mj-lt"/>
                <a:ea typeface="Verdana" panose="020B0604030504040204" pitchFamily="34" charset="0"/>
                <a:cs typeface="Times New Roman" panose="02020603050405020304" pitchFamily="18" charset="0"/>
              </a:rPr>
              <a:t>Olympia in Greece</a:t>
            </a:r>
            <a:r>
              <a:rPr lang="en-IE" sz="3200" dirty="0">
                <a:latin typeface="+mj-lt"/>
                <a:ea typeface="Verdana" panose="020B0604030504040204" pitchFamily="34" charset="0"/>
                <a:cs typeface="Times New Roman" panose="02020603050405020304" pitchFamily="18" charset="0"/>
              </a:rPr>
              <a:t>, and dedicated to </a:t>
            </a:r>
            <a:r>
              <a:rPr lang="en-IE" sz="3200" b="1" dirty="0">
                <a:solidFill>
                  <a:srgbClr val="7030A0"/>
                </a:solidFill>
                <a:latin typeface="+mj-lt"/>
                <a:ea typeface="Verdana" panose="020B0604030504040204" pitchFamily="34" charset="0"/>
                <a:cs typeface="Times New Roman" panose="02020603050405020304" pitchFamily="18" charset="0"/>
              </a:rPr>
              <a:t>Zeus</a:t>
            </a:r>
            <a:r>
              <a:rPr lang="en-IE" sz="3200" dirty="0">
                <a:latin typeface="+mj-lt"/>
                <a:ea typeface="Verdana" panose="020B0604030504040204" pitchFamily="34" charset="0"/>
                <a:cs typeface="Times New Roman" panose="02020603050405020304" pitchFamily="18" charset="0"/>
              </a:rPr>
              <a:t>, the king of the gods. </a:t>
            </a:r>
          </a:p>
          <a:p>
            <a:endParaRPr lang="en-IE" sz="3200" dirty="0">
              <a:latin typeface="+mj-lt"/>
              <a:ea typeface="Verdana" panose="020B0604030504040204" pitchFamily="34" charset="0"/>
              <a:cs typeface="Times New Roman" panose="02020603050405020304" pitchFamily="18" charset="0"/>
            </a:endParaRPr>
          </a:p>
          <a:p>
            <a:pPr marL="428625" indent="-428625">
              <a:buBlip>
                <a:blip>
                  <a:extLst>
                    <a:ext uri="{96DAC541-7B7A-43D3-8B79-37D633B846F1}">
                      <asvg:svgBlip xmlns:asvg="http://schemas.microsoft.com/office/drawing/2016/SVG/main" r:embed="rId5"/>
                    </a:ext>
                  </a:extLst>
                </a:blip>
              </a:buBlip>
            </a:pPr>
            <a:r>
              <a:rPr lang="en-IE" sz="3200" dirty="0">
                <a:latin typeface="+mj-lt"/>
                <a:ea typeface="Verdana" panose="020B0604030504040204" pitchFamily="34" charset="0"/>
                <a:cs typeface="Times New Roman" panose="02020603050405020304" pitchFamily="18" charset="0"/>
              </a:rPr>
              <a:t>As with the modern Olympics, the Games were held </a:t>
            </a:r>
            <a:r>
              <a:rPr lang="en-IE" sz="3200" b="1" dirty="0">
                <a:solidFill>
                  <a:srgbClr val="00B050"/>
                </a:solidFill>
                <a:latin typeface="+mj-lt"/>
                <a:ea typeface="Verdana" panose="020B0604030504040204" pitchFamily="34" charset="0"/>
                <a:cs typeface="Times New Roman" panose="02020603050405020304" pitchFamily="18" charset="0"/>
              </a:rPr>
              <a:t>once every four years</a:t>
            </a:r>
            <a:r>
              <a:rPr lang="en-IE" sz="3200" dirty="0">
                <a:latin typeface="+mj-lt"/>
                <a:ea typeface="Verdana" panose="020B0604030504040204" pitchFamily="34" charset="0"/>
                <a:cs typeface="Times New Roman" panose="02020603050405020304" pitchFamily="18" charset="0"/>
              </a:rPr>
              <a:t>. </a:t>
            </a:r>
          </a:p>
          <a:p>
            <a:endParaRPr lang="en-IE" sz="3200" dirty="0">
              <a:latin typeface="+mj-lt"/>
              <a:ea typeface="Verdana" panose="020B0604030504040204" pitchFamily="34" charset="0"/>
              <a:cs typeface="Times New Roman" panose="02020603050405020304" pitchFamily="18" charset="0"/>
            </a:endParaRPr>
          </a:p>
          <a:p>
            <a:pPr marL="428625" indent="-428625">
              <a:buBlip>
                <a:blip>
                  <a:extLst>
                    <a:ext uri="{96DAC541-7B7A-43D3-8B79-37D633B846F1}">
                      <asvg:svgBlip xmlns:asvg="http://schemas.microsoft.com/office/drawing/2016/SVG/main" r:embed="rId5"/>
                    </a:ext>
                  </a:extLst>
                </a:blip>
              </a:buBlip>
            </a:pPr>
            <a:r>
              <a:rPr lang="en-IE" sz="3200" dirty="0">
                <a:latin typeface="+mj-lt"/>
                <a:ea typeface="Verdana" panose="020B0604030504040204" pitchFamily="34" charset="0"/>
                <a:cs typeface="Times New Roman" panose="02020603050405020304" pitchFamily="18" charset="0"/>
              </a:rPr>
              <a:t>The Olympic Games were </a:t>
            </a:r>
            <a:r>
              <a:rPr lang="en-IE" sz="3200" b="1" dirty="0">
                <a:solidFill>
                  <a:srgbClr val="0070C0"/>
                </a:solidFill>
                <a:latin typeface="+mj-lt"/>
                <a:ea typeface="Verdana" panose="020B0604030504040204" pitchFamily="34" charset="0"/>
                <a:cs typeface="Times New Roman" panose="02020603050405020304" pitchFamily="18" charset="0"/>
              </a:rPr>
              <a:t>open to free Greek males</a:t>
            </a:r>
            <a:r>
              <a:rPr lang="en-IE" sz="3200" dirty="0">
                <a:latin typeface="+mj-lt"/>
                <a:ea typeface="Verdana" panose="020B0604030504040204" pitchFamily="34" charset="0"/>
                <a:cs typeface="Times New Roman" panose="02020603050405020304" pitchFamily="18" charset="0"/>
              </a:rPr>
              <a:t>, and, therefore, excluded women, non-Greeks and slaves.</a:t>
            </a:r>
          </a:p>
          <a:p>
            <a:pPr marL="428625" indent="-428625">
              <a:buBlip>
                <a:blip>
                  <a:extLst>
                    <a:ext uri="{96DAC541-7B7A-43D3-8B79-37D633B846F1}">
                      <asvg:svgBlip xmlns:asvg="http://schemas.microsoft.com/office/drawing/2016/SVG/main" r:embed="rId5"/>
                    </a:ext>
                  </a:extLst>
                </a:blip>
              </a:buBlip>
            </a:pPr>
            <a:endParaRPr lang="en-IE" sz="3200" dirty="0">
              <a:latin typeface="+mj-lt"/>
              <a:ea typeface="Verdana" panose="020B0604030504040204" pitchFamily="34" charset="0"/>
              <a:cs typeface="Times New Roman" panose="02020603050405020304" pitchFamily="18" charset="0"/>
            </a:endParaRPr>
          </a:p>
          <a:p>
            <a:pPr marL="428625" indent="-428625">
              <a:buBlip>
                <a:blip>
                  <a:extLst>
                    <a:ext uri="{96DAC541-7B7A-43D3-8B79-37D633B846F1}">
                      <asvg:svgBlip xmlns:asvg="http://schemas.microsoft.com/office/drawing/2016/SVG/main" r:embed="rId5"/>
                    </a:ext>
                  </a:extLst>
                </a:blip>
              </a:buBlip>
            </a:pPr>
            <a:r>
              <a:rPr lang="en-IE" sz="3200" dirty="0">
                <a:latin typeface="+mj-lt"/>
                <a:ea typeface="Verdana" panose="020B0604030504040204" pitchFamily="34" charset="0"/>
                <a:cs typeface="Times New Roman" panose="02020603050405020304" pitchFamily="18" charset="0"/>
              </a:rPr>
              <a:t>The image (left) shows a plan of the </a:t>
            </a:r>
            <a:r>
              <a:rPr lang="en-US" sz="3200" b="1" dirty="0">
                <a:solidFill>
                  <a:srgbClr val="00B050"/>
                </a:solidFill>
                <a:latin typeface="+mj-lt"/>
                <a:ea typeface="Verdana" panose="020B0604030504040204" pitchFamily="34" charset="0"/>
                <a:cs typeface="Times New Roman" panose="02020603050405020304" pitchFamily="18" charset="0"/>
              </a:rPr>
              <a:t>Sanctuary of Zeus at Olympia </a:t>
            </a:r>
            <a:r>
              <a:rPr lang="en-US" sz="3200" dirty="0">
                <a:latin typeface="+mj-lt"/>
                <a:ea typeface="Verdana" panose="020B0604030504040204" pitchFamily="34" charset="0"/>
                <a:cs typeface="Times New Roman" panose="02020603050405020304" pitchFamily="18" charset="0"/>
              </a:rPr>
              <a:t>in the 5</a:t>
            </a:r>
            <a:r>
              <a:rPr lang="en-US" sz="3200" baseline="30000" dirty="0">
                <a:latin typeface="+mj-lt"/>
                <a:ea typeface="Verdana" panose="020B0604030504040204" pitchFamily="34" charset="0"/>
                <a:cs typeface="Times New Roman" panose="02020603050405020304" pitchFamily="18" charset="0"/>
              </a:rPr>
              <a:t>th</a:t>
            </a:r>
            <a:r>
              <a:rPr lang="en-US" sz="3200" dirty="0">
                <a:latin typeface="+mj-lt"/>
                <a:ea typeface="Verdana" panose="020B0604030504040204" pitchFamily="34" charset="0"/>
                <a:cs typeface="Times New Roman" panose="02020603050405020304" pitchFamily="18" charset="0"/>
              </a:rPr>
              <a:t>  century BC.</a:t>
            </a:r>
            <a:endParaRPr lang="en-IE" sz="3200" dirty="0">
              <a:latin typeface="+mj-lt"/>
              <a:ea typeface="Verdana" panose="020B0604030504040204" pitchFamily="34" charset="0"/>
              <a:cs typeface="Times New Roman" panose="02020603050405020304" pitchFamily="18" charset="0"/>
            </a:endParaRPr>
          </a:p>
          <a:p>
            <a:pPr>
              <a:lnSpc>
                <a:spcPct val="90000"/>
              </a:lnSpc>
              <a:spcAft>
                <a:spcPts val="900"/>
              </a:spcAft>
            </a:pPr>
            <a:endParaRPr lang="en-US" sz="3200" dirty="0">
              <a:latin typeface="+mj-lt"/>
            </a:endParaRPr>
          </a:p>
          <a:p>
            <a:pPr indent="-342900">
              <a:lnSpc>
                <a:spcPct val="90000"/>
              </a:lnSpc>
              <a:spcAft>
                <a:spcPts val="900"/>
              </a:spcAft>
              <a:buFont typeface="Arial" panose="020B0604020202020204" pitchFamily="34" charset="0"/>
              <a:buChar char="•"/>
            </a:pPr>
            <a:endParaRPr lang="en-US" sz="3200" b="1" dirty="0">
              <a:latin typeface="+mj-lt"/>
            </a:endParaRPr>
          </a:p>
          <a:p>
            <a:pPr>
              <a:lnSpc>
                <a:spcPct val="90000"/>
              </a:lnSpc>
              <a:spcAft>
                <a:spcPts val="900"/>
              </a:spcAft>
            </a:pPr>
            <a:endParaRPr lang="en-US" sz="3200" b="1" dirty="0">
              <a:latin typeface="+mj-lt"/>
            </a:endParaRPr>
          </a:p>
          <a:p>
            <a:pPr indent="-342900">
              <a:lnSpc>
                <a:spcPct val="90000"/>
              </a:lnSpc>
              <a:spcAft>
                <a:spcPts val="900"/>
              </a:spcAft>
              <a:buFont typeface="Arial" panose="020B0604020202020204" pitchFamily="34" charset="0"/>
              <a:buChar char="•"/>
            </a:pPr>
            <a:endParaRPr lang="en-US" sz="3200" b="1" dirty="0">
              <a:latin typeface="+mj-lt"/>
            </a:endParaRPr>
          </a:p>
          <a:p>
            <a:pPr indent="-342900">
              <a:lnSpc>
                <a:spcPct val="90000"/>
              </a:lnSpc>
              <a:spcAft>
                <a:spcPts val="900"/>
              </a:spcAft>
              <a:buFont typeface="Arial" panose="020B0604020202020204" pitchFamily="34" charset="0"/>
              <a:buChar char="•"/>
            </a:pPr>
            <a:endParaRPr lang="en-US" sz="3200" b="1" dirty="0">
              <a:latin typeface="+mj-lt"/>
            </a:endParaRPr>
          </a:p>
          <a:p>
            <a:pPr indent="-342900">
              <a:lnSpc>
                <a:spcPct val="90000"/>
              </a:lnSpc>
              <a:spcAft>
                <a:spcPts val="900"/>
              </a:spcAft>
              <a:buFont typeface="Arial" panose="020B0604020202020204" pitchFamily="34" charset="0"/>
              <a:buChar char="•"/>
            </a:pPr>
            <a:endParaRPr lang="en-US" sz="3200" b="1" dirty="0">
              <a:latin typeface="+mj-lt"/>
            </a:endParaRPr>
          </a:p>
          <a:p>
            <a:pPr indent="-342900">
              <a:lnSpc>
                <a:spcPct val="90000"/>
              </a:lnSpc>
              <a:spcAft>
                <a:spcPts val="900"/>
              </a:spcAft>
              <a:buFont typeface="Arial" panose="020B0604020202020204" pitchFamily="34" charset="0"/>
              <a:buChar char="•"/>
            </a:pPr>
            <a:endParaRPr lang="en-US" sz="3200" b="1" dirty="0">
              <a:latin typeface="+mj-lt"/>
            </a:endParaRPr>
          </a:p>
          <a:p>
            <a:pPr indent="-342900">
              <a:lnSpc>
                <a:spcPct val="90000"/>
              </a:lnSpc>
              <a:spcAft>
                <a:spcPts val="900"/>
              </a:spcAft>
              <a:buFont typeface="Arial" panose="020B0604020202020204" pitchFamily="34" charset="0"/>
              <a:buChar char="•"/>
            </a:pPr>
            <a:endParaRPr lang="en-US" sz="3200" b="1" dirty="0">
              <a:latin typeface="+mj-lt"/>
            </a:endParaRPr>
          </a:p>
        </p:txBody>
      </p:sp>
      <p:grpSp>
        <p:nvGrpSpPr>
          <p:cNvPr id="2" name="Group 3">
            <a:extLst>
              <a:ext uri="{FF2B5EF4-FFF2-40B4-BE49-F238E27FC236}">
                <a16:creationId xmlns:a16="http://schemas.microsoft.com/office/drawing/2014/main" id="{6933415B-F7CB-A290-C90B-BA4A74BEF1D3}"/>
              </a:ext>
            </a:extLst>
          </p:cNvPr>
          <p:cNvGrpSpPr>
            <a:grpSpLocks/>
          </p:cNvGrpSpPr>
          <p:nvPr/>
        </p:nvGrpSpPr>
        <p:grpSpPr bwMode="auto">
          <a:xfrm>
            <a:off x="9061059" y="437574"/>
            <a:ext cx="9296400" cy="1285875"/>
            <a:chOff x="0" y="0"/>
            <a:chExt cx="1384190" cy="3472227"/>
          </a:xfrm>
        </p:grpSpPr>
        <p:sp>
          <p:nvSpPr>
            <p:cNvPr id="4" name="Freeform 4">
              <a:extLst>
                <a:ext uri="{FF2B5EF4-FFF2-40B4-BE49-F238E27FC236}">
                  <a16:creationId xmlns:a16="http://schemas.microsoft.com/office/drawing/2014/main" id="{277A40BA-CDEF-D376-7957-E9481EB5734A}"/>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5" name="TextBox 24">
              <a:extLst>
                <a:ext uri="{FF2B5EF4-FFF2-40B4-BE49-F238E27FC236}">
                  <a16:creationId xmlns:a16="http://schemas.microsoft.com/office/drawing/2014/main" id="{DD582177-5DC3-6AF8-A791-940A788B5CFF}"/>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8" name="TextBox 3">
            <a:extLst>
              <a:ext uri="{FF2B5EF4-FFF2-40B4-BE49-F238E27FC236}">
                <a16:creationId xmlns:a16="http://schemas.microsoft.com/office/drawing/2014/main" id="{B15D375C-EDDD-7125-B3BB-C42456128702}"/>
              </a:ext>
            </a:extLst>
          </p:cNvPr>
          <p:cNvSpPr txBox="1"/>
          <p:nvPr/>
        </p:nvSpPr>
        <p:spPr>
          <a:xfrm>
            <a:off x="9525000" y="649718"/>
            <a:ext cx="12192000" cy="758285"/>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latin typeface="+mj-lt"/>
                <a:ea typeface="Open Sans Bold"/>
                <a:cs typeface="Open Sans Bold"/>
                <a:sym typeface="Open Sans Bold"/>
              </a:rPr>
              <a:t>Olympic Games</a:t>
            </a:r>
          </a:p>
        </p:txBody>
      </p:sp>
    </p:spTree>
    <p:extLst>
      <p:ext uri="{BB962C8B-B14F-4D97-AF65-F5344CB8AC3E}">
        <p14:creationId xmlns:p14="http://schemas.microsoft.com/office/powerpoint/2010/main" val="13073850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371600" fontAlgn="auto">
              <a:spcBef>
                <a:spcPts val="0"/>
              </a:spcBef>
              <a:spcAft>
                <a:spcPts val="0"/>
              </a:spcAft>
              <a:defRPr/>
            </a:pPr>
            <a:endParaRPr lang="en-US" sz="2700">
              <a:solidFill>
                <a:prstClr val="white"/>
              </a:solidFill>
              <a:latin typeface="Calibri" panose="020F0502020204030204"/>
            </a:endParaRPr>
          </a:p>
        </p:txBody>
      </p:sp>
      <p:sp>
        <p:nvSpPr>
          <p:cNvPr id="32" name="Arc 3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12947023" y="735740"/>
            <a:ext cx="4481849" cy="448184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1371600" eaLnBrk="1" fontAlgn="auto" hangingPunct="1">
              <a:spcBef>
                <a:spcPts val="0"/>
              </a:spcBef>
              <a:spcAft>
                <a:spcPts val="0"/>
              </a:spcAft>
              <a:defRPr/>
            </a:pPr>
            <a:endParaRPr lang="en-US" sz="2700">
              <a:solidFill>
                <a:srgbClr val="000000"/>
              </a:solidFill>
              <a:latin typeface="Calibri" panose="020F0502020204030204"/>
            </a:endParaRPr>
          </a:p>
        </p:txBody>
      </p:sp>
      <p:sp>
        <p:nvSpPr>
          <p:cNvPr id="34" name="Freeform: Shape 3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8229600"/>
            <a:ext cx="4009295" cy="20574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pic>
        <p:nvPicPr>
          <p:cNvPr id="5" name="Content Placeholder 4">
            <a:extLst>
              <a:ext uri="{FF2B5EF4-FFF2-40B4-BE49-F238E27FC236}">
                <a16:creationId xmlns:a16="http://schemas.microsoft.com/office/drawing/2014/main" id="{3D6D703A-042D-4E92-A773-08C4B9BC173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0251" r="6876" b="-2"/>
          <a:stretch/>
        </p:blipFill>
        <p:spPr>
          <a:xfrm>
            <a:off x="1018963" y="2100799"/>
            <a:ext cx="7166072" cy="7155578"/>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9" name="Content Placeholder 8">
            <a:extLst>
              <a:ext uri="{FF2B5EF4-FFF2-40B4-BE49-F238E27FC236}">
                <a16:creationId xmlns:a16="http://schemas.microsoft.com/office/drawing/2014/main" id="{2347A4A4-BF86-4ECF-9EB6-883B27A63BAE}"/>
              </a:ext>
            </a:extLst>
          </p:cNvPr>
          <p:cNvSpPr>
            <a:spLocks noGrp="1"/>
          </p:cNvSpPr>
          <p:nvPr>
            <p:ph idx="1"/>
          </p:nvPr>
        </p:nvSpPr>
        <p:spPr>
          <a:xfrm>
            <a:off x="8998021" y="1931988"/>
            <a:ext cx="8188257" cy="6288780"/>
          </a:xfrm>
        </p:spPr>
        <p:txBody>
          <a:bodyPr>
            <a:normAutofit/>
          </a:bodyPr>
          <a:lstStyle/>
          <a:p>
            <a:pPr marL="0" indent="0">
              <a:buNone/>
            </a:pPr>
            <a:r>
              <a:rPr lang="en-US" sz="3200" dirty="0">
                <a:latin typeface="Calibri" panose="020F0502020204030204" pitchFamily="34" charset="0"/>
                <a:ea typeface="Calibri" panose="020F0502020204030204" pitchFamily="34" charset="0"/>
                <a:cs typeface="Calibri" panose="020F0502020204030204" pitchFamily="34" charset="0"/>
              </a:rPr>
              <a:t>Originally the only event was the footrace known as the </a:t>
            </a:r>
            <a:r>
              <a:rPr lang="en-US" sz="3200" b="1" dirty="0">
                <a:solidFill>
                  <a:srgbClr val="00B0F0"/>
                </a:solidFill>
                <a:latin typeface="Calibri" panose="020F0502020204030204" pitchFamily="34" charset="0"/>
                <a:ea typeface="Calibri" panose="020F0502020204030204" pitchFamily="34" charset="0"/>
                <a:cs typeface="Calibri" panose="020F0502020204030204" pitchFamily="34" charset="0"/>
              </a:rPr>
              <a:t>stadion</a:t>
            </a:r>
            <a:r>
              <a:rPr lang="en-US" sz="3200" dirty="0">
                <a:latin typeface="Calibri" panose="020F0502020204030204" pitchFamily="34" charset="0"/>
                <a:ea typeface="Calibri" panose="020F0502020204030204" pitchFamily="34" charset="0"/>
                <a:cs typeface="Calibri" panose="020F0502020204030204" pitchFamily="34" charset="0"/>
              </a:rPr>
              <a:t>.</a:t>
            </a:r>
          </a:p>
          <a:p>
            <a:pPr marL="0" indent="0">
              <a:buNone/>
            </a:pPr>
            <a:r>
              <a:rPr lang="en-US" sz="3200" dirty="0">
                <a:latin typeface="Calibri" panose="020F0502020204030204" pitchFamily="34" charset="0"/>
                <a:ea typeface="Calibri" panose="020F0502020204030204" pitchFamily="34" charset="0"/>
                <a:cs typeface="Calibri" panose="020F0502020204030204" pitchFamily="34" charset="0"/>
              </a:rPr>
              <a:t>The place where the race took place was also known as the stadion! This gives us the word ‘stadium’!</a:t>
            </a:r>
          </a:p>
          <a:p>
            <a:pPr marL="0" indent="0">
              <a:buNone/>
            </a:pPr>
            <a:endParaRPr lang="en-US" sz="3200" dirty="0">
              <a:latin typeface="Verdana" panose="020B0604030504040204" pitchFamily="34" charset="0"/>
              <a:ea typeface="Verdana" panose="020B0604030504040204" pitchFamily="34" charset="0"/>
            </a:endParaRPr>
          </a:p>
          <a:p>
            <a:pPr marL="0" indent="0">
              <a:buNone/>
            </a:pPr>
            <a:endParaRPr lang="en-US" sz="3200" dirty="0">
              <a:latin typeface="Verdana" panose="020B0604030504040204" pitchFamily="34" charset="0"/>
              <a:ea typeface="Verdana" panose="020B0604030504040204" pitchFamily="34" charset="0"/>
            </a:endParaRPr>
          </a:p>
          <a:p>
            <a:endParaRPr lang="en-US" sz="3200" dirty="0"/>
          </a:p>
        </p:txBody>
      </p:sp>
      <p:pic>
        <p:nvPicPr>
          <p:cNvPr id="6" name="Picture 2">
            <a:extLst>
              <a:ext uri="{FF2B5EF4-FFF2-40B4-BE49-F238E27FC236}">
                <a16:creationId xmlns:a16="http://schemas.microsoft.com/office/drawing/2014/main" id="{430F7242-A048-4D5E-BD1A-D13C9080EC5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081705" y="4660730"/>
            <a:ext cx="8020887" cy="4852637"/>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764AB831-D9AC-420C-B3FE-0110B3B81AB7}"/>
              </a:ext>
            </a:extLst>
          </p:cNvPr>
          <p:cNvCxnSpPr>
            <a:cxnSpLocks/>
          </p:cNvCxnSpPr>
          <p:nvPr/>
        </p:nvCxnSpPr>
        <p:spPr>
          <a:xfrm>
            <a:off x="14706600" y="3848100"/>
            <a:ext cx="685800" cy="233089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nvGrpSpPr>
          <p:cNvPr id="3" name="Group 3">
            <a:extLst>
              <a:ext uri="{FF2B5EF4-FFF2-40B4-BE49-F238E27FC236}">
                <a16:creationId xmlns:a16="http://schemas.microsoft.com/office/drawing/2014/main" id="{6970ABA8-E57E-A7A7-2608-B633AFEA06C1}"/>
              </a:ext>
            </a:extLst>
          </p:cNvPr>
          <p:cNvGrpSpPr>
            <a:grpSpLocks/>
          </p:cNvGrpSpPr>
          <p:nvPr/>
        </p:nvGrpSpPr>
        <p:grpSpPr bwMode="auto">
          <a:xfrm>
            <a:off x="0" y="400050"/>
            <a:ext cx="10287000" cy="1285875"/>
            <a:chOff x="0" y="0"/>
            <a:chExt cx="1384190" cy="3472227"/>
          </a:xfrm>
        </p:grpSpPr>
        <p:sp>
          <p:nvSpPr>
            <p:cNvPr id="4" name="Freeform 4">
              <a:extLst>
                <a:ext uri="{FF2B5EF4-FFF2-40B4-BE49-F238E27FC236}">
                  <a16:creationId xmlns:a16="http://schemas.microsoft.com/office/drawing/2014/main" id="{4558E855-2DD4-C659-BD97-029644F82D6E}"/>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7" name="TextBox 7">
              <a:extLst>
                <a:ext uri="{FF2B5EF4-FFF2-40B4-BE49-F238E27FC236}">
                  <a16:creationId xmlns:a16="http://schemas.microsoft.com/office/drawing/2014/main" id="{BF794DD8-A67E-F418-B4AB-C386FF1DA3CF}"/>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2" name="TextBox 3">
            <a:extLst>
              <a:ext uri="{FF2B5EF4-FFF2-40B4-BE49-F238E27FC236}">
                <a16:creationId xmlns:a16="http://schemas.microsoft.com/office/drawing/2014/main" id="{E10736D4-FF5B-0FC0-54DE-6A89F428CD12}"/>
              </a:ext>
            </a:extLst>
          </p:cNvPr>
          <p:cNvSpPr txBox="1"/>
          <p:nvPr/>
        </p:nvSpPr>
        <p:spPr>
          <a:xfrm>
            <a:off x="1371600" y="646113"/>
            <a:ext cx="12192000" cy="1573212"/>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ea typeface="Calibri" panose="020F0502020204030204" pitchFamily="34" charset="0"/>
                <a:cs typeface="Calibri" panose="020F0502020204030204" pitchFamily="34" charset="0"/>
                <a:sym typeface="Open Sans Bold"/>
              </a:rPr>
              <a:t>Footraces</a:t>
            </a:r>
          </a:p>
          <a:p>
            <a:pPr eaLnBrk="1" fontAlgn="auto" hangingPunct="1">
              <a:lnSpc>
                <a:spcPts val="6289"/>
              </a:lnSpc>
              <a:spcAft>
                <a:spcPts val="0"/>
              </a:spcAft>
              <a:defRPr/>
            </a:pPr>
            <a:endParaRPr lang="en-US" sz="4800" b="1" spc="-89" dirty="0">
              <a:solidFill>
                <a:schemeClr val="bg1"/>
              </a:solidFill>
              <a:ea typeface="Calibri" panose="020F0502020204030204" pitchFamily="34" charset="0"/>
              <a:cs typeface="Calibri" panose="020F0502020204030204" pitchFamily="34" charset="0"/>
              <a:sym typeface="Open Sans Bold"/>
            </a:endParaRPr>
          </a:p>
        </p:txBody>
      </p:sp>
    </p:spTree>
    <p:extLst>
      <p:ext uri="{BB962C8B-B14F-4D97-AF65-F5344CB8AC3E}">
        <p14:creationId xmlns:p14="http://schemas.microsoft.com/office/powerpoint/2010/main" val="5625512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lated image">
            <a:extLst>
              <a:ext uri="{FF2B5EF4-FFF2-40B4-BE49-F238E27FC236}">
                <a16:creationId xmlns:a16="http://schemas.microsoft.com/office/drawing/2014/main" id="{F78DE253-31A3-45C9-9314-E3D189BF0229}"/>
              </a:ext>
            </a:extLst>
          </p:cNvPr>
          <p:cNvPicPr>
            <a:picLocks noGrp="1" noChangeAspect="1" noChangeArrowheads="1"/>
          </p:cNvPicPr>
          <p:nvPr>
            <p:ph idx="1"/>
          </p:nvPr>
        </p:nvPicPr>
        <p:blipFill rotWithShape="1">
          <a:blip r:embed="rId3" cstate="email">
            <a:extLst>
              <a:ext uri="{28A0092B-C50C-407E-A947-70E740481C1C}">
                <a14:useLocalDpi xmlns:a14="http://schemas.microsoft.com/office/drawing/2010/main"/>
              </a:ext>
            </a:extLst>
          </a:blip>
          <a:srcRect b="-2"/>
          <a:stretch/>
        </p:blipFill>
        <p:spPr bwMode="auto">
          <a:xfrm>
            <a:off x="30" y="15"/>
            <a:ext cx="11329386" cy="102869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F69AD8E-ED24-4573-B4FF-D435309AE106}"/>
              </a:ext>
            </a:extLst>
          </p:cNvPr>
          <p:cNvSpPr txBox="1"/>
          <p:nvPr/>
        </p:nvSpPr>
        <p:spPr>
          <a:xfrm>
            <a:off x="11250139" y="2403257"/>
            <a:ext cx="6935541" cy="3173130"/>
          </a:xfrm>
          <a:prstGeom prst="rect">
            <a:avLst/>
          </a:prstGeom>
        </p:spPr>
        <p:txBody>
          <a:bodyPr vert="horz" lIns="137160" tIns="68580" rIns="137160" bIns="68580" rtlCol="0">
            <a:noAutofit/>
          </a:bodyPr>
          <a:lstStyle/>
          <a:p>
            <a:pPr marL="754380" indent="-514350" defTabSz="1371600" eaLnBrk="1" fontAlgn="auto" hangingPunct="1">
              <a:spcBef>
                <a:spcPts val="0"/>
              </a:spcBef>
              <a:spcAft>
                <a:spcPts val="900"/>
              </a:spcAft>
              <a:buClr>
                <a:srgbClr val="EE7661"/>
              </a:buClr>
              <a:buBlip>
                <a:blip>
                  <a:extLst>
                    <a:ext uri="{96DAC541-7B7A-43D3-8B79-37D633B846F1}">
                      <asvg:svgBlip xmlns:asvg="http://schemas.microsoft.com/office/drawing/2016/SVG/main" r:embed="rId4"/>
                    </a:ext>
                  </a:extLst>
                </a:blip>
              </a:buBlip>
            </a:pPr>
            <a:r>
              <a:rPr lang="en-US" sz="3200" dirty="0">
                <a:solidFill>
                  <a:prstClr val="black"/>
                </a:solidFill>
                <a:ea typeface="Calibri" panose="020F0502020204030204" pitchFamily="34" charset="0"/>
                <a:cs typeface="Calibri" panose="020F0502020204030204" pitchFamily="34" charset="0"/>
              </a:rPr>
              <a:t>Not added to the competition until c. 520 BC</a:t>
            </a:r>
          </a:p>
          <a:p>
            <a:pPr marL="240030" defTabSz="1371600" eaLnBrk="1" fontAlgn="auto" hangingPunct="1">
              <a:spcBef>
                <a:spcPts val="0"/>
              </a:spcBef>
              <a:spcAft>
                <a:spcPts val="900"/>
              </a:spcAft>
              <a:buClr>
                <a:srgbClr val="EE7661"/>
              </a:buClr>
            </a:pPr>
            <a:endParaRPr lang="en-US" sz="3200" dirty="0">
              <a:solidFill>
                <a:prstClr val="black"/>
              </a:solidFill>
              <a:ea typeface="Calibri" panose="020F0502020204030204" pitchFamily="34" charset="0"/>
              <a:cs typeface="Calibri" panose="020F0502020204030204" pitchFamily="34" charset="0"/>
            </a:endParaRPr>
          </a:p>
          <a:p>
            <a:pPr marL="754380" indent="-514350" defTabSz="1371600" eaLnBrk="1" fontAlgn="auto" hangingPunct="1">
              <a:spcBef>
                <a:spcPts val="0"/>
              </a:spcBef>
              <a:spcAft>
                <a:spcPts val="900"/>
              </a:spcAft>
              <a:buClr>
                <a:srgbClr val="EE7661"/>
              </a:buClr>
              <a:buBlip>
                <a:blip>
                  <a:extLst>
                    <a:ext uri="{96DAC541-7B7A-43D3-8B79-37D633B846F1}">
                      <asvg:svgBlip xmlns:asvg="http://schemas.microsoft.com/office/drawing/2016/SVG/main" r:embed="rId4"/>
                    </a:ext>
                  </a:extLst>
                </a:blip>
              </a:buBlip>
            </a:pPr>
            <a:r>
              <a:rPr lang="en-US" sz="3200" dirty="0">
                <a:solidFill>
                  <a:prstClr val="black"/>
                </a:solidFill>
                <a:ea typeface="Calibri" panose="020F0502020204030204" pitchFamily="34" charset="0"/>
                <a:cs typeface="Calibri" panose="020F0502020204030204" pitchFamily="34" charset="0"/>
              </a:rPr>
              <a:t>Competitors ran about 400 m while </a:t>
            </a:r>
            <a:r>
              <a:rPr lang="en-US" sz="3200" b="1" dirty="0">
                <a:solidFill>
                  <a:srgbClr val="00B050"/>
                </a:solidFill>
                <a:ea typeface="Calibri" panose="020F0502020204030204" pitchFamily="34" charset="0"/>
                <a:cs typeface="Calibri" panose="020F0502020204030204" pitchFamily="34" charset="0"/>
              </a:rPr>
              <a:t>carrying shields </a:t>
            </a:r>
            <a:r>
              <a:rPr lang="en-US" sz="3200" dirty="0">
                <a:solidFill>
                  <a:prstClr val="black"/>
                </a:solidFill>
                <a:ea typeface="Calibri" panose="020F0502020204030204" pitchFamily="34" charset="0"/>
                <a:cs typeface="Calibri" panose="020F0502020204030204" pitchFamily="34" charset="0"/>
              </a:rPr>
              <a:t>and </a:t>
            </a:r>
            <a:r>
              <a:rPr lang="en-US" sz="3200" b="1" dirty="0">
                <a:solidFill>
                  <a:srgbClr val="00B050"/>
                </a:solidFill>
                <a:ea typeface="Calibri" panose="020F0502020204030204" pitchFamily="34" charset="0"/>
                <a:cs typeface="Calibri" panose="020F0502020204030204" pitchFamily="34" charset="0"/>
              </a:rPr>
              <a:t>wearing helmets</a:t>
            </a:r>
            <a:r>
              <a:rPr lang="en-US" sz="3200" dirty="0">
                <a:solidFill>
                  <a:prstClr val="black"/>
                </a:solidFill>
                <a:ea typeface="Calibri" panose="020F0502020204030204" pitchFamily="34" charset="0"/>
                <a:cs typeface="Calibri" panose="020F0502020204030204" pitchFamily="34" charset="0"/>
              </a:rPr>
              <a:t>!</a:t>
            </a:r>
          </a:p>
        </p:txBody>
      </p:sp>
      <p:sp>
        <p:nvSpPr>
          <p:cNvPr id="3" name="TextBox 2">
            <a:extLst>
              <a:ext uri="{FF2B5EF4-FFF2-40B4-BE49-F238E27FC236}">
                <a16:creationId xmlns:a16="http://schemas.microsoft.com/office/drawing/2014/main" id="{6F4D6A61-C3FC-4379-9595-143F37207F09}"/>
              </a:ext>
            </a:extLst>
          </p:cNvPr>
          <p:cNvSpPr txBox="1"/>
          <p:nvPr/>
        </p:nvSpPr>
        <p:spPr>
          <a:xfrm>
            <a:off x="11575316" y="6134100"/>
            <a:ext cx="6285185" cy="3277820"/>
          </a:xfrm>
          <a:prstGeom prst="rect">
            <a:avLst/>
          </a:prstGeom>
          <a:noFill/>
          <a:ln w="57150"/>
        </p:spPr>
        <p:style>
          <a:lnRef idx="1">
            <a:schemeClr val="accent5"/>
          </a:lnRef>
          <a:fillRef idx="3">
            <a:schemeClr val="accent5"/>
          </a:fillRef>
          <a:effectRef idx="2">
            <a:schemeClr val="accent5"/>
          </a:effectRef>
          <a:fontRef idx="minor">
            <a:schemeClr val="lt1"/>
          </a:fontRef>
        </p:style>
        <p:txBody>
          <a:bodyPr wrap="square" rtlCol="0">
            <a:spAutoFit/>
          </a:bodyPr>
          <a:lstStyle/>
          <a:p>
            <a:pPr marL="240030" algn="ctr" defTabSz="1371600" eaLnBrk="1" fontAlgn="auto" hangingPunct="1">
              <a:spcBef>
                <a:spcPts val="0"/>
              </a:spcBef>
              <a:spcAft>
                <a:spcPts val="900"/>
              </a:spcAft>
              <a:buClr>
                <a:srgbClr val="EE7661"/>
              </a:buClr>
            </a:pPr>
            <a:r>
              <a:rPr lang="en-US" sz="3200" b="1" dirty="0">
                <a:solidFill>
                  <a:prstClr val="black"/>
                </a:solidFill>
                <a:latin typeface="Calibri" panose="020F0502020204030204" pitchFamily="34" charset="0"/>
                <a:ea typeface="Calibri" panose="020F0502020204030204" pitchFamily="34" charset="0"/>
                <a:cs typeface="Calibri" panose="020F0502020204030204" pitchFamily="34" charset="0"/>
              </a:rPr>
              <a:t>Vocabulary check!</a:t>
            </a:r>
          </a:p>
          <a:p>
            <a:pPr marL="240030" defTabSz="1371600" eaLnBrk="1" fontAlgn="auto" hangingPunct="1">
              <a:spcBef>
                <a:spcPts val="0"/>
              </a:spcBef>
              <a:spcAft>
                <a:spcPts val="900"/>
              </a:spcAft>
              <a:buClr>
                <a:srgbClr val="EE7661"/>
              </a:buClr>
            </a:pPr>
            <a:endParaRPr lang="en-US" sz="32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240030" defTabSz="1371600" eaLnBrk="1" fontAlgn="auto" hangingPunct="1">
              <a:spcBef>
                <a:spcPts val="0"/>
              </a:spcBef>
              <a:spcAft>
                <a:spcPts val="900"/>
              </a:spcAft>
              <a:buClr>
                <a:srgbClr val="EE7661"/>
              </a:buClr>
            </a:pPr>
            <a:r>
              <a:rPr lang="en-US" sz="3200" b="1" dirty="0">
                <a:solidFill>
                  <a:srgbClr val="C097F8">
                    <a:lumMod val="50000"/>
                  </a:srgbClr>
                </a:solidFill>
                <a:latin typeface="Calibri" panose="020F0502020204030204" pitchFamily="34" charset="0"/>
                <a:ea typeface="Calibri" panose="020F0502020204030204" pitchFamily="34" charset="0"/>
                <a:cs typeface="Calibri" panose="020F0502020204030204" pitchFamily="34" charset="0"/>
              </a:rPr>
              <a:t>Hoplito</a:t>
            </a:r>
            <a:r>
              <a:rPr lang="en-US" sz="3200" b="1" dirty="0">
                <a:solidFill>
                  <a:srgbClr val="2CC3B4">
                    <a:lumMod val="75000"/>
                  </a:srgbClr>
                </a:solidFill>
                <a:latin typeface="Calibri" panose="020F0502020204030204" pitchFamily="34" charset="0"/>
                <a:ea typeface="Calibri" panose="020F0502020204030204" pitchFamily="34" charset="0"/>
                <a:cs typeface="Calibri" panose="020F0502020204030204" pitchFamily="34" charset="0"/>
              </a:rPr>
              <a:t>dromos</a:t>
            </a:r>
            <a:r>
              <a:rPr lang="en-US" sz="3200" dirty="0">
                <a:solidFill>
                  <a:prstClr val="black"/>
                </a:solidFill>
                <a:latin typeface="Calibri" panose="020F0502020204030204" pitchFamily="34" charset="0"/>
                <a:ea typeface="Calibri" panose="020F0502020204030204" pitchFamily="34" charset="0"/>
                <a:cs typeface="Calibri" panose="020F0502020204030204" pitchFamily="34" charset="0"/>
              </a:rPr>
              <a:t> – a </a:t>
            </a:r>
            <a:r>
              <a:rPr lang="en-US" sz="3200" b="1" dirty="0">
                <a:solidFill>
                  <a:srgbClr val="C097F8">
                    <a:lumMod val="50000"/>
                  </a:srgbClr>
                </a:solidFill>
                <a:latin typeface="Calibri" panose="020F0502020204030204" pitchFamily="34" charset="0"/>
                <a:ea typeface="Calibri" panose="020F0502020204030204" pitchFamily="34" charset="0"/>
                <a:cs typeface="Calibri" panose="020F0502020204030204" pitchFamily="34" charset="0"/>
              </a:rPr>
              <a:t>hoplite</a:t>
            </a:r>
            <a:r>
              <a:rPr lang="en-US" sz="3200" dirty="0">
                <a:solidFill>
                  <a:prstClr val="black"/>
                </a:solidFill>
                <a:latin typeface="Calibri" panose="020F0502020204030204" pitchFamily="34" charset="0"/>
                <a:ea typeface="Calibri" panose="020F0502020204030204" pitchFamily="34" charset="0"/>
                <a:cs typeface="Calibri" panose="020F0502020204030204" pitchFamily="34" charset="0"/>
              </a:rPr>
              <a:t> was a heavily armed foot soldier, and </a:t>
            </a:r>
            <a:r>
              <a:rPr lang="en-US" sz="3200" b="1" dirty="0">
                <a:solidFill>
                  <a:srgbClr val="2CC3B4">
                    <a:lumMod val="75000"/>
                  </a:srgbClr>
                </a:solidFill>
                <a:latin typeface="Calibri" panose="020F0502020204030204" pitchFamily="34" charset="0"/>
                <a:ea typeface="Calibri" panose="020F0502020204030204" pitchFamily="34" charset="0"/>
                <a:cs typeface="Calibri" panose="020F0502020204030204" pitchFamily="34" charset="0"/>
              </a:rPr>
              <a:t>dromos</a:t>
            </a:r>
            <a:r>
              <a:rPr lang="en-US" sz="32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3200" dirty="0">
                <a:solidFill>
                  <a:prstClr val="black"/>
                </a:solidFill>
                <a:latin typeface="Calibri" panose="020F0502020204030204" pitchFamily="34" charset="0"/>
                <a:ea typeface="Calibri" panose="020F0502020204030204" pitchFamily="34" charset="0"/>
                <a:cs typeface="Calibri" panose="020F0502020204030204" pitchFamily="34" charset="0"/>
              </a:rPr>
              <a:t>relates to the Greek verb for ‘run’</a:t>
            </a:r>
          </a:p>
        </p:txBody>
      </p:sp>
      <p:grpSp>
        <p:nvGrpSpPr>
          <p:cNvPr id="13" name="Group 3">
            <a:extLst>
              <a:ext uri="{FF2B5EF4-FFF2-40B4-BE49-F238E27FC236}">
                <a16:creationId xmlns:a16="http://schemas.microsoft.com/office/drawing/2014/main" id="{93FB5C75-C768-5A80-731D-72F36E63D8BE}"/>
              </a:ext>
            </a:extLst>
          </p:cNvPr>
          <p:cNvGrpSpPr>
            <a:grpSpLocks/>
          </p:cNvGrpSpPr>
          <p:nvPr/>
        </p:nvGrpSpPr>
        <p:grpSpPr bwMode="auto">
          <a:xfrm>
            <a:off x="11539089" y="437574"/>
            <a:ext cx="6818369" cy="1285875"/>
            <a:chOff x="0" y="0"/>
            <a:chExt cx="1384190" cy="3472227"/>
          </a:xfrm>
        </p:grpSpPr>
        <p:sp>
          <p:nvSpPr>
            <p:cNvPr id="14" name="Freeform 4">
              <a:extLst>
                <a:ext uri="{FF2B5EF4-FFF2-40B4-BE49-F238E27FC236}">
                  <a16:creationId xmlns:a16="http://schemas.microsoft.com/office/drawing/2014/main" id="{C9E0EFEC-9595-5142-81BB-E728DA54D6BF}"/>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5" name="TextBox 24">
              <a:extLst>
                <a:ext uri="{FF2B5EF4-FFF2-40B4-BE49-F238E27FC236}">
                  <a16:creationId xmlns:a16="http://schemas.microsoft.com/office/drawing/2014/main" id="{ED0A13DD-3F53-6A58-656C-87A16C7D9F99}"/>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7" name="TextBox 3">
            <a:extLst>
              <a:ext uri="{FF2B5EF4-FFF2-40B4-BE49-F238E27FC236}">
                <a16:creationId xmlns:a16="http://schemas.microsoft.com/office/drawing/2014/main" id="{5F30614F-8FF5-B187-421D-ADD4520E5797}"/>
              </a:ext>
            </a:extLst>
          </p:cNvPr>
          <p:cNvSpPr txBox="1"/>
          <p:nvPr/>
        </p:nvSpPr>
        <p:spPr>
          <a:xfrm>
            <a:off x="11963400" y="649718"/>
            <a:ext cx="9753600" cy="758285"/>
          </a:xfrm>
          <a:prstGeom prst="rect">
            <a:avLst/>
          </a:prstGeom>
        </p:spPr>
        <p:txBody>
          <a:bodyPr wrap="square"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ea typeface="Calibri" panose="020F0502020204030204" pitchFamily="34" charset="0"/>
                <a:cs typeface="Calibri" panose="020F0502020204030204" pitchFamily="34" charset="0"/>
                <a:sym typeface="Open Sans Bold"/>
              </a:rPr>
              <a:t>Hoplitodromos</a:t>
            </a:r>
          </a:p>
        </p:txBody>
      </p:sp>
    </p:spTree>
    <p:extLst>
      <p:ext uri="{BB962C8B-B14F-4D97-AF65-F5344CB8AC3E}">
        <p14:creationId xmlns:p14="http://schemas.microsoft.com/office/powerpoint/2010/main" val="22688815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371600" fontAlgn="auto">
              <a:spcBef>
                <a:spcPts val="0"/>
              </a:spcBef>
              <a:spcAft>
                <a:spcPts val="0"/>
              </a:spcAft>
              <a:defRPr/>
            </a:pPr>
            <a:endParaRPr lang="en-US" sz="2700">
              <a:solidFill>
                <a:prstClr val="white"/>
              </a:solidFill>
              <a:latin typeface="Calibri" panose="020F0502020204030204"/>
            </a:endParaRPr>
          </a:p>
        </p:txBody>
      </p:sp>
      <p:pic>
        <p:nvPicPr>
          <p:cNvPr id="5" name="Picture 2">
            <a:extLst>
              <a:ext uri="{FF2B5EF4-FFF2-40B4-BE49-F238E27FC236}">
                <a16:creationId xmlns:a16="http://schemas.microsoft.com/office/drawing/2014/main" id="{8D1EC7CF-139A-469D-8B5B-F62BC7C49B76}"/>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b="-1"/>
          <a:stretch/>
        </p:blipFill>
        <p:spPr bwMode="auto">
          <a:xfrm>
            <a:off x="9562380" y="1151625"/>
            <a:ext cx="7683357" cy="7683357"/>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21" name="Arc 20">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9392824" y="1031734"/>
            <a:ext cx="8206721" cy="8206721"/>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371600" eaLnBrk="1" fontAlgn="auto" hangingPunct="1">
              <a:spcBef>
                <a:spcPts val="0"/>
              </a:spcBef>
              <a:spcAft>
                <a:spcPts val="0"/>
              </a:spcAft>
              <a:defRPr/>
            </a:pPr>
            <a:endParaRPr lang="en-US" sz="2700" dirty="0">
              <a:solidFill>
                <a:prstClr val="black"/>
              </a:solidFill>
              <a:latin typeface="Calibri" panose="020F0502020204030204"/>
            </a:endParaRPr>
          </a:p>
        </p:txBody>
      </p:sp>
      <p:sp>
        <p:nvSpPr>
          <p:cNvPr id="23" name="Oval 22">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72842" y="1381688"/>
            <a:ext cx="1186532" cy="11543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srgbClr val="FFFFFF"/>
              </a:solidFill>
              <a:latin typeface="Calibri" panose="020F0502020204030204"/>
            </a:endParaRPr>
          </a:p>
        </p:txBody>
      </p:sp>
      <p:sp>
        <p:nvSpPr>
          <p:cNvPr id="4" name="TextBox 3">
            <a:extLst>
              <a:ext uri="{FF2B5EF4-FFF2-40B4-BE49-F238E27FC236}">
                <a16:creationId xmlns:a16="http://schemas.microsoft.com/office/drawing/2014/main" id="{DDFE5A2F-DB85-4481-9129-BC0E1C1E8E0C}"/>
              </a:ext>
            </a:extLst>
          </p:cNvPr>
          <p:cNvSpPr txBox="1"/>
          <p:nvPr/>
        </p:nvSpPr>
        <p:spPr>
          <a:xfrm>
            <a:off x="1314090" y="2565614"/>
            <a:ext cx="8191500" cy="1077218"/>
          </a:xfrm>
          <a:prstGeom prst="rect">
            <a:avLst/>
          </a:prstGeom>
          <a:noFill/>
          <a:ln w="57150">
            <a:solidFill>
              <a:srgbClr val="FFC000"/>
            </a:solidFill>
          </a:ln>
        </p:spPr>
        <p:txBody>
          <a:bodyPr wrap="square" rtlCol="0">
            <a:spAutoFit/>
          </a:bodyPr>
          <a:lstStyle/>
          <a:p>
            <a:pPr marL="68580" defTabSz="1371600" eaLnBrk="1" fontAlgn="auto" hangingPunct="1">
              <a:spcBef>
                <a:spcPts val="0"/>
              </a:spcBef>
              <a:spcAft>
                <a:spcPts val="900"/>
              </a:spcAft>
              <a:buClr>
                <a:srgbClr val="EE7661"/>
              </a:buClr>
            </a:pPr>
            <a:r>
              <a:rPr lang="en-US" sz="3200" b="1" dirty="0">
                <a:solidFill>
                  <a:prstClr val="black"/>
                </a:solidFill>
                <a:ea typeface="Calibri" panose="020F0502020204030204" pitchFamily="34" charset="0"/>
                <a:cs typeface="Calibri" panose="020F0502020204030204" pitchFamily="34" charset="0"/>
              </a:rPr>
              <a:t>Objective: </a:t>
            </a:r>
            <a:r>
              <a:rPr lang="en-US" sz="3200" dirty="0">
                <a:solidFill>
                  <a:prstClr val="black"/>
                </a:solidFill>
                <a:ea typeface="Calibri" panose="020F0502020204030204" pitchFamily="34" charset="0"/>
                <a:cs typeface="Calibri" panose="020F0502020204030204" pitchFamily="34" charset="0"/>
              </a:rPr>
              <a:t>starting from an upright position, throw opponent to the ground </a:t>
            </a:r>
            <a:r>
              <a:rPr lang="en-US" sz="3200" b="1" dirty="0">
                <a:solidFill>
                  <a:srgbClr val="C097F8">
                    <a:lumMod val="75000"/>
                  </a:srgbClr>
                </a:solidFill>
                <a:ea typeface="Calibri" panose="020F0502020204030204" pitchFamily="34" charset="0"/>
                <a:cs typeface="Calibri" panose="020F0502020204030204" pitchFamily="34" charset="0"/>
              </a:rPr>
              <a:t>three</a:t>
            </a:r>
            <a:r>
              <a:rPr lang="en-US" sz="3200" dirty="0">
                <a:solidFill>
                  <a:prstClr val="black"/>
                </a:solidFill>
                <a:ea typeface="Calibri" panose="020F0502020204030204" pitchFamily="34" charset="0"/>
                <a:cs typeface="Calibri" panose="020F0502020204030204" pitchFamily="34" charset="0"/>
              </a:rPr>
              <a:t> times </a:t>
            </a:r>
          </a:p>
        </p:txBody>
      </p:sp>
      <p:sp>
        <p:nvSpPr>
          <p:cNvPr id="7" name="TextBox 6">
            <a:extLst>
              <a:ext uri="{FF2B5EF4-FFF2-40B4-BE49-F238E27FC236}">
                <a16:creationId xmlns:a16="http://schemas.microsoft.com/office/drawing/2014/main" id="{8B4E533B-334A-4E5E-9A16-2639DB7CCB70}"/>
              </a:ext>
            </a:extLst>
          </p:cNvPr>
          <p:cNvSpPr txBox="1"/>
          <p:nvPr/>
        </p:nvSpPr>
        <p:spPr>
          <a:xfrm>
            <a:off x="1314090" y="4024733"/>
            <a:ext cx="8191500" cy="2062103"/>
          </a:xfrm>
          <a:prstGeom prst="rect">
            <a:avLst/>
          </a:prstGeom>
          <a:noFill/>
          <a:ln w="57150">
            <a:solidFill>
              <a:schemeClr val="accent5">
                <a:lumMod val="75000"/>
              </a:schemeClr>
            </a:solidFill>
          </a:ln>
        </p:spPr>
        <p:txBody>
          <a:bodyPr wrap="square" rtlCol="0">
            <a:spAutoFit/>
          </a:bodyPr>
          <a:lstStyle/>
          <a:p>
            <a:pPr marL="68580" defTabSz="1371600" eaLnBrk="1" fontAlgn="auto" hangingPunct="1">
              <a:spcBef>
                <a:spcPts val="0"/>
              </a:spcBef>
              <a:spcAft>
                <a:spcPts val="900"/>
              </a:spcAft>
              <a:buClr>
                <a:srgbClr val="EE7661"/>
              </a:buClr>
            </a:pPr>
            <a:r>
              <a:rPr lang="en-US" sz="3200" dirty="0">
                <a:solidFill>
                  <a:prstClr val="black"/>
                </a:solidFill>
                <a:ea typeface="Calibri" panose="020F0502020204030204" pitchFamily="34" charset="0"/>
                <a:cs typeface="Calibri" panose="020F0502020204030204" pitchFamily="34" charset="0"/>
              </a:rPr>
              <a:t>Rules were freer than today, but referees carried </a:t>
            </a:r>
            <a:r>
              <a:rPr lang="en-US" sz="3200" b="1" dirty="0">
                <a:solidFill>
                  <a:srgbClr val="2CC3B4"/>
                </a:solidFill>
                <a:ea typeface="Calibri" panose="020F0502020204030204" pitchFamily="34" charset="0"/>
                <a:cs typeface="Calibri" panose="020F0502020204030204" pitchFamily="34" charset="0"/>
              </a:rPr>
              <a:t>rods</a:t>
            </a:r>
            <a:r>
              <a:rPr lang="en-US" sz="3200" dirty="0">
                <a:solidFill>
                  <a:prstClr val="black"/>
                </a:solidFill>
                <a:ea typeface="Calibri" panose="020F0502020204030204" pitchFamily="34" charset="0"/>
                <a:cs typeface="Calibri" panose="020F0502020204030204" pitchFamily="34" charset="0"/>
              </a:rPr>
              <a:t> in case of any rule breaking:‘…at the games those who start before the signal are beaten with rods.’ (Herodotus 8.59)</a:t>
            </a:r>
            <a:endParaRPr lang="en-IE" sz="3200" dirty="0">
              <a:solidFill>
                <a:prstClr val="black"/>
              </a:solidFill>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497C80EB-20CB-466E-91C1-EEAA15C0863C}"/>
              </a:ext>
            </a:extLst>
          </p:cNvPr>
          <p:cNvSpPr txBox="1"/>
          <p:nvPr/>
        </p:nvSpPr>
        <p:spPr>
          <a:xfrm>
            <a:off x="1314090" y="6362700"/>
            <a:ext cx="8191500" cy="2554545"/>
          </a:xfrm>
          <a:prstGeom prst="rect">
            <a:avLst/>
          </a:prstGeom>
          <a:noFill/>
          <a:ln w="57150">
            <a:solidFill>
              <a:srgbClr val="92D050"/>
            </a:solidFill>
          </a:ln>
        </p:spPr>
        <p:txBody>
          <a:bodyPr wrap="square">
            <a:spAutoFit/>
          </a:bodyPr>
          <a:lstStyle/>
          <a:p>
            <a:pPr marL="68580" defTabSz="1371600" eaLnBrk="1" fontAlgn="auto" hangingPunct="1">
              <a:spcBef>
                <a:spcPts val="0"/>
              </a:spcBef>
              <a:spcAft>
                <a:spcPts val="900"/>
              </a:spcAft>
              <a:buClr>
                <a:srgbClr val="EE7661"/>
              </a:buClr>
            </a:pPr>
            <a:r>
              <a:rPr lang="en-IE" sz="3200" dirty="0">
                <a:solidFill>
                  <a:prstClr val="black"/>
                </a:solidFill>
                <a:ea typeface="Calibri" panose="020F0502020204030204" pitchFamily="34" charset="0"/>
                <a:cs typeface="Calibri" panose="020F0502020204030204" pitchFamily="34" charset="0"/>
              </a:rPr>
              <a:t>To the right is the famous statue of the </a:t>
            </a:r>
            <a:r>
              <a:rPr lang="en-IE" sz="3200" b="1" dirty="0">
                <a:solidFill>
                  <a:srgbClr val="EE7661">
                    <a:lumMod val="75000"/>
                  </a:srgbClr>
                </a:solidFill>
                <a:ea typeface="Calibri" panose="020F0502020204030204" pitchFamily="34" charset="0"/>
                <a:cs typeface="Calibri" panose="020F0502020204030204" pitchFamily="34" charset="0"/>
              </a:rPr>
              <a:t>‘The Wrestlers’</a:t>
            </a:r>
            <a:r>
              <a:rPr lang="en-IE" sz="3200" dirty="0">
                <a:solidFill>
                  <a:prstClr val="black"/>
                </a:solidFill>
                <a:ea typeface="Calibri" panose="020F0502020204030204" pitchFamily="34" charset="0"/>
                <a:cs typeface="Calibri" panose="020F0502020204030204" pitchFamily="34" charset="0"/>
              </a:rPr>
              <a:t> – this is a later Roman copy of an ancient Greek statue which does not survive. There are numerous copies of this statue, including one in the National Gallery, Dublin!</a:t>
            </a:r>
            <a:endParaRPr lang="en-US" sz="3200" dirty="0">
              <a:solidFill>
                <a:prstClr val="black"/>
              </a:solidFill>
              <a:ea typeface="Calibri" panose="020F0502020204030204" pitchFamily="34" charset="0"/>
              <a:cs typeface="Calibri" panose="020F0502020204030204" pitchFamily="34" charset="0"/>
            </a:endParaRPr>
          </a:p>
        </p:txBody>
      </p:sp>
      <p:grpSp>
        <p:nvGrpSpPr>
          <p:cNvPr id="8" name="Group 3">
            <a:extLst>
              <a:ext uri="{FF2B5EF4-FFF2-40B4-BE49-F238E27FC236}">
                <a16:creationId xmlns:a16="http://schemas.microsoft.com/office/drawing/2014/main" id="{360B124B-6648-E4F9-CE39-62754995A799}"/>
              </a:ext>
            </a:extLst>
          </p:cNvPr>
          <p:cNvGrpSpPr>
            <a:grpSpLocks/>
          </p:cNvGrpSpPr>
          <p:nvPr/>
        </p:nvGrpSpPr>
        <p:grpSpPr bwMode="auto">
          <a:xfrm>
            <a:off x="0" y="400050"/>
            <a:ext cx="10287000" cy="1285875"/>
            <a:chOff x="0" y="0"/>
            <a:chExt cx="1384190" cy="3472227"/>
          </a:xfrm>
        </p:grpSpPr>
        <p:sp>
          <p:nvSpPr>
            <p:cNvPr id="9" name="Freeform 4">
              <a:extLst>
                <a:ext uri="{FF2B5EF4-FFF2-40B4-BE49-F238E27FC236}">
                  <a16:creationId xmlns:a16="http://schemas.microsoft.com/office/drawing/2014/main" id="{47A51CFA-DA78-FE50-0670-DD2CAE4493CE}"/>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0" name="TextBox 7">
              <a:extLst>
                <a:ext uri="{FF2B5EF4-FFF2-40B4-BE49-F238E27FC236}">
                  <a16:creationId xmlns:a16="http://schemas.microsoft.com/office/drawing/2014/main" id="{F36AE5A4-8287-D261-CCCB-FAD1B670EBBE}"/>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2" name="TextBox 3">
            <a:extLst>
              <a:ext uri="{FF2B5EF4-FFF2-40B4-BE49-F238E27FC236}">
                <a16:creationId xmlns:a16="http://schemas.microsoft.com/office/drawing/2014/main" id="{897933BC-9D7C-69E3-869F-0FEA61737E4E}"/>
              </a:ext>
            </a:extLst>
          </p:cNvPr>
          <p:cNvSpPr txBox="1"/>
          <p:nvPr/>
        </p:nvSpPr>
        <p:spPr>
          <a:xfrm>
            <a:off x="1371600" y="646113"/>
            <a:ext cx="12192000" cy="1573212"/>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ea typeface="Calibri" panose="020F0502020204030204" pitchFamily="34" charset="0"/>
                <a:cs typeface="Calibri" panose="020F0502020204030204" pitchFamily="34" charset="0"/>
                <a:sym typeface="Open Sans Bold"/>
              </a:rPr>
              <a:t>Wrestling</a:t>
            </a:r>
          </a:p>
          <a:p>
            <a:pPr eaLnBrk="1" fontAlgn="auto" hangingPunct="1">
              <a:lnSpc>
                <a:spcPts val="6289"/>
              </a:lnSpc>
              <a:spcAft>
                <a:spcPts val="0"/>
              </a:spcAft>
              <a:defRPr/>
            </a:pPr>
            <a:endParaRPr lang="en-US" sz="4800" b="1" spc="-89" dirty="0">
              <a:solidFill>
                <a:schemeClr val="bg1"/>
              </a:solidFill>
              <a:ea typeface="Calibri" panose="020F0502020204030204" pitchFamily="34" charset="0"/>
              <a:cs typeface="Calibri" panose="020F0502020204030204" pitchFamily="34" charset="0"/>
              <a:sym typeface="Open Sans Bold"/>
            </a:endParaRPr>
          </a:p>
        </p:txBody>
      </p:sp>
    </p:spTree>
    <p:extLst>
      <p:ext uri="{BB962C8B-B14F-4D97-AF65-F5344CB8AC3E}">
        <p14:creationId xmlns:p14="http://schemas.microsoft.com/office/powerpoint/2010/main" val="14214432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371600" fontAlgn="auto">
              <a:spcBef>
                <a:spcPts val="0"/>
              </a:spcBef>
              <a:spcAft>
                <a:spcPts val="0"/>
              </a:spcAft>
              <a:defRPr/>
            </a:pPr>
            <a:endParaRPr lang="en-US" sz="2700">
              <a:solidFill>
                <a:prstClr val="white"/>
              </a:solidFill>
              <a:latin typeface="Calibri" panose="020F0502020204030204"/>
            </a:endParaRPr>
          </a:p>
        </p:txBody>
      </p:sp>
      <p:pic>
        <p:nvPicPr>
          <p:cNvPr id="9" name="Picture 6" descr="Image result for greek vases boxing">
            <a:extLst>
              <a:ext uri="{FF2B5EF4-FFF2-40B4-BE49-F238E27FC236}">
                <a16:creationId xmlns:a16="http://schemas.microsoft.com/office/drawing/2014/main" id="{96094D1D-2E35-422F-83B6-7C3B097F09CC}"/>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049" y="15"/>
            <a:ext cx="7283387" cy="10286985"/>
          </a:xfrm>
          <a:custGeom>
            <a:avLst/>
            <a:gdLst/>
            <a:ahLst/>
            <a:cxnLst/>
            <a:rect l="l" t="t" r="r" b="b"/>
            <a:pathLst>
              <a:path w="4636517" h="6858000">
                <a:moveTo>
                  <a:pt x="0" y="0"/>
                </a:moveTo>
                <a:lnTo>
                  <a:pt x="4636517" y="0"/>
                </a:lnTo>
                <a:lnTo>
                  <a:pt x="463651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6" name="Arc 15">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10297" y="611981"/>
            <a:ext cx="4481849" cy="448184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371600" eaLnBrk="1" fontAlgn="auto" hangingPunct="1">
              <a:spcBef>
                <a:spcPts val="0"/>
              </a:spcBef>
              <a:spcAft>
                <a:spcPts val="0"/>
              </a:spcAft>
              <a:defRPr/>
            </a:pPr>
            <a:endParaRPr lang="en-US" sz="2700">
              <a:solidFill>
                <a:srgbClr val="000000"/>
              </a:solidFill>
              <a:latin typeface="Calibri" panose="020F0502020204030204"/>
            </a:endParaRPr>
          </a:p>
        </p:txBody>
      </p:sp>
      <p:sp>
        <p:nvSpPr>
          <p:cNvPr id="3" name="Content Placeholder 2">
            <a:extLst>
              <a:ext uri="{FF2B5EF4-FFF2-40B4-BE49-F238E27FC236}">
                <a16:creationId xmlns:a16="http://schemas.microsoft.com/office/drawing/2014/main" id="{A26963BC-E37D-4005-9DF3-ACF00E277C61}"/>
              </a:ext>
            </a:extLst>
          </p:cNvPr>
          <p:cNvSpPr>
            <a:spLocks noGrp="1"/>
          </p:cNvSpPr>
          <p:nvPr>
            <p:ph idx="1"/>
          </p:nvPr>
        </p:nvSpPr>
        <p:spPr>
          <a:xfrm>
            <a:off x="8056561" y="1730504"/>
            <a:ext cx="9907471" cy="6527007"/>
          </a:xfrm>
        </p:spPr>
        <p:txBody>
          <a:bodyPr>
            <a:normAutofit/>
          </a:bodyPr>
          <a:lstStyle/>
          <a:p>
            <a:pPr>
              <a:lnSpc>
                <a:spcPct val="100000"/>
              </a:lnSpc>
              <a:spcBef>
                <a:spcPts val="0"/>
              </a:spcBef>
              <a:buBlip>
                <a:blip>
                  <a:extLst>
                    <a:ext uri="{96DAC541-7B7A-43D3-8B79-37D633B846F1}">
                      <asvg:svgBlip xmlns:asvg="http://schemas.microsoft.com/office/drawing/2016/SVG/main" r:embed="rId4"/>
                    </a:ext>
                  </a:extLst>
                </a:blip>
              </a:buBlip>
            </a:pPr>
            <a:r>
              <a:rPr lang="en-IE" sz="3200" dirty="0">
                <a:latin typeface="Calibri" panose="020F0502020204030204" pitchFamily="34" charset="0"/>
                <a:ea typeface="Calibri" panose="020F0502020204030204" pitchFamily="34" charset="0"/>
                <a:cs typeface="Calibri" panose="020F0502020204030204" pitchFamily="34" charset="0"/>
              </a:rPr>
              <a:t>Far </a:t>
            </a:r>
            <a:r>
              <a:rPr lang="en-IE" sz="32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fewer rules </a:t>
            </a:r>
            <a:r>
              <a:rPr lang="en-IE" sz="3200" dirty="0">
                <a:latin typeface="Calibri" panose="020F0502020204030204" pitchFamily="34" charset="0"/>
                <a:ea typeface="Calibri" panose="020F0502020204030204" pitchFamily="34" charset="0"/>
                <a:cs typeface="Calibri" panose="020F0502020204030204" pitchFamily="34" charset="0"/>
              </a:rPr>
              <a:t>than today</a:t>
            </a:r>
          </a:p>
          <a:p>
            <a:pPr marL="0" indent="0">
              <a:lnSpc>
                <a:spcPct val="100000"/>
              </a:lnSpc>
              <a:spcBef>
                <a:spcPts val="0"/>
              </a:spcBef>
              <a:buNone/>
            </a:pPr>
            <a:endParaRPr lang="en-IE" sz="3200" dirty="0">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buBlip>
                <a:blip>
                  <a:extLst>
                    <a:ext uri="{96DAC541-7B7A-43D3-8B79-37D633B846F1}">
                      <asvg:svgBlip xmlns:asvg="http://schemas.microsoft.com/office/drawing/2016/SVG/main" r:embed="rId4"/>
                    </a:ext>
                  </a:extLst>
                </a:blip>
              </a:buBlip>
            </a:pPr>
            <a:r>
              <a:rPr lang="en-IE" sz="3200" dirty="0">
                <a:latin typeface="Calibri" panose="020F0502020204030204" pitchFamily="34" charset="0"/>
                <a:ea typeface="Calibri" panose="020F0502020204030204" pitchFamily="34" charset="0"/>
                <a:cs typeface="Calibri" panose="020F0502020204030204" pitchFamily="34" charset="0"/>
              </a:rPr>
              <a:t>Boxers fought until one person was knocked out or conceded </a:t>
            </a:r>
          </a:p>
          <a:p>
            <a:pPr marL="0" indent="0">
              <a:lnSpc>
                <a:spcPct val="100000"/>
              </a:lnSpc>
              <a:spcBef>
                <a:spcPts val="0"/>
              </a:spcBef>
              <a:buNone/>
            </a:pPr>
            <a:endParaRPr lang="en-IE" sz="3200" dirty="0">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buBlip>
                <a:blip>
                  <a:extLst>
                    <a:ext uri="{96DAC541-7B7A-43D3-8B79-37D633B846F1}">
                      <asvg:svgBlip xmlns:asvg="http://schemas.microsoft.com/office/drawing/2016/SVG/main" r:embed="rId4"/>
                    </a:ext>
                  </a:extLst>
                </a:blip>
              </a:buBlip>
            </a:pPr>
            <a:r>
              <a:rPr lang="en-IE" sz="3200" dirty="0">
                <a:latin typeface="Calibri" panose="020F0502020204030204" pitchFamily="34" charset="0"/>
                <a:ea typeface="Calibri" panose="020F0502020204030204" pitchFamily="34" charset="0"/>
                <a:cs typeface="Calibri" panose="020F0502020204030204" pitchFamily="34" charset="0"/>
              </a:rPr>
              <a:t>Boxers did not wear gloves, but rather </a:t>
            </a:r>
            <a:r>
              <a:rPr lang="en-IE" sz="3200" b="1" dirty="0">
                <a:solidFill>
                  <a:srgbClr val="00B050"/>
                </a:solidFill>
                <a:latin typeface="Calibri" panose="020F0502020204030204" pitchFamily="34" charset="0"/>
                <a:ea typeface="Calibri" panose="020F0502020204030204" pitchFamily="34" charset="0"/>
                <a:cs typeface="Calibri" panose="020F0502020204030204" pitchFamily="34" charset="0"/>
              </a:rPr>
              <a:t>wrapped stripes of leather </a:t>
            </a:r>
            <a:r>
              <a:rPr lang="en-IE" sz="3200" dirty="0">
                <a:latin typeface="Calibri" panose="020F0502020204030204" pitchFamily="34" charset="0"/>
                <a:ea typeface="Calibri" panose="020F0502020204030204" pitchFamily="34" charset="0"/>
                <a:cs typeface="Calibri" panose="020F0502020204030204" pitchFamily="34" charset="0"/>
              </a:rPr>
              <a:t>around their wrists and knuckles (image below), but not their fingers</a:t>
            </a:r>
          </a:p>
        </p:txBody>
      </p:sp>
      <p:pic>
        <p:nvPicPr>
          <p:cNvPr id="10" name="Picture 9">
            <a:extLst>
              <a:ext uri="{FF2B5EF4-FFF2-40B4-BE49-F238E27FC236}">
                <a16:creationId xmlns:a16="http://schemas.microsoft.com/office/drawing/2014/main" id="{406B5DD4-0F0C-4DCF-9DE6-46413F6BAD4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76786" y="5676900"/>
            <a:ext cx="5806766" cy="4478249"/>
          </a:xfrm>
          <a:prstGeom prst="rect">
            <a:avLst/>
          </a:prstGeom>
        </p:spPr>
      </p:pic>
      <p:grpSp>
        <p:nvGrpSpPr>
          <p:cNvPr id="7" name="Group 3">
            <a:extLst>
              <a:ext uri="{FF2B5EF4-FFF2-40B4-BE49-F238E27FC236}">
                <a16:creationId xmlns:a16="http://schemas.microsoft.com/office/drawing/2014/main" id="{BA071FA3-2ADA-8A4A-DE54-0A52F5A7B7E9}"/>
              </a:ext>
            </a:extLst>
          </p:cNvPr>
          <p:cNvGrpSpPr>
            <a:grpSpLocks/>
          </p:cNvGrpSpPr>
          <p:nvPr/>
        </p:nvGrpSpPr>
        <p:grpSpPr bwMode="auto">
          <a:xfrm>
            <a:off x="8056561" y="437574"/>
            <a:ext cx="10300898" cy="1285875"/>
            <a:chOff x="0" y="0"/>
            <a:chExt cx="1384190" cy="3472227"/>
          </a:xfrm>
        </p:grpSpPr>
        <p:sp>
          <p:nvSpPr>
            <p:cNvPr id="8" name="Freeform 4">
              <a:extLst>
                <a:ext uri="{FF2B5EF4-FFF2-40B4-BE49-F238E27FC236}">
                  <a16:creationId xmlns:a16="http://schemas.microsoft.com/office/drawing/2014/main" id="{51A90F9B-1524-EB35-BE25-A0513F432C6C}"/>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1" name="TextBox 24">
              <a:extLst>
                <a:ext uri="{FF2B5EF4-FFF2-40B4-BE49-F238E27FC236}">
                  <a16:creationId xmlns:a16="http://schemas.microsoft.com/office/drawing/2014/main" id="{6D79122D-8D02-101D-414B-D61841F85BDB}"/>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3">
            <a:extLst>
              <a:ext uri="{FF2B5EF4-FFF2-40B4-BE49-F238E27FC236}">
                <a16:creationId xmlns:a16="http://schemas.microsoft.com/office/drawing/2014/main" id="{4770DB21-8257-CDDC-856B-BF9785BD9149}"/>
              </a:ext>
            </a:extLst>
          </p:cNvPr>
          <p:cNvSpPr txBox="1"/>
          <p:nvPr/>
        </p:nvSpPr>
        <p:spPr>
          <a:xfrm>
            <a:off x="8458200" y="697841"/>
            <a:ext cx="12192000" cy="758285"/>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ea typeface="Calibri" panose="020F0502020204030204" pitchFamily="34" charset="0"/>
                <a:cs typeface="Calibri" panose="020F0502020204030204" pitchFamily="34" charset="0"/>
                <a:sym typeface="Open Sans Bold"/>
              </a:rPr>
              <a:t>Boxing</a:t>
            </a:r>
          </a:p>
        </p:txBody>
      </p:sp>
    </p:spTree>
    <p:extLst>
      <p:ext uri="{BB962C8B-B14F-4D97-AF65-F5344CB8AC3E}">
        <p14:creationId xmlns:p14="http://schemas.microsoft.com/office/powerpoint/2010/main" val="27307096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371600" fontAlgn="auto">
              <a:spcBef>
                <a:spcPts val="0"/>
              </a:spcBef>
              <a:spcAft>
                <a:spcPts val="0"/>
              </a:spcAft>
              <a:defRPr/>
            </a:pPr>
            <a:endParaRPr lang="en-US" sz="270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ECC2B01-F9D0-417C-B2E0-0FF18517F6F2}"/>
              </a:ext>
            </a:extLst>
          </p:cNvPr>
          <p:cNvSpPr>
            <a:spLocks noGrp="1"/>
          </p:cNvSpPr>
          <p:nvPr>
            <p:ph idx="1"/>
          </p:nvPr>
        </p:nvSpPr>
        <p:spPr>
          <a:xfrm>
            <a:off x="838201" y="2109177"/>
            <a:ext cx="8991600" cy="4499254"/>
          </a:xfrm>
          <a:solidFill>
            <a:schemeClr val="accent1">
              <a:lumMod val="20000"/>
              <a:lumOff val="80000"/>
            </a:schemeClr>
          </a:solidFill>
        </p:spPr>
        <p:txBody>
          <a:bodyPr>
            <a:noAutofit/>
          </a:bodyPr>
          <a:lstStyle/>
          <a:p>
            <a:pPr>
              <a:buBlip>
                <a:blip>
                  <a:extLst>
                    <a:ext uri="{96DAC541-7B7A-43D3-8B79-37D633B846F1}">
                      <asvg:svgBlip xmlns:asvg="http://schemas.microsoft.com/office/drawing/2016/SVG/main" r:embed="rId3"/>
                    </a:ext>
                  </a:extLst>
                </a:blip>
              </a:buBlip>
            </a:pPr>
            <a:r>
              <a:rPr lang="en-IE" sz="3200" dirty="0">
                <a:latin typeface="Calibri" panose="020F0502020204030204" pitchFamily="34" charset="0"/>
                <a:ea typeface="Calibri" panose="020F0502020204030204" pitchFamily="34" charset="0"/>
                <a:cs typeface="Calibri" panose="020F0502020204030204" pitchFamily="34" charset="0"/>
              </a:rPr>
              <a:t>A combination of </a:t>
            </a:r>
            <a:r>
              <a:rPr lang="en-IE" sz="3200" b="1" dirty="0">
                <a:solidFill>
                  <a:srgbClr val="00B050"/>
                </a:solidFill>
                <a:latin typeface="Calibri" panose="020F0502020204030204" pitchFamily="34" charset="0"/>
                <a:ea typeface="Calibri" panose="020F0502020204030204" pitchFamily="34" charset="0"/>
                <a:cs typeface="Calibri" panose="020F0502020204030204" pitchFamily="34" charset="0"/>
              </a:rPr>
              <a:t>boxing</a:t>
            </a:r>
            <a:r>
              <a:rPr lang="en-IE" sz="3200" dirty="0">
                <a:latin typeface="Calibri" panose="020F0502020204030204" pitchFamily="34" charset="0"/>
                <a:ea typeface="Calibri" panose="020F0502020204030204" pitchFamily="34" charset="0"/>
                <a:cs typeface="Calibri" panose="020F0502020204030204" pitchFamily="34" charset="0"/>
              </a:rPr>
              <a:t> and </a:t>
            </a:r>
            <a:r>
              <a:rPr lang="en-IE" sz="32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wrestling</a:t>
            </a:r>
          </a:p>
          <a:p>
            <a:pPr>
              <a:buBlip>
                <a:blip>
                  <a:extLst>
                    <a:ext uri="{96DAC541-7B7A-43D3-8B79-37D633B846F1}">
                      <asvg:svgBlip xmlns:asvg="http://schemas.microsoft.com/office/drawing/2016/SVG/main" r:embed="rId3"/>
                    </a:ext>
                  </a:extLst>
                </a:blip>
              </a:buBlip>
            </a:pPr>
            <a:r>
              <a:rPr lang="en-IE" sz="3200" dirty="0">
                <a:latin typeface="Calibri" panose="020F0502020204030204" pitchFamily="34" charset="0"/>
                <a:ea typeface="Calibri" panose="020F0502020204030204" pitchFamily="34" charset="0"/>
                <a:cs typeface="Calibri" panose="020F0502020204030204" pitchFamily="34" charset="0"/>
              </a:rPr>
              <a:t>Very little was off limits: ‘They bend ankles and twist arms and throw punches and jump on their opponents. All such practices are permitted in the pankration except for biting and gouging.’ (</a:t>
            </a:r>
            <a:r>
              <a:rPr lang="en-IE" sz="3200" dirty="0" err="1">
                <a:latin typeface="Calibri" panose="020F0502020204030204" pitchFamily="34" charset="0"/>
                <a:ea typeface="Calibri" panose="020F0502020204030204" pitchFamily="34" charset="0"/>
                <a:cs typeface="Calibri" panose="020F0502020204030204" pitchFamily="34" charset="0"/>
              </a:rPr>
              <a:t>Philostratos</a:t>
            </a:r>
            <a:r>
              <a:rPr lang="en-IE" sz="3200" dirty="0">
                <a:latin typeface="Calibri" panose="020F0502020204030204" pitchFamily="34" charset="0"/>
                <a:ea typeface="Calibri" panose="020F0502020204030204" pitchFamily="34" charset="0"/>
                <a:cs typeface="Calibri" panose="020F0502020204030204" pitchFamily="34" charset="0"/>
              </a:rPr>
              <a:t>, </a:t>
            </a:r>
            <a:r>
              <a:rPr lang="en-IE" sz="3200" i="1" dirty="0">
                <a:latin typeface="Calibri" panose="020F0502020204030204" pitchFamily="34" charset="0"/>
                <a:ea typeface="Calibri" panose="020F0502020204030204" pitchFamily="34" charset="0"/>
                <a:cs typeface="Calibri" panose="020F0502020204030204" pitchFamily="34" charset="0"/>
              </a:rPr>
              <a:t>Pictures in a Gallery</a:t>
            </a:r>
            <a:r>
              <a:rPr lang="en-IE" sz="3200" dirty="0">
                <a:latin typeface="Calibri" panose="020F0502020204030204" pitchFamily="34" charset="0"/>
                <a:ea typeface="Calibri" panose="020F0502020204030204" pitchFamily="34" charset="0"/>
                <a:cs typeface="Calibri" panose="020F0502020204030204" pitchFamily="34" charset="0"/>
              </a:rPr>
              <a:t> 2.6)</a:t>
            </a:r>
          </a:p>
          <a:p>
            <a:pPr>
              <a:buBlip>
                <a:blip>
                  <a:extLst>
                    <a:ext uri="{96DAC541-7B7A-43D3-8B79-37D633B846F1}">
                      <asvg:svgBlip xmlns:asvg="http://schemas.microsoft.com/office/drawing/2016/SVG/main" r:embed="rId3"/>
                    </a:ext>
                  </a:extLst>
                </a:blip>
              </a:buBlip>
            </a:pPr>
            <a:r>
              <a:rPr lang="en-IE" sz="3200" dirty="0">
                <a:latin typeface="Calibri" panose="020F0502020204030204" pitchFamily="34" charset="0"/>
                <a:ea typeface="Calibri" panose="020F0502020204030204" pitchFamily="34" charset="0"/>
                <a:cs typeface="Calibri" panose="020F0502020204030204" pitchFamily="34" charset="0"/>
              </a:rPr>
              <a:t>In the image to the right, you can see an illegal move being performed! The referee has raised his rod in order to beat the cheater!</a:t>
            </a:r>
          </a:p>
        </p:txBody>
      </p:sp>
      <p:pic>
        <p:nvPicPr>
          <p:cNvPr id="2050" name="Picture 2">
            <a:extLst>
              <a:ext uri="{FF2B5EF4-FFF2-40B4-BE49-F238E27FC236}">
                <a16:creationId xmlns:a16="http://schemas.microsoft.com/office/drawing/2014/main" id="{C78EBCD0-88BF-4A31-B522-933061D6BADD}"/>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r="-3"/>
          <a:stretch/>
        </p:blipFill>
        <p:spPr bwMode="auto">
          <a:xfrm>
            <a:off x="9931941" y="1943124"/>
            <a:ext cx="8356059" cy="8343876"/>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a:extLst>
            <a:ext uri="{909E8E84-426E-40DD-AFC4-6F175D3DCCD1}">
              <a14:hiddenFill xmlns:a14="http://schemas.microsoft.com/office/drawing/2010/main">
                <a:solidFill>
                  <a:srgbClr val="FFFFFF"/>
                </a:solidFill>
              </a14:hiddenFill>
            </a:ext>
          </a:extLst>
        </p:spPr>
      </p:pic>
      <p:sp>
        <p:nvSpPr>
          <p:cNvPr id="73" name="Oval 72">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65177" y="2484221"/>
            <a:ext cx="819150" cy="8191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srgbClr val="FFFFFF"/>
              </a:solidFill>
              <a:latin typeface="Calibri" panose="020F0502020204030204"/>
            </a:endParaRPr>
          </a:p>
        </p:txBody>
      </p:sp>
      <p:sp>
        <p:nvSpPr>
          <p:cNvPr id="75" name="Arc 74">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202109" y="881275"/>
            <a:ext cx="4481849" cy="448184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1371600" eaLnBrk="1" fontAlgn="auto" hangingPunct="1">
              <a:spcBef>
                <a:spcPts val="0"/>
              </a:spcBef>
              <a:spcAft>
                <a:spcPts val="0"/>
              </a:spcAft>
              <a:defRPr/>
            </a:pPr>
            <a:endParaRPr lang="en-US" sz="2700">
              <a:solidFill>
                <a:srgbClr val="000000"/>
              </a:solidFill>
              <a:latin typeface="Calibri" panose="020F0502020204030204"/>
            </a:endParaRPr>
          </a:p>
        </p:txBody>
      </p:sp>
      <p:sp>
        <p:nvSpPr>
          <p:cNvPr id="4" name="TextBox 3">
            <a:extLst>
              <a:ext uri="{FF2B5EF4-FFF2-40B4-BE49-F238E27FC236}">
                <a16:creationId xmlns:a16="http://schemas.microsoft.com/office/drawing/2014/main" id="{6FF5EB57-5B91-438D-AADA-C8E619F2031A}"/>
              </a:ext>
            </a:extLst>
          </p:cNvPr>
          <p:cNvSpPr txBox="1"/>
          <p:nvPr/>
        </p:nvSpPr>
        <p:spPr>
          <a:xfrm>
            <a:off x="838201" y="7031683"/>
            <a:ext cx="8991600" cy="3046988"/>
          </a:xfrm>
          <a:prstGeom prst="rect">
            <a:avLst/>
          </a:prstGeom>
          <a:noFill/>
          <a:ln w="57150">
            <a:solidFill>
              <a:srgbClr val="00B0F0"/>
            </a:solidFill>
          </a:ln>
        </p:spPr>
        <p:style>
          <a:lnRef idx="3">
            <a:schemeClr val="lt1"/>
          </a:lnRef>
          <a:fillRef idx="1">
            <a:schemeClr val="accent6"/>
          </a:fillRef>
          <a:effectRef idx="1">
            <a:schemeClr val="accent6"/>
          </a:effectRef>
          <a:fontRef idx="minor">
            <a:schemeClr val="lt1"/>
          </a:fontRef>
        </p:style>
        <p:txBody>
          <a:bodyPr wrap="square" rtlCol="0">
            <a:spAutoFit/>
          </a:bodyPr>
          <a:lstStyle/>
          <a:p>
            <a:pPr algn="ctr" defTabSz="1371600" eaLnBrk="1" fontAlgn="auto" hangingPunct="1">
              <a:spcBef>
                <a:spcPts val="0"/>
              </a:spcBef>
              <a:spcAft>
                <a:spcPts val="0"/>
              </a:spcAft>
            </a:pPr>
            <a:r>
              <a:rPr lang="en-IE" sz="3200" b="1" dirty="0">
                <a:solidFill>
                  <a:prstClr val="black"/>
                </a:solidFill>
                <a:latin typeface="Calibri" panose="020F0502020204030204" pitchFamily="34" charset="0"/>
                <a:ea typeface="Calibri" panose="020F0502020204030204" pitchFamily="34" charset="0"/>
                <a:cs typeface="Calibri" panose="020F0502020204030204" pitchFamily="34" charset="0"/>
              </a:rPr>
              <a:t>Vocabulary check!</a:t>
            </a:r>
          </a:p>
          <a:p>
            <a:pPr defTabSz="1371600" eaLnBrk="1" fontAlgn="auto" hangingPunct="1">
              <a:spcBef>
                <a:spcPts val="0"/>
              </a:spcBef>
              <a:spcAft>
                <a:spcPts val="0"/>
              </a:spcAft>
            </a:pPr>
            <a:endParaRPr lang="en-IE" sz="3200"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defTabSz="1371600" eaLnBrk="1" fontAlgn="auto" hangingPunct="1">
              <a:spcBef>
                <a:spcPts val="0"/>
              </a:spcBef>
              <a:spcAft>
                <a:spcPts val="0"/>
              </a:spcAft>
            </a:pPr>
            <a:r>
              <a:rPr lang="en-IE" sz="3200" b="1" dirty="0">
                <a:solidFill>
                  <a:srgbClr val="0070C0"/>
                </a:solidFill>
                <a:latin typeface="Calibri" panose="020F0502020204030204" pitchFamily="34" charset="0"/>
                <a:ea typeface="Calibri" panose="020F0502020204030204" pitchFamily="34" charset="0"/>
                <a:cs typeface="Calibri" panose="020F0502020204030204" pitchFamily="34" charset="0"/>
              </a:rPr>
              <a:t>Pan</a:t>
            </a:r>
            <a:r>
              <a:rPr lang="en-IE" sz="3200" b="1" dirty="0">
                <a:solidFill>
                  <a:srgbClr val="EE7661">
                    <a:lumMod val="50000"/>
                  </a:srgbClr>
                </a:solidFill>
                <a:latin typeface="Calibri" panose="020F0502020204030204" pitchFamily="34" charset="0"/>
                <a:ea typeface="Calibri" panose="020F0502020204030204" pitchFamily="34" charset="0"/>
                <a:cs typeface="Calibri" panose="020F0502020204030204" pitchFamily="34" charset="0"/>
              </a:rPr>
              <a:t>kration</a:t>
            </a:r>
          </a:p>
          <a:p>
            <a:pPr defTabSz="1371600" eaLnBrk="1" fontAlgn="auto" hangingPunct="1">
              <a:spcBef>
                <a:spcPts val="0"/>
              </a:spcBef>
              <a:spcAft>
                <a:spcPts val="0"/>
              </a:spcAft>
            </a:pPr>
            <a:r>
              <a:rPr lang="en-IE" sz="3200" b="1" dirty="0">
                <a:solidFill>
                  <a:srgbClr val="0070C0"/>
                </a:solidFill>
                <a:latin typeface="Calibri" panose="020F0502020204030204" pitchFamily="34" charset="0"/>
                <a:ea typeface="Calibri" panose="020F0502020204030204" pitchFamily="34" charset="0"/>
                <a:cs typeface="Calibri" panose="020F0502020204030204" pitchFamily="34" charset="0"/>
              </a:rPr>
              <a:t>Pan</a:t>
            </a:r>
            <a:r>
              <a:rPr lang="en-IE" sz="3200" dirty="0">
                <a:solidFill>
                  <a:prstClr val="white"/>
                </a:solidFill>
                <a:latin typeface="Calibri" panose="020F0502020204030204" pitchFamily="34" charset="0"/>
                <a:ea typeface="Calibri" panose="020F0502020204030204" pitchFamily="34" charset="0"/>
                <a:cs typeface="Calibri" panose="020F0502020204030204" pitchFamily="34" charset="0"/>
              </a:rPr>
              <a:t> </a:t>
            </a:r>
            <a:r>
              <a:rPr lang="en-IE" sz="32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el-GR" sz="3200" dirty="0">
                <a:solidFill>
                  <a:prstClr val="black"/>
                </a:solidFill>
                <a:latin typeface="Calibri" panose="020F0502020204030204" pitchFamily="34" charset="0"/>
                <a:ea typeface="Calibri" panose="020F0502020204030204" pitchFamily="34" charset="0"/>
                <a:cs typeface="Calibri" panose="020F0502020204030204" pitchFamily="34" charset="0"/>
              </a:rPr>
              <a:t>πᾶν</a:t>
            </a:r>
            <a:r>
              <a:rPr lang="en-IE" sz="3200" dirty="0">
                <a:solidFill>
                  <a:prstClr val="black"/>
                </a:solidFill>
                <a:latin typeface="Calibri" panose="020F0502020204030204" pitchFamily="34" charset="0"/>
                <a:ea typeface="Calibri" panose="020F0502020204030204" pitchFamily="34" charset="0"/>
                <a:cs typeface="Calibri" panose="020F0502020204030204" pitchFamily="34" charset="0"/>
              </a:rPr>
              <a:t>) = all</a:t>
            </a:r>
          </a:p>
          <a:p>
            <a:pPr defTabSz="1371600" eaLnBrk="1" fontAlgn="auto" hangingPunct="1">
              <a:spcBef>
                <a:spcPts val="0"/>
              </a:spcBef>
              <a:spcAft>
                <a:spcPts val="0"/>
              </a:spcAft>
            </a:pPr>
            <a:r>
              <a:rPr lang="en-IE" sz="3200" b="1" dirty="0" err="1">
                <a:solidFill>
                  <a:srgbClr val="EE7661">
                    <a:lumMod val="50000"/>
                  </a:srgbClr>
                </a:solidFill>
                <a:latin typeface="Calibri" panose="020F0502020204030204" pitchFamily="34" charset="0"/>
                <a:ea typeface="Calibri" panose="020F0502020204030204" pitchFamily="34" charset="0"/>
                <a:cs typeface="Calibri" panose="020F0502020204030204" pitchFamily="34" charset="0"/>
              </a:rPr>
              <a:t>Kratos</a:t>
            </a:r>
            <a:r>
              <a:rPr lang="en-IE" sz="3200" dirty="0">
                <a:solidFill>
                  <a:prstClr val="white"/>
                </a:solidFill>
                <a:latin typeface="Calibri" panose="020F0502020204030204" pitchFamily="34" charset="0"/>
                <a:ea typeface="Calibri" panose="020F0502020204030204" pitchFamily="34" charset="0"/>
                <a:cs typeface="Calibri" panose="020F0502020204030204" pitchFamily="34" charset="0"/>
              </a:rPr>
              <a:t> </a:t>
            </a:r>
            <a:r>
              <a:rPr lang="en-IE" sz="32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el-GR" sz="3200" dirty="0">
                <a:solidFill>
                  <a:prstClr val="black"/>
                </a:solidFill>
                <a:latin typeface="Calibri" panose="020F0502020204030204" pitchFamily="34" charset="0"/>
                <a:ea typeface="Calibri" panose="020F0502020204030204" pitchFamily="34" charset="0"/>
                <a:cs typeface="Calibri" panose="020F0502020204030204" pitchFamily="34" charset="0"/>
              </a:rPr>
              <a:t>κράτος</a:t>
            </a:r>
            <a:r>
              <a:rPr lang="en-IE" sz="3200" dirty="0">
                <a:solidFill>
                  <a:prstClr val="black"/>
                </a:solidFill>
                <a:latin typeface="Calibri" panose="020F0502020204030204" pitchFamily="34" charset="0"/>
                <a:ea typeface="Calibri" panose="020F0502020204030204" pitchFamily="34" charset="0"/>
                <a:cs typeface="Calibri" panose="020F0502020204030204" pitchFamily="34" charset="0"/>
              </a:rPr>
              <a:t>) = power/might. We will come across this word later when we discuss democracy!</a:t>
            </a:r>
          </a:p>
        </p:txBody>
      </p:sp>
      <p:grpSp>
        <p:nvGrpSpPr>
          <p:cNvPr id="8" name="Group 3">
            <a:extLst>
              <a:ext uri="{FF2B5EF4-FFF2-40B4-BE49-F238E27FC236}">
                <a16:creationId xmlns:a16="http://schemas.microsoft.com/office/drawing/2014/main" id="{BDDB28F0-1F13-7925-A016-EBCB0AF00151}"/>
              </a:ext>
            </a:extLst>
          </p:cNvPr>
          <p:cNvGrpSpPr>
            <a:grpSpLocks/>
          </p:cNvGrpSpPr>
          <p:nvPr/>
        </p:nvGrpSpPr>
        <p:grpSpPr bwMode="auto">
          <a:xfrm>
            <a:off x="0" y="400050"/>
            <a:ext cx="10287000" cy="1285875"/>
            <a:chOff x="0" y="0"/>
            <a:chExt cx="1384190" cy="3472227"/>
          </a:xfrm>
        </p:grpSpPr>
        <p:sp>
          <p:nvSpPr>
            <p:cNvPr id="9" name="Freeform 4">
              <a:extLst>
                <a:ext uri="{FF2B5EF4-FFF2-40B4-BE49-F238E27FC236}">
                  <a16:creationId xmlns:a16="http://schemas.microsoft.com/office/drawing/2014/main" id="{B711D934-15C6-3E6A-6FE5-9F1BD8BFC43F}"/>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0" name="TextBox 7">
              <a:extLst>
                <a:ext uri="{FF2B5EF4-FFF2-40B4-BE49-F238E27FC236}">
                  <a16:creationId xmlns:a16="http://schemas.microsoft.com/office/drawing/2014/main" id="{66E7FEAA-D226-B1F6-3979-6C2DD1BCECAE}"/>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2" name="TextBox 3">
            <a:extLst>
              <a:ext uri="{FF2B5EF4-FFF2-40B4-BE49-F238E27FC236}">
                <a16:creationId xmlns:a16="http://schemas.microsoft.com/office/drawing/2014/main" id="{5142AFAA-0F5C-768B-8A81-EDCD8F742EE5}"/>
              </a:ext>
            </a:extLst>
          </p:cNvPr>
          <p:cNvSpPr txBox="1"/>
          <p:nvPr/>
        </p:nvSpPr>
        <p:spPr>
          <a:xfrm>
            <a:off x="1371600" y="646113"/>
            <a:ext cx="12192000" cy="1573212"/>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ea typeface="Calibri" panose="020F0502020204030204" pitchFamily="34" charset="0"/>
                <a:cs typeface="Calibri" panose="020F0502020204030204" pitchFamily="34" charset="0"/>
                <a:sym typeface="Open Sans Bold"/>
              </a:rPr>
              <a:t>Pankration</a:t>
            </a:r>
          </a:p>
          <a:p>
            <a:pPr eaLnBrk="1" fontAlgn="auto" hangingPunct="1">
              <a:lnSpc>
                <a:spcPts val="6289"/>
              </a:lnSpc>
              <a:spcAft>
                <a:spcPts val="0"/>
              </a:spcAft>
              <a:defRPr/>
            </a:pPr>
            <a:endParaRPr lang="en-US" sz="4800" b="1" spc="-89" dirty="0">
              <a:solidFill>
                <a:schemeClr val="bg1"/>
              </a:solidFill>
              <a:ea typeface="Calibri" panose="020F0502020204030204" pitchFamily="34" charset="0"/>
              <a:cs typeface="Calibri" panose="020F0502020204030204" pitchFamily="34" charset="0"/>
              <a:sym typeface="Open Sans Bold"/>
            </a:endParaRPr>
          </a:p>
        </p:txBody>
      </p:sp>
    </p:spTree>
    <p:extLst>
      <p:ext uri="{BB962C8B-B14F-4D97-AF65-F5344CB8AC3E}">
        <p14:creationId xmlns:p14="http://schemas.microsoft.com/office/powerpoint/2010/main" val="22877277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199994-21AE-49A2-BA0D-12E295989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371600" fontAlgn="auto">
              <a:spcBef>
                <a:spcPts val="0"/>
              </a:spcBef>
              <a:spcAft>
                <a:spcPts val="0"/>
              </a:spcAft>
              <a:defRPr/>
            </a:pPr>
            <a:endParaRPr lang="en-US" sz="2700">
              <a:solidFill>
                <a:prstClr val="white"/>
              </a:solidFill>
              <a:latin typeface="Calibri" panose="020F0502020204030204"/>
            </a:endParaRPr>
          </a:p>
        </p:txBody>
      </p:sp>
      <p:sp>
        <p:nvSpPr>
          <p:cNvPr id="12" name="Arc 11">
            <a:extLst>
              <a:ext uri="{FF2B5EF4-FFF2-40B4-BE49-F238E27FC236}">
                <a16:creationId xmlns:a16="http://schemas.microsoft.com/office/drawing/2014/main" id="{A2C34835-4F79-4934-B151-D68E79764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13076768" y="5008913"/>
            <a:ext cx="4481849" cy="4481849"/>
          </a:xfrm>
          <a:prstGeom prst="arc">
            <a:avLst>
              <a:gd name="adj1" fmla="val 14441841"/>
              <a:gd name="adj2" fmla="val 0"/>
            </a:avLst>
          </a:prstGeom>
          <a:ln w="127000" cap="rnd">
            <a:solidFill>
              <a:schemeClr val="accent4">
                <a:alpha val="9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1371600" eaLnBrk="1" fontAlgn="auto" hangingPunct="1">
              <a:spcBef>
                <a:spcPts val="0"/>
              </a:spcBef>
              <a:spcAft>
                <a:spcPts val="0"/>
              </a:spcAft>
              <a:defRPr/>
            </a:pPr>
            <a:endParaRPr lang="en-US" sz="2700">
              <a:solidFill>
                <a:srgbClr val="000000"/>
              </a:solidFill>
              <a:latin typeface="Calibri" panose="020F0502020204030204"/>
            </a:endParaRPr>
          </a:p>
        </p:txBody>
      </p:sp>
      <p:sp>
        <p:nvSpPr>
          <p:cNvPr id="6" name="TextBox 5">
            <a:extLst>
              <a:ext uri="{FF2B5EF4-FFF2-40B4-BE49-F238E27FC236}">
                <a16:creationId xmlns:a16="http://schemas.microsoft.com/office/drawing/2014/main" id="{2F950103-2198-438C-92D2-3441BAF54F83}"/>
              </a:ext>
            </a:extLst>
          </p:cNvPr>
          <p:cNvSpPr txBox="1"/>
          <p:nvPr/>
        </p:nvSpPr>
        <p:spPr>
          <a:xfrm>
            <a:off x="10130875" y="7296081"/>
            <a:ext cx="7872697" cy="2554545"/>
          </a:xfrm>
          <a:prstGeom prst="rect">
            <a:avLst/>
          </a:prstGeom>
          <a:noFill/>
          <a:ln w="57150">
            <a:solidFill>
              <a:srgbClr val="00B0F0"/>
            </a:solidFill>
          </a:ln>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defTabSz="1371600" eaLnBrk="1" fontAlgn="auto" hangingPunct="1">
              <a:spcBef>
                <a:spcPts val="0"/>
              </a:spcBef>
              <a:spcAft>
                <a:spcPts val="0"/>
              </a:spcAft>
            </a:pPr>
            <a:r>
              <a:rPr lang="en-IE" sz="3200" b="1" dirty="0">
                <a:solidFill>
                  <a:prstClr val="black"/>
                </a:solidFill>
                <a:latin typeface="Calibri" panose="020F0502020204030204" pitchFamily="34" charset="0"/>
                <a:ea typeface="Calibri" panose="020F0502020204030204" pitchFamily="34" charset="0"/>
                <a:cs typeface="Calibri" panose="020F0502020204030204" pitchFamily="34" charset="0"/>
              </a:rPr>
              <a:t>Vocabulary check!</a:t>
            </a:r>
          </a:p>
          <a:p>
            <a:pPr defTabSz="1371600" eaLnBrk="1" fontAlgn="auto" hangingPunct="1">
              <a:spcBef>
                <a:spcPts val="0"/>
              </a:spcBef>
              <a:spcAft>
                <a:spcPts val="0"/>
              </a:spcAft>
            </a:pPr>
            <a:r>
              <a:rPr lang="en-IE" sz="3200" b="1" dirty="0">
                <a:solidFill>
                  <a:srgbClr val="7030A0"/>
                </a:solidFill>
                <a:latin typeface="Calibri" panose="020F0502020204030204" pitchFamily="34" charset="0"/>
                <a:ea typeface="Calibri" panose="020F0502020204030204" pitchFamily="34" charset="0"/>
                <a:cs typeface="Calibri" panose="020F0502020204030204" pitchFamily="34" charset="0"/>
              </a:rPr>
              <a:t>Hippo</a:t>
            </a:r>
            <a:r>
              <a:rPr lang="en-IE" sz="3200" b="1" dirty="0">
                <a:solidFill>
                  <a:srgbClr val="00B0F0"/>
                </a:solidFill>
                <a:latin typeface="Calibri" panose="020F0502020204030204" pitchFamily="34" charset="0"/>
                <a:ea typeface="Calibri" panose="020F0502020204030204" pitchFamily="34" charset="0"/>
                <a:cs typeface="Calibri" panose="020F0502020204030204" pitchFamily="34" charset="0"/>
              </a:rPr>
              <a:t>drome</a:t>
            </a:r>
          </a:p>
          <a:p>
            <a:pPr defTabSz="1371600" eaLnBrk="1" fontAlgn="auto" hangingPunct="1">
              <a:spcBef>
                <a:spcPts val="0"/>
              </a:spcBef>
              <a:spcAft>
                <a:spcPts val="0"/>
              </a:spcAft>
            </a:pPr>
            <a:r>
              <a:rPr lang="en-IE" sz="3200" b="1" dirty="0">
                <a:solidFill>
                  <a:srgbClr val="7030A0"/>
                </a:solidFill>
                <a:latin typeface="Calibri" panose="020F0502020204030204" pitchFamily="34" charset="0"/>
                <a:ea typeface="Calibri" panose="020F0502020204030204" pitchFamily="34" charset="0"/>
                <a:cs typeface="Calibri" panose="020F0502020204030204" pitchFamily="34" charset="0"/>
              </a:rPr>
              <a:t>Hippos</a:t>
            </a:r>
            <a:r>
              <a:rPr lang="en-IE" sz="3200" dirty="0">
                <a:solidFill>
                  <a:prstClr val="white"/>
                </a:solidFill>
                <a:latin typeface="Calibri" panose="020F0502020204030204" pitchFamily="34" charset="0"/>
                <a:ea typeface="Calibri" panose="020F0502020204030204" pitchFamily="34" charset="0"/>
                <a:cs typeface="Calibri" panose="020F0502020204030204" pitchFamily="34" charset="0"/>
              </a:rPr>
              <a:t> </a:t>
            </a:r>
            <a:r>
              <a:rPr lang="en-IE" sz="32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el-GR" sz="3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ἵππος</a:t>
            </a:r>
            <a:r>
              <a:rPr lang="en-IE" sz="3200" dirty="0">
                <a:solidFill>
                  <a:prstClr val="black"/>
                </a:solidFill>
                <a:latin typeface="Calibri" panose="020F0502020204030204" pitchFamily="34" charset="0"/>
                <a:ea typeface="Calibri" panose="020F0502020204030204" pitchFamily="34" charset="0"/>
                <a:cs typeface="Calibri" panose="020F0502020204030204" pitchFamily="34" charset="0"/>
              </a:rPr>
              <a:t>) = horse</a:t>
            </a:r>
          </a:p>
          <a:p>
            <a:pPr defTabSz="1371600" eaLnBrk="1" fontAlgn="auto" hangingPunct="1">
              <a:spcBef>
                <a:spcPts val="0"/>
              </a:spcBef>
              <a:spcAft>
                <a:spcPts val="0"/>
              </a:spcAft>
            </a:pPr>
            <a:r>
              <a:rPr lang="en-IE" sz="3200" b="1" dirty="0">
                <a:solidFill>
                  <a:srgbClr val="00B0F0"/>
                </a:solidFill>
                <a:latin typeface="Calibri" panose="020F0502020204030204" pitchFamily="34" charset="0"/>
                <a:ea typeface="Calibri" panose="020F0502020204030204" pitchFamily="34" charset="0"/>
                <a:cs typeface="Calibri" panose="020F0502020204030204" pitchFamily="34" charset="0"/>
              </a:rPr>
              <a:t>Dromos</a:t>
            </a:r>
            <a:r>
              <a:rPr lang="en-IE" sz="3200" dirty="0">
                <a:solidFill>
                  <a:prstClr val="white"/>
                </a:solidFill>
                <a:latin typeface="Calibri" panose="020F0502020204030204" pitchFamily="34" charset="0"/>
                <a:ea typeface="Calibri" panose="020F0502020204030204" pitchFamily="34" charset="0"/>
                <a:cs typeface="Calibri" panose="020F0502020204030204" pitchFamily="34" charset="0"/>
              </a:rPr>
              <a:t> </a:t>
            </a:r>
            <a:r>
              <a:rPr lang="en-IE" sz="3200" dirty="0">
                <a:solidFill>
                  <a:prstClr val="black"/>
                </a:solidFill>
                <a:latin typeface="Calibri" panose="020F0502020204030204" pitchFamily="34" charset="0"/>
                <a:ea typeface="Calibri" panose="020F0502020204030204" pitchFamily="34" charset="0"/>
                <a:cs typeface="Calibri" panose="020F0502020204030204" pitchFamily="34" charset="0"/>
              </a:rPr>
              <a:t>comes from the ancient Greek word for ‘run’</a:t>
            </a:r>
          </a:p>
        </p:txBody>
      </p:sp>
      <p:pic>
        <p:nvPicPr>
          <p:cNvPr id="9" name="Picture 8">
            <a:extLst>
              <a:ext uri="{FF2B5EF4-FFF2-40B4-BE49-F238E27FC236}">
                <a16:creationId xmlns:a16="http://schemas.microsoft.com/office/drawing/2014/main" id="{5F59BCCB-FE47-475A-A277-9F29E3EB8B8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4428" y="1600286"/>
            <a:ext cx="9629813" cy="64049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F9DAB642-21BF-D74E-4185-038210DBAAB5}"/>
              </a:ext>
            </a:extLst>
          </p:cNvPr>
          <p:cNvSpPr txBox="1"/>
          <p:nvPr/>
        </p:nvSpPr>
        <p:spPr>
          <a:xfrm>
            <a:off x="9914241" y="1904505"/>
            <a:ext cx="8133644" cy="5078313"/>
          </a:xfrm>
          <a:prstGeom prst="rect">
            <a:avLst/>
          </a:prstGeom>
          <a:noFill/>
        </p:spPr>
        <p:txBody>
          <a:bodyPr wrap="square">
            <a:spAutoFit/>
          </a:bodyPr>
          <a:lstStyle/>
          <a:p>
            <a:pPr marL="925830" indent="-514350">
              <a:lnSpc>
                <a:spcPct val="100000"/>
              </a:lnSpc>
              <a:spcBef>
                <a:spcPts val="0"/>
              </a:spcBef>
              <a:buClr>
                <a:schemeClr val="accent1"/>
              </a:buClr>
              <a:buBlip>
                <a:blip>
                  <a:extLst>
                    <a:ext uri="{96DAC541-7B7A-43D3-8B79-37D633B846F1}">
                      <asvg:svgBlip xmlns:asvg="http://schemas.microsoft.com/office/drawing/2016/SVG/main" r:embed="rId4"/>
                    </a:ext>
                  </a:extLst>
                </a:blip>
              </a:buBlip>
            </a:pPr>
            <a:r>
              <a:rPr lang="en-US" sz="3200" dirty="0">
                <a:ea typeface="Calibri" panose="020F0502020204030204" pitchFamily="34" charset="0"/>
                <a:cs typeface="Calibri" panose="020F0502020204030204" pitchFamily="34" charset="0"/>
              </a:rPr>
              <a:t>Very expensive</a:t>
            </a:r>
          </a:p>
          <a:p>
            <a:pPr marL="68580" indent="0">
              <a:lnSpc>
                <a:spcPct val="100000"/>
              </a:lnSpc>
              <a:spcBef>
                <a:spcPts val="0"/>
              </a:spcBef>
              <a:buClr>
                <a:schemeClr val="accent1"/>
              </a:buClr>
              <a:buNone/>
            </a:pPr>
            <a:endParaRPr lang="en-US" sz="1200" dirty="0">
              <a:ea typeface="Calibri" panose="020F0502020204030204" pitchFamily="34" charset="0"/>
              <a:cs typeface="Calibri" panose="020F0502020204030204" pitchFamily="34" charset="0"/>
            </a:endParaRPr>
          </a:p>
          <a:p>
            <a:pPr marL="925830" indent="-514350">
              <a:lnSpc>
                <a:spcPct val="100000"/>
              </a:lnSpc>
              <a:spcBef>
                <a:spcPts val="0"/>
              </a:spcBef>
              <a:buClr>
                <a:schemeClr val="accent1"/>
              </a:buClr>
              <a:buBlip>
                <a:blip>
                  <a:extLst>
                    <a:ext uri="{96DAC541-7B7A-43D3-8B79-37D633B846F1}">
                      <asvg:svgBlip xmlns:asvg="http://schemas.microsoft.com/office/drawing/2016/SVG/main" r:embed="rId4"/>
                    </a:ext>
                  </a:extLst>
                </a:blip>
              </a:buBlip>
            </a:pPr>
            <a:r>
              <a:rPr lang="en-US" sz="3200" dirty="0">
                <a:ea typeface="Calibri" panose="020F0502020204030204" pitchFamily="34" charset="0"/>
                <a:cs typeface="Calibri" panose="020F0502020204030204" pitchFamily="34" charset="0"/>
              </a:rPr>
              <a:t>Did laps of the </a:t>
            </a:r>
            <a:r>
              <a:rPr lang="en-US" sz="3200" b="1" dirty="0">
                <a:solidFill>
                  <a:schemeClr val="accent1">
                    <a:lumMod val="75000"/>
                  </a:schemeClr>
                </a:solidFill>
                <a:ea typeface="Calibri" panose="020F0502020204030204" pitchFamily="34" charset="0"/>
                <a:cs typeface="Calibri" panose="020F0502020204030204" pitchFamily="34" charset="0"/>
              </a:rPr>
              <a:t>hippodrome</a:t>
            </a:r>
            <a:r>
              <a:rPr lang="en-US" sz="3200" dirty="0">
                <a:ea typeface="Calibri" panose="020F0502020204030204" pitchFamily="34" charset="0"/>
                <a:cs typeface="Calibri" panose="020F0502020204030204" pitchFamily="34" charset="0"/>
              </a:rPr>
              <a:t> and turned around a post – possibly did 12 laps (c. 14 km)</a:t>
            </a:r>
          </a:p>
          <a:p>
            <a:pPr marL="411480">
              <a:lnSpc>
                <a:spcPct val="100000"/>
              </a:lnSpc>
              <a:spcBef>
                <a:spcPts val="0"/>
              </a:spcBef>
              <a:buClr>
                <a:schemeClr val="accent1"/>
              </a:buClr>
            </a:pPr>
            <a:endParaRPr lang="en-US" sz="1200" dirty="0">
              <a:ea typeface="Calibri" panose="020F0502020204030204" pitchFamily="34" charset="0"/>
              <a:cs typeface="Calibri" panose="020F0502020204030204" pitchFamily="34" charset="0"/>
            </a:endParaRPr>
          </a:p>
          <a:p>
            <a:pPr marL="925830" indent="-514350">
              <a:lnSpc>
                <a:spcPct val="100000"/>
              </a:lnSpc>
              <a:spcBef>
                <a:spcPts val="0"/>
              </a:spcBef>
              <a:buClr>
                <a:schemeClr val="accent1"/>
              </a:buClr>
              <a:buBlip>
                <a:blip>
                  <a:extLst>
                    <a:ext uri="{96DAC541-7B7A-43D3-8B79-37D633B846F1}">
                      <asvg:svgBlip xmlns:asvg="http://schemas.microsoft.com/office/drawing/2016/SVG/main" r:embed="rId4"/>
                    </a:ext>
                  </a:extLst>
                </a:blip>
              </a:buBlip>
            </a:pPr>
            <a:r>
              <a:rPr lang="en-US" sz="3200" dirty="0">
                <a:ea typeface="Calibri" panose="020F0502020204030204" pitchFamily="34" charset="0"/>
                <a:cs typeface="Calibri" panose="020F0502020204030204" pitchFamily="34" charset="0"/>
              </a:rPr>
              <a:t>Charioteer was usually a </a:t>
            </a:r>
            <a:r>
              <a:rPr lang="en-US" sz="3200" b="1" dirty="0">
                <a:solidFill>
                  <a:schemeClr val="accent2">
                    <a:lumMod val="75000"/>
                  </a:schemeClr>
                </a:solidFill>
                <a:ea typeface="Calibri" panose="020F0502020204030204" pitchFamily="34" charset="0"/>
                <a:cs typeface="Calibri" panose="020F0502020204030204" pitchFamily="34" charset="0"/>
              </a:rPr>
              <a:t>professional driver </a:t>
            </a:r>
            <a:r>
              <a:rPr lang="en-US" sz="3200" dirty="0">
                <a:ea typeface="Calibri" panose="020F0502020204030204" pitchFamily="34" charset="0"/>
                <a:cs typeface="Calibri" panose="020F0502020204030204" pitchFamily="34" charset="0"/>
              </a:rPr>
              <a:t>or an </a:t>
            </a:r>
            <a:r>
              <a:rPr lang="en-US" sz="3200" b="1" dirty="0">
                <a:solidFill>
                  <a:srgbClr val="FFC000"/>
                </a:solidFill>
                <a:ea typeface="Calibri" panose="020F0502020204030204" pitchFamily="34" charset="0"/>
                <a:cs typeface="Calibri" panose="020F0502020204030204" pitchFamily="34" charset="0"/>
              </a:rPr>
              <a:t>enslaved person</a:t>
            </a:r>
          </a:p>
          <a:p>
            <a:pPr marL="411480">
              <a:lnSpc>
                <a:spcPct val="100000"/>
              </a:lnSpc>
              <a:spcBef>
                <a:spcPts val="0"/>
              </a:spcBef>
              <a:buClr>
                <a:schemeClr val="accent1"/>
              </a:buClr>
            </a:pPr>
            <a:endParaRPr lang="en-US" sz="1200" dirty="0">
              <a:ea typeface="Calibri" panose="020F0502020204030204" pitchFamily="34" charset="0"/>
              <a:cs typeface="Calibri" panose="020F0502020204030204" pitchFamily="34" charset="0"/>
            </a:endParaRPr>
          </a:p>
          <a:p>
            <a:pPr marL="925830" indent="-514350">
              <a:lnSpc>
                <a:spcPct val="100000"/>
              </a:lnSpc>
              <a:spcBef>
                <a:spcPts val="0"/>
              </a:spcBef>
              <a:buClr>
                <a:schemeClr val="accent1"/>
              </a:buClr>
              <a:buBlip>
                <a:blip>
                  <a:extLst>
                    <a:ext uri="{96DAC541-7B7A-43D3-8B79-37D633B846F1}">
                      <asvg:svgBlip xmlns:asvg="http://schemas.microsoft.com/office/drawing/2016/SVG/main" r:embed="rId4"/>
                    </a:ext>
                  </a:extLst>
                </a:blip>
              </a:buBlip>
            </a:pPr>
            <a:r>
              <a:rPr lang="en-US" sz="3200" dirty="0">
                <a:ea typeface="Calibri" panose="020F0502020204030204" pitchFamily="34" charset="0"/>
                <a:cs typeface="Calibri" panose="020F0502020204030204" pitchFamily="34" charset="0"/>
              </a:rPr>
              <a:t>The </a:t>
            </a:r>
            <a:r>
              <a:rPr lang="en-US" sz="3200" b="1" dirty="0">
                <a:solidFill>
                  <a:schemeClr val="accent5">
                    <a:lumMod val="75000"/>
                  </a:schemeClr>
                </a:solidFill>
                <a:ea typeface="Calibri" panose="020F0502020204030204" pitchFamily="34" charset="0"/>
                <a:cs typeface="Calibri" panose="020F0502020204030204" pitchFamily="34" charset="0"/>
              </a:rPr>
              <a:t>winner</a:t>
            </a:r>
            <a:r>
              <a:rPr lang="en-US" sz="3200" dirty="0">
                <a:ea typeface="Calibri" panose="020F0502020204030204" pitchFamily="34" charset="0"/>
                <a:cs typeface="Calibri" panose="020F0502020204030204" pitchFamily="34" charset="0"/>
              </a:rPr>
              <a:t> was recorded as the </a:t>
            </a:r>
            <a:r>
              <a:rPr lang="en-US" sz="3200" b="1" u="sng" dirty="0">
                <a:solidFill>
                  <a:schemeClr val="accent1">
                    <a:lumMod val="75000"/>
                  </a:schemeClr>
                </a:solidFill>
                <a:ea typeface="Calibri" panose="020F0502020204030204" pitchFamily="34" charset="0"/>
                <a:cs typeface="Calibri" panose="020F0502020204030204" pitchFamily="34" charset="0"/>
              </a:rPr>
              <a:t>owner</a:t>
            </a:r>
            <a:r>
              <a:rPr lang="en-US" sz="3200" b="1" dirty="0">
                <a:solidFill>
                  <a:schemeClr val="accent1">
                    <a:lumMod val="75000"/>
                  </a:schemeClr>
                </a:solidFill>
                <a:ea typeface="Calibri" panose="020F0502020204030204" pitchFamily="34" charset="0"/>
                <a:cs typeface="Calibri" panose="020F0502020204030204" pitchFamily="34" charset="0"/>
              </a:rPr>
              <a:t> of the horses</a:t>
            </a:r>
            <a:r>
              <a:rPr lang="en-US" sz="3200" dirty="0">
                <a:ea typeface="Calibri" panose="020F0502020204030204" pitchFamily="34" charset="0"/>
                <a:cs typeface="Calibri" panose="020F0502020204030204" pitchFamily="34" charset="0"/>
              </a:rPr>
              <a:t>, i.e. not the driver! (see next slide for a story about this!)</a:t>
            </a:r>
          </a:p>
        </p:txBody>
      </p:sp>
      <p:grpSp>
        <p:nvGrpSpPr>
          <p:cNvPr id="15" name="Group 3">
            <a:extLst>
              <a:ext uri="{FF2B5EF4-FFF2-40B4-BE49-F238E27FC236}">
                <a16:creationId xmlns:a16="http://schemas.microsoft.com/office/drawing/2014/main" id="{9B801BA8-B704-9F88-EFF8-0A84AC07F569}"/>
              </a:ext>
            </a:extLst>
          </p:cNvPr>
          <p:cNvGrpSpPr>
            <a:grpSpLocks/>
          </p:cNvGrpSpPr>
          <p:nvPr/>
        </p:nvGrpSpPr>
        <p:grpSpPr bwMode="auto">
          <a:xfrm>
            <a:off x="9061059" y="437574"/>
            <a:ext cx="9296400" cy="1285875"/>
            <a:chOff x="0" y="0"/>
            <a:chExt cx="1384190" cy="3472227"/>
          </a:xfrm>
        </p:grpSpPr>
        <p:sp>
          <p:nvSpPr>
            <p:cNvPr id="16" name="Freeform 4">
              <a:extLst>
                <a:ext uri="{FF2B5EF4-FFF2-40B4-BE49-F238E27FC236}">
                  <a16:creationId xmlns:a16="http://schemas.microsoft.com/office/drawing/2014/main" id="{BA9DA628-5CD6-66F3-4FCC-EE4B21BBE116}"/>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7" name="TextBox 24">
              <a:extLst>
                <a:ext uri="{FF2B5EF4-FFF2-40B4-BE49-F238E27FC236}">
                  <a16:creationId xmlns:a16="http://schemas.microsoft.com/office/drawing/2014/main" id="{DAD059EC-9324-8FB2-D69D-5163DE96697C}"/>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9" name="TextBox 3">
            <a:extLst>
              <a:ext uri="{FF2B5EF4-FFF2-40B4-BE49-F238E27FC236}">
                <a16:creationId xmlns:a16="http://schemas.microsoft.com/office/drawing/2014/main" id="{9870A923-F643-AA90-69D4-01C50E2D902D}"/>
              </a:ext>
            </a:extLst>
          </p:cNvPr>
          <p:cNvSpPr txBox="1"/>
          <p:nvPr/>
        </p:nvSpPr>
        <p:spPr>
          <a:xfrm>
            <a:off x="9525000" y="649718"/>
            <a:ext cx="12192000" cy="758285"/>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ea typeface="Calibri" panose="020F0502020204030204" pitchFamily="34" charset="0"/>
                <a:cs typeface="Calibri" panose="020F0502020204030204" pitchFamily="34" charset="0"/>
                <a:sym typeface="Open Sans Bold"/>
              </a:rPr>
              <a:t>Four-horse chariot race</a:t>
            </a:r>
          </a:p>
        </p:txBody>
      </p:sp>
    </p:spTree>
    <p:extLst>
      <p:ext uri="{BB962C8B-B14F-4D97-AF65-F5344CB8AC3E}">
        <p14:creationId xmlns:p14="http://schemas.microsoft.com/office/powerpoint/2010/main" val="15100569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1">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371600" fontAlgn="auto">
              <a:spcBef>
                <a:spcPts val="0"/>
              </a:spcBef>
              <a:spcAft>
                <a:spcPts val="0"/>
              </a:spcAft>
              <a:defRPr/>
            </a:pPr>
            <a:endParaRPr lang="en-US" sz="270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0EEC7287-EAF3-42B1-9B57-5C65E40C0DF6}"/>
              </a:ext>
            </a:extLst>
          </p:cNvPr>
          <p:cNvSpPr>
            <a:spLocks noGrp="1"/>
          </p:cNvSpPr>
          <p:nvPr>
            <p:ph idx="1"/>
          </p:nvPr>
        </p:nvSpPr>
        <p:spPr>
          <a:xfrm>
            <a:off x="665930" y="2078920"/>
            <a:ext cx="8496340" cy="5024617"/>
          </a:xfrm>
        </p:spPr>
        <p:txBody>
          <a:bodyPr>
            <a:noAutofit/>
          </a:bodyPr>
          <a:lstStyle/>
          <a:p>
            <a:pPr marL="0" indent="0" algn="ctr">
              <a:lnSpc>
                <a:spcPct val="100000"/>
              </a:lnSpc>
              <a:spcBef>
                <a:spcPts val="0"/>
              </a:spcBef>
              <a:buNone/>
            </a:pPr>
            <a:r>
              <a:rPr lang="en-IE" sz="3200" b="1" dirty="0">
                <a:latin typeface="Calibri" panose="020F0502020204030204" pitchFamily="34" charset="0"/>
                <a:ea typeface="Calibri" panose="020F0502020204030204" pitchFamily="34" charset="0"/>
                <a:cs typeface="Calibri" panose="020F0502020204030204" pitchFamily="34" charset="0"/>
              </a:rPr>
              <a:t>The amazing story of Cynisca!</a:t>
            </a:r>
          </a:p>
          <a:p>
            <a:pPr marL="0" indent="0" algn="ctr">
              <a:lnSpc>
                <a:spcPct val="100000"/>
              </a:lnSpc>
              <a:spcBef>
                <a:spcPts val="0"/>
              </a:spcBef>
              <a:buNone/>
            </a:pPr>
            <a:endParaRPr lang="en-IE" sz="1200" b="1" dirty="0">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buBlip>
                <a:blip>
                  <a:extLst>
                    <a:ext uri="{96DAC541-7B7A-43D3-8B79-37D633B846F1}">
                      <asvg:svgBlip xmlns:asvg="http://schemas.microsoft.com/office/drawing/2016/SVG/main" r:embed="rId3"/>
                    </a:ext>
                  </a:extLst>
                </a:blip>
              </a:buBlip>
            </a:pPr>
            <a:r>
              <a:rPr lang="en-IE" sz="3200" b="1" dirty="0">
                <a:solidFill>
                  <a:srgbClr val="00B050"/>
                </a:solidFill>
                <a:latin typeface="Calibri" panose="020F0502020204030204" pitchFamily="34" charset="0"/>
                <a:ea typeface="Calibri" panose="020F0502020204030204" pitchFamily="34" charset="0"/>
                <a:cs typeface="Calibri" panose="020F0502020204030204" pitchFamily="34" charset="0"/>
              </a:rPr>
              <a:t>Cynisca </a:t>
            </a:r>
            <a:r>
              <a:rPr lang="en-IE" sz="3200" dirty="0">
                <a:latin typeface="Calibri" panose="020F0502020204030204" pitchFamily="34" charset="0"/>
                <a:ea typeface="Calibri" panose="020F0502020204030204" pitchFamily="34" charset="0"/>
                <a:cs typeface="Calibri" panose="020F0502020204030204" pitchFamily="34" charset="0"/>
              </a:rPr>
              <a:t>was a Spartan princess whose horses won the </a:t>
            </a:r>
            <a:r>
              <a:rPr lang="en-IE" sz="32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chariot race </a:t>
            </a:r>
            <a:r>
              <a:rPr lang="en-IE" sz="3200" dirty="0">
                <a:latin typeface="Calibri" panose="020F0502020204030204" pitchFamily="34" charset="0"/>
                <a:ea typeface="Calibri" panose="020F0502020204030204" pitchFamily="34" charset="0"/>
                <a:cs typeface="Calibri" panose="020F0502020204030204" pitchFamily="34" charset="0"/>
              </a:rPr>
              <a:t>at the Olympic Games twice, most likely in 396 and 392 BC.</a:t>
            </a:r>
          </a:p>
          <a:p>
            <a:pPr marL="0" indent="0">
              <a:lnSpc>
                <a:spcPct val="100000"/>
              </a:lnSpc>
              <a:spcBef>
                <a:spcPts val="0"/>
              </a:spcBef>
              <a:buNone/>
            </a:pPr>
            <a:endParaRPr lang="en-IE" sz="1200" dirty="0">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buBlip>
                <a:blip>
                  <a:extLst>
                    <a:ext uri="{96DAC541-7B7A-43D3-8B79-37D633B846F1}">
                      <asvg:svgBlip xmlns:asvg="http://schemas.microsoft.com/office/drawing/2016/SVG/main" r:embed="rId3"/>
                    </a:ext>
                  </a:extLst>
                </a:blip>
              </a:buBlip>
            </a:pPr>
            <a:r>
              <a:rPr lang="en-IE" sz="3200" dirty="0">
                <a:latin typeface="Calibri" panose="020F0502020204030204" pitchFamily="34" charset="0"/>
                <a:ea typeface="Calibri" panose="020F0502020204030204" pitchFamily="34" charset="0"/>
                <a:cs typeface="Calibri" panose="020F0502020204030204" pitchFamily="34" charset="0"/>
              </a:rPr>
              <a:t>As the owner of the horses receives the victory, a woman won at the male-only Olympics!  </a:t>
            </a:r>
          </a:p>
          <a:p>
            <a:pPr marL="0" indent="0">
              <a:lnSpc>
                <a:spcPct val="100000"/>
              </a:lnSpc>
              <a:spcBef>
                <a:spcPts val="0"/>
              </a:spcBef>
              <a:buNone/>
            </a:pPr>
            <a:endParaRPr lang="en-IE" sz="1200" dirty="0">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buBlip>
                <a:blip>
                  <a:extLst>
                    <a:ext uri="{96DAC541-7B7A-43D3-8B79-37D633B846F1}">
                      <asvg:svgBlip xmlns:asvg="http://schemas.microsoft.com/office/drawing/2016/SVG/main" r:embed="rId3"/>
                    </a:ext>
                  </a:extLst>
                </a:blip>
              </a:buBlip>
            </a:pPr>
            <a:r>
              <a:rPr lang="en-US" sz="3200" dirty="0" err="1">
                <a:latin typeface="Calibri" panose="020F0502020204030204" pitchFamily="34" charset="0"/>
                <a:ea typeface="Calibri" panose="020F0502020204030204" pitchFamily="34" charset="0"/>
                <a:cs typeface="Calibri" panose="020F0502020204030204" pitchFamily="34" charset="0"/>
              </a:rPr>
              <a:t>Cynisca’s</a:t>
            </a:r>
            <a:r>
              <a:rPr lang="en-US" sz="3200" dirty="0">
                <a:latin typeface="Calibri" panose="020F0502020204030204" pitchFamily="34" charset="0"/>
                <a:ea typeface="Calibri" panose="020F0502020204030204" pitchFamily="34" charset="0"/>
                <a:cs typeface="Calibri" panose="020F0502020204030204" pitchFamily="34" charset="0"/>
              </a:rPr>
              <a:t> victory epigram was inscribed on a statue base at Olympia:</a:t>
            </a:r>
            <a:endParaRPr lang="en-IE" sz="3200" dirty="0">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E9EFEA9B-7087-4332-BE50-F0DF36E2D31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1"/>
          <a:stretch/>
        </p:blipFill>
        <p:spPr>
          <a:xfrm>
            <a:off x="9562380" y="1137771"/>
            <a:ext cx="7683357" cy="7683357"/>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9" name="Arc 13">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9392824" y="1031734"/>
            <a:ext cx="8206721" cy="8206721"/>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371600" eaLnBrk="1" fontAlgn="auto" hangingPunct="1">
              <a:spcBef>
                <a:spcPts val="0"/>
              </a:spcBef>
              <a:spcAft>
                <a:spcPts val="0"/>
              </a:spcAft>
              <a:defRPr/>
            </a:pPr>
            <a:endParaRPr lang="en-US" sz="2700" dirty="0">
              <a:solidFill>
                <a:prstClr val="black"/>
              </a:solidFill>
              <a:latin typeface="Calibri" panose="020F0502020204030204"/>
            </a:endParaRPr>
          </a:p>
        </p:txBody>
      </p:sp>
      <p:sp>
        <p:nvSpPr>
          <p:cNvPr id="20" name="Oval 15">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72842" y="1381688"/>
            <a:ext cx="1186532" cy="11543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srgbClr val="FFFFFF"/>
              </a:solidFill>
              <a:latin typeface="Calibri" panose="020F0502020204030204"/>
            </a:endParaRPr>
          </a:p>
        </p:txBody>
      </p:sp>
      <p:sp>
        <p:nvSpPr>
          <p:cNvPr id="4" name="TextBox 3">
            <a:extLst>
              <a:ext uri="{FF2B5EF4-FFF2-40B4-BE49-F238E27FC236}">
                <a16:creationId xmlns:a16="http://schemas.microsoft.com/office/drawing/2014/main" id="{4D85EF83-A6BB-43BD-BB19-2207155D16FD}"/>
              </a:ext>
            </a:extLst>
          </p:cNvPr>
          <p:cNvSpPr txBox="1"/>
          <p:nvPr/>
        </p:nvSpPr>
        <p:spPr>
          <a:xfrm>
            <a:off x="774212" y="6877459"/>
            <a:ext cx="8903187" cy="3046988"/>
          </a:xfrm>
          <a:prstGeom prst="rect">
            <a:avLst/>
          </a:prstGeom>
          <a:solidFill>
            <a:schemeClr val="accent4">
              <a:lumMod val="20000"/>
              <a:lumOff val="80000"/>
            </a:schemeClr>
          </a:solidFill>
        </p:spPr>
        <p:txBody>
          <a:bodyPr wrap="square" rtlCol="0">
            <a:spAutoFit/>
          </a:bodyPr>
          <a:lstStyle/>
          <a:p>
            <a:pPr defTabSz="1371600" eaLnBrk="1" fontAlgn="auto" hangingPunct="1">
              <a:spcBef>
                <a:spcPts val="0"/>
              </a:spcBef>
              <a:spcAft>
                <a:spcPts val="0"/>
              </a:spcAft>
            </a:pPr>
            <a:r>
              <a:rPr lang="en-US" sz="3200" dirty="0">
                <a:solidFill>
                  <a:prstClr val="black"/>
                </a:solidFill>
                <a:ea typeface="Calibri" panose="020F0502020204030204" pitchFamily="34" charset="0"/>
                <a:cs typeface="Calibri" panose="020F0502020204030204" pitchFamily="34" charset="0"/>
              </a:rPr>
              <a:t>‘Kings of Sparta were my fathers and brothers, and I, </a:t>
            </a:r>
            <a:r>
              <a:rPr lang="en-US" sz="3200" dirty="0" err="1">
                <a:solidFill>
                  <a:prstClr val="black"/>
                </a:solidFill>
                <a:ea typeface="Calibri" panose="020F0502020204030204" pitchFamily="34" charset="0"/>
                <a:cs typeface="Calibri" panose="020F0502020204030204" pitchFamily="34" charset="0"/>
              </a:rPr>
              <a:t>Cynisca</a:t>
            </a:r>
            <a:r>
              <a:rPr lang="en-US" sz="3200" dirty="0">
                <a:solidFill>
                  <a:prstClr val="black"/>
                </a:solidFill>
                <a:ea typeface="Calibri" panose="020F0502020204030204" pitchFamily="34" charset="0"/>
                <a:cs typeface="Calibri" panose="020F0502020204030204" pitchFamily="34" charset="0"/>
              </a:rPr>
              <a:t>, winning the race with my chariot of swift-footed horses, erected this statue. </a:t>
            </a:r>
            <a:r>
              <a:rPr lang="en-US" sz="3200" b="1" dirty="0">
                <a:solidFill>
                  <a:prstClr val="black"/>
                </a:solidFill>
                <a:ea typeface="Calibri" panose="020F0502020204030204" pitchFamily="34" charset="0"/>
                <a:cs typeface="Calibri" panose="020F0502020204030204" pitchFamily="34" charset="0"/>
              </a:rPr>
              <a:t>I assert that I am the only woman in all Hellas [Greece] who won this crown</a:t>
            </a:r>
            <a:r>
              <a:rPr lang="en-US" sz="3200" dirty="0">
                <a:solidFill>
                  <a:prstClr val="black"/>
                </a:solidFill>
                <a:ea typeface="Calibri" panose="020F0502020204030204" pitchFamily="34" charset="0"/>
                <a:cs typeface="Calibri" panose="020F0502020204030204" pitchFamily="34" charset="0"/>
              </a:rPr>
              <a:t>.’ </a:t>
            </a:r>
            <a:r>
              <a:rPr lang="en-IE" sz="3200" dirty="0">
                <a:solidFill>
                  <a:prstClr val="black"/>
                </a:solidFill>
                <a:ea typeface="Calibri" panose="020F0502020204030204" pitchFamily="34" charset="0"/>
                <a:cs typeface="Calibri" panose="020F0502020204030204" pitchFamily="34" charset="0"/>
              </a:rPr>
              <a:t>(</a:t>
            </a:r>
            <a:r>
              <a:rPr lang="en-US" sz="3200" dirty="0">
                <a:solidFill>
                  <a:prstClr val="black"/>
                </a:solidFill>
                <a:ea typeface="Calibri" panose="020F0502020204030204" pitchFamily="34" charset="0"/>
                <a:cs typeface="Calibri" panose="020F0502020204030204" pitchFamily="34" charset="0"/>
              </a:rPr>
              <a:t>Olympia: Olympia: Archaeological Museum no. 197, Λ529)</a:t>
            </a:r>
            <a:endParaRPr lang="en-IE" sz="3200" dirty="0">
              <a:solidFill>
                <a:prstClr val="black"/>
              </a:solidFill>
              <a:ea typeface="Calibri" panose="020F0502020204030204" pitchFamily="34" charset="0"/>
              <a:cs typeface="Calibri" panose="020F0502020204030204" pitchFamily="34" charset="0"/>
            </a:endParaRPr>
          </a:p>
        </p:txBody>
      </p:sp>
      <p:grpSp>
        <p:nvGrpSpPr>
          <p:cNvPr id="6" name="Group 3">
            <a:extLst>
              <a:ext uri="{FF2B5EF4-FFF2-40B4-BE49-F238E27FC236}">
                <a16:creationId xmlns:a16="http://schemas.microsoft.com/office/drawing/2014/main" id="{7D54EAFF-5C24-F686-8A37-2306BCBE42CE}"/>
              </a:ext>
            </a:extLst>
          </p:cNvPr>
          <p:cNvGrpSpPr>
            <a:grpSpLocks/>
          </p:cNvGrpSpPr>
          <p:nvPr/>
        </p:nvGrpSpPr>
        <p:grpSpPr bwMode="auto">
          <a:xfrm>
            <a:off x="0" y="400050"/>
            <a:ext cx="10287000" cy="1285875"/>
            <a:chOff x="0" y="0"/>
            <a:chExt cx="1384190" cy="3472227"/>
          </a:xfrm>
        </p:grpSpPr>
        <p:sp>
          <p:nvSpPr>
            <p:cNvPr id="8" name="Freeform 4">
              <a:extLst>
                <a:ext uri="{FF2B5EF4-FFF2-40B4-BE49-F238E27FC236}">
                  <a16:creationId xmlns:a16="http://schemas.microsoft.com/office/drawing/2014/main" id="{EF47F068-7092-3EE4-759B-E1FEF72C58D1}"/>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9" name="TextBox 7">
              <a:extLst>
                <a:ext uri="{FF2B5EF4-FFF2-40B4-BE49-F238E27FC236}">
                  <a16:creationId xmlns:a16="http://schemas.microsoft.com/office/drawing/2014/main" id="{537706FD-BE75-040F-CC12-717AA5546FE2}"/>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1" name="TextBox 3">
            <a:extLst>
              <a:ext uri="{FF2B5EF4-FFF2-40B4-BE49-F238E27FC236}">
                <a16:creationId xmlns:a16="http://schemas.microsoft.com/office/drawing/2014/main" id="{495436E9-9C49-C0DA-BF4A-AB50A4E6D358}"/>
              </a:ext>
            </a:extLst>
          </p:cNvPr>
          <p:cNvSpPr txBox="1"/>
          <p:nvPr/>
        </p:nvSpPr>
        <p:spPr>
          <a:xfrm>
            <a:off x="1371600" y="646113"/>
            <a:ext cx="12192000" cy="1573212"/>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ea typeface="Calibri" panose="020F0502020204030204" pitchFamily="34" charset="0"/>
                <a:cs typeface="Calibri" panose="020F0502020204030204" pitchFamily="34" charset="0"/>
                <a:sym typeface="Open Sans Bold"/>
              </a:rPr>
              <a:t>Intermission!</a:t>
            </a:r>
          </a:p>
          <a:p>
            <a:pPr eaLnBrk="1" fontAlgn="auto" hangingPunct="1">
              <a:lnSpc>
                <a:spcPts val="6289"/>
              </a:lnSpc>
              <a:spcAft>
                <a:spcPts val="0"/>
              </a:spcAft>
              <a:defRPr/>
            </a:pPr>
            <a:endParaRPr lang="en-US" sz="4800" b="1" spc="-89" dirty="0">
              <a:solidFill>
                <a:schemeClr val="bg1"/>
              </a:solidFill>
              <a:ea typeface="Calibri" panose="020F0502020204030204" pitchFamily="34" charset="0"/>
              <a:cs typeface="Calibri" panose="020F0502020204030204" pitchFamily="34" charset="0"/>
              <a:sym typeface="Open Sans Bold"/>
            </a:endParaRPr>
          </a:p>
        </p:txBody>
      </p:sp>
    </p:spTree>
    <p:extLst>
      <p:ext uri="{BB962C8B-B14F-4D97-AF65-F5344CB8AC3E}">
        <p14:creationId xmlns:p14="http://schemas.microsoft.com/office/powerpoint/2010/main" val="21978479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371600" fontAlgn="auto">
              <a:spcBef>
                <a:spcPts val="0"/>
              </a:spcBef>
              <a:spcAft>
                <a:spcPts val="0"/>
              </a:spcAft>
              <a:defRPr/>
            </a:pPr>
            <a:endParaRPr lang="en-US" sz="2700">
              <a:solidFill>
                <a:prstClr val="white"/>
              </a:solidFill>
              <a:latin typeface="Calibri" panose="020F0502020204030204"/>
            </a:endParaRPr>
          </a:p>
        </p:txBody>
      </p:sp>
      <p:sp>
        <p:nvSpPr>
          <p:cNvPr id="16" name="Freeform: Shape 11">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278706" y="8229600"/>
            <a:ext cx="4009295" cy="20574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14" name="Arc 13">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3076" y="975241"/>
            <a:ext cx="4481849" cy="448184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1371600" eaLnBrk="1" fontAlgn="auto" hangingPunct="1">
              <a:spcBef>
                <a:spcPts val="0"/>
              </a:spcBef>
              <a:spcAft>
                <a:spcPts val="0"/>
              </a:spcAft>
              <a:defRPr/>
            </a:pPr>
            <a:endParaRPr lang="en-US" sz="2700">
              <a:solidFill>
                <a:srgbClr val="000000"/>
              </a:solidFill>
              <a:latin typeface="Calibri" panose="020F0502020204030204"/>
            </a:endParaRPr>
          </a:p>
        </p:txBody>
      </p:sp>
      <p:sp>
        <p:nvSpPr>
          <p:cNvPr id="3" name="Content Placeholder 2">
            <a:extLst>
              <a:ext uri="{FF2B5EF4-FFF2-40B4-BE49-F238E27FC236}">
                <a16:creationId xmlns:a16="http://schemas.microsoft.com/office/drawing/2014/main" id="{3C744F82-DA5D-49B8-8FE9-871D3F697240}"/>
              </a:ext>
            </a:extLst>
          </p:cNvPr>
          <p:cNvSpPr>
            <a:spLocks noGrp="1"/>
          </p:cNvSpPr>
          <p:nvPr>
            <p:ph idx="1"/>
          </p:nvPr>
        </p:nvSpPr>
        <p:spPr>
          <a:xfrm>
            <a:off x="855613" y="2370197"/>
            <a:ext cx="7886700" cy="6288780"/>
          </a:xfrm>
        </p:spPr>
        <p:txBody>
          <a:bodyPr>
            <a:normAutofit/>
          </a:bodyPr>
          <a:lstStyle/>
          <a:p>
            <a:pPr marL="0" indent="0">
              <a:buNone/>
            </a:pPr>
            <a:r>
              <a:rPr lang="en-IE" sz="3200" b="1" dirty="0">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rPr>
              <a:t>Five</a:t>
            </a:r>
            <a:r>
              <a:rPr lang="en-IE" sz="3200" dirty="0">
                <a:latin typeface="Calibri" panose="020F0502020204030204" pitchFamily="34" charset="0"/>
                <a:ea typeface="Calibri" panose="020F0502020204030204" pitchFamily="34" charset="0"/>
                <a:cs typeface="Calibri" panose="020F0502020204030204" pitchFamily="34" charset="0"/>
              </a:rPr>
              <a:t> events, and </a:t>
            </a:r>
            <a:r>
              <a:rPr lang="en-IE" sz="32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one</a:t>
            </a:r>
            <a:r>
              <a:rPr lang="en-IE" sz="3200" dirty="0">
                <a:latin typeface="Calibri" panose="020F0502020204030204" pitchFamily="34" charset="0"/>
                <a:ea typeface="Calibri" panose="020F0502020204030204" pitchFamily="34" charset="0"/>
                <a:cs typeface="Calibri" panose="020F0502020204030204" pitchFamily="34" charset="0"/>
              </a:rPr>
              <a:t> winner!</a:t>
            </a:r>
          </a:p>
          <a:p>
            <a:pPr marL="514350" indent="-514350">
              <a:buFont typeface="+mj-lt"/>
              <a:buAutoNum type="arabicPeriod"/>
            </a:pPr>
            <a:r>
              <a:rPr lang="en-IE" sz="3200" dirty="0">
                <a:latin typeface="Calibri" panose="020F0502020204030204" pitchFamily="34" charset="0"/>
                <a:ea typeface="Calibri" panose="020F0502020204030204" pitchFamily="34" charset="0"/>
                <a:cs typeface="Calibri" panose="020F0502020204030204" pitchFamily="34" charset="0"/>
              </a:rPr>
              <a:t>Stadion race (running)</a:t>
            </a:r>
          </a:p>
          <a:p>
            <a:pPr marL="514350" indent="-514350">
              <a:buFont typeface="+mj-lt"/>
              <a:buAutoNum type="arabicPeriod"/>
            </a:pPr>
            <a:r>
              <a:rPr lang="en-IE" sz="3200" dirty="0">
                <a:latin typeface="Calibri" panose="020F0502020204030204" pitchFamily="34" charset="0"/>
                <a:ea typeface="Calibri" panose="020F0502020204030204" pitchFamily="34" charset="0"/>
                <a:cs typeface="Calibri" panose="020F0502020204030204" pitchFamily="34" charset="0"/>
              </a:rPr>
              <a:t>Wrestling</a:t>
            </a:r>
          </a:p>
          <a:p>
            <a:pPr marL="514350" indent="-514350">
              <a:buFont typeface="+mj-lt"/>
              <a:buAutoNum type="arabicPeriod"/>
            </a:pPr>
            <a:r>
              <a:rPr lang="en-IE" sz="3200" dirty="0">
                <a:latin typeface="Calibri" panose="020F0502020204030204" pitchFamily="34" charset="0"/>
                <a:ea typeface="Calibri" panose="020F0502020204030204" pitchFamily="34" charset="0"/>
                <a:cs typeface="Calibri" panose="020F0502020204030204" pitchFamily="34" charset="0"/>
              </a:rPr>
              <a:t>Discus </a:t>
            </a:r>
          </a:p>
          <a:p>
            <a:pPr marL="514350" indent="-514350">
              <a:buFont typeface="+mj-lt"/>
              <a:buAutoNum type="arabicPeriod"/>
            </a:pPr>
            <a:r>
              <a:rPr lang="en-IE" sz="3200" dirty="0">
                <a:latin typeface="Calibri" panose="020F0502020204030204" pitchFamily="34" charset="0"/>
                <a:ea typeface="Calibri" panose="020F0502020204030204" pitchFamily="34" charset="0"/>
                <a:cs typeface="Calibri" panose="020F0502020204030204" pitchFamily="34" charset="0"/>
              </a:rPr>
              <a:t>Jump </a:t>
            </a:r>
          </a:p>
          <a:p>
            <a:pPr marL="514350" indent="-514350">
              <a:buFont typeface="+mj-lt"/>
              <a:buAutoNum type="arabicPeriod"/>
            </a:pPr>
            <a:r>
              <a:rPr lang="en-IE" sz="3200" dirty="0">
                <a:latin typeface="Calibri" panose="020F0502020204030204" pitchFamily="34" charset="0"/>
                <a:ea typeface="Calibri" panose="020F0502020204030204" pitchFamily="34" charset="0"/>
                <a:cs typeface="Calibri" panose="020F0502020204030204" pitchFamily="34" charset="0"/>
              </a:rPr>
              <a:t>Javelin throw </a:t>
            </a:r>
          </a:p>
          <a:p>
            <a:pPr marL="0" indent="0">
              <a:buNone/>
            </a:pPr>
            <a:endParaRPr lang="en-IE" sz="3200" dirty="0">
              <a:latin typeface="Verdana" panose="020B0604030504040204" pitchFamily="34" charset="0"/>
              <a:ea typeface="Verdana" panose="020B0604030504040204" pitchFamily="34" charset="0"/>
              <a:cs typeface="Arial" panose="020B0604020202020204" pitchFamily="34" charset="0"/>
            </a:endParaRPr>
          </a:p>
          <a:p>
            <a:pPr marL="0" indent="0">
              <a:buNone/>
            </a:pPr>
            <a:endParaRPr lang="en-IE" sz="3200" dirty="0">
              <a:latin typeface="Verdana" panose="020B0604030504040204" pitchFamily="34" charset="0"/>
              <a:ea typeface="Verdana" panose="020B0604030504040204" pitchFamily="34" charset="0"/>
              <a:cs typeface="Arial" panose="020B0604020202020204" pitchFamily="34" charset="0"/>
            </a:endParaRPr>
          </a:p>
          <a:p>
            <a:pPr marL="0" indent="0">
              <a:buNone/>
            </a:pPr>
            <a:endParaRPr lang="en-IE" sz="3200" dirty="0">
              <a:latin typeface="Verdana" panose="020B0604030504040204" pitchFamily="34" charset="0"/>
              <a:ea typeface="Verdana" panose="020B0604030504040204" pitchFamily="34" charset="0"/>
              <a:cs typeface="Arial" panose="020B0604020202020204" pitchFamily="34" charset="0"/>
            </a:endParaRPr>
          </a:p>
          <a:p>
            <a:endParaRPr lang="en-IE" sz="3200" dirty="0"/>
          </a:p>
        </p:txBody>
      </p:sp>
      <p:sp>
        <p:nvSpPr>
          <p:cNvPr id="8" name="TextBox 7">
            <a:extLst>
              <a:ext uri="{FF2B5EF4-FFF2-40B4-BE49-F238E27FC236}">
                <a16:creationId xmlns:a16="http://schemas.microsoft.com/office/drawing/2014/main" id="{CED16936-09B0-493C-9F52-681819F8C48E}"/>
              </a:ext>
            </a:extLst>
          </p:cNvPr>
          <p:cNvSpPr txBox="1"/>
          <p:nvPr/>
        </p:nvSpPr>
        <p:spPr>
          <a:xfrm>
            <a:off x="855612" y="6530530"/>
            <a:ext cx="6977231" cy="3046988"/>
          </a:xfrm>
          <a:prstGeom prst="rect">
            <a:avLst/>
          </a:prstGeom>
          <a:noFill/>
          <a:ln w="57150">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defTabSz="1371600" eaLnBrk="1" fontAlgn="auto" hangingPunct="1">
              <a:spcBef>
                <a:spcPts val="0"/>
              </a:spcBef>
              <a:spcAft>
                <a:spcPts val="0"/>
              </a:spcAft>
            </a:pPr>
            <a:r>
              <a:rPr lang="en-IE" sz="3200" b="1" dirty="0">
                <a:solidFill>
                  <a:prstClr val="black"/>
                </a:solidFill>
                <a:latin typeface="Calibri" panose="020F0502020204030204" pitchFamily="34" charset="0"/>
                <a:ea typeface="Calibri" panose="020F0502020204030204" pitchFamily="34" charset="0"/>
                <a:cs typeface="Calibri" panose="020F0502020204030204" pitchFamily="34" charset="0"/>
              </a:rPr>
              <a:t>Vocabulary check!</a:t>
            </a:r>
          </a:p>
          <a:p>
            <a:pPr defTabSz="1371600" eaLnBrk="1" fontAlgn="auto" hangingPunct="1">
              <a:spcBef>
                <a:spcPts val="0"/>
              </a:spcBef>
              <a:spcAft>
                <a:spcPts val="0"/>
              </a:spcAft>
            </a:pPr>
            <a:endParaRPr lang="en-IE" sz="3200"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defTabSz="1371600" eaLnBrk="1" fontAlgn="auto" hangingPunct="1">
              <a:spcBef>
                <a:spcPts val="0"/>
              </a:spcBef>
              <a:spcAft>
                <a:spcPts val="0"/>
              </a:spcAft>
            </a:pPr>
            <a:r>
              <a:rPr lang="en-IE" sz="3200" b="1" dirty="0">
                <a:solidFill>
                  <a:srgbClr val="2CC3B4">
                    <a:lumMod val="75000"/>
                  </a:srgbClr>
                </a:solidFill>
                <a:latin typeface="Calibri" panose="020F0502020204030204" pitchFamily="34" charset="0"/>
                <a:ea typeface="Calibri" panose="020F0502020204030204" pitchFamily="34" charset="0"/>
                <a:cs typeface="Calibri" panose="020F0502020204030204" pitchFamily="34" charset="0"/>
              </a:rPr>
              <a:t>Pent</a:t>
            </a:r>
            <a:r>
              <a:rPr lang="en-IE" sz="3200" b="1" dirty="0">
                <a:solidFill>
                  <a:srgbClr val="7030A0"/>
                </a:solidFill>
                <a:latin typeface="Calibri" panose="020F0502020204030204" pitchFamily="34" charset="0"/>
                <a:ea typeface="Calibri" panose="020F0502020204030204" pitchFamily="34" charset="0"/>
                <a:cs typeface="Calibri" panose="020F0502020204030204" pitchFamily="34" charset="0"/>
              </a:rPr>
              <a:t>athlon</a:t>
            </a:r>
          </a:p>
          <a:p>
            <a:pPr defTabSz="1371600" eaLnBrk="1" fontAlgn="auto" hangingPunct="1">
              <a:spcBef>
                <a:spcPts val="0"/>
              </a:spcBef>
              <a:spcAft>
                <a:spcPts val="0"/>
              </a:spcAft>
            </a:pPr>
            <a:r>
              <a:rPr lang="en-IE" sz="3200" b="1" dirty="0" err="1">
                <a:solidFill>
                  <a:srgbClr val="2CC3B4">
                    <a:lumMod val="75000"/>
                  </a:srgbClr>
                </a:solidFill>
                <a:latin typeface="Calibri" panose="020F0502020204030204" pitchFamily="34" charset="0"/>
                <a:ea typeface="Calibri" panose="020F0502020204030204" pitchFamily="34" charset="0"/>
                <a:cs typeface="Calibri" panose="020F0502020204030204" pitchFamily="34" charset="0"/>
              </a:rPr>
              <a:t>Pente</a:t>
            </a:r>
            <a:r>
              <a:rPr lang="en-IE" sz="3200" dirty="0">
                <a:solidFill>
                  <a:prstClr val="white"/>
                </a:solidFill>
                <a:latin typeface="Calibri" panose="020F0502020204030204" pitchFamily="34" charset="0"/>
                <a:ea typeface="Calibri" panose="020F0502020204030204" pitchFamily="34" charset="0"/>
                <a:cs typeface="Calibri" panose="020F0502020204030204" pitchFamily="34" charset="0"/>
              </a:rPr>
              <a:t> </a:t>
            </a:r>
            <a:r>
              <a:rPr lang="en-IE" sz="32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el-GR" sz="3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πέντε</a:t>
            </a:r>
            <a:r>
              <a:rPr lang="en-IE" sz="3200" dirty="0">
                <a:solidFill>
                  <a:prstClr val="black"/>
                </a:solidFill>
                <a:latin typeface="Calibri" panose="020F0502020204030204" pitchFamily="34" charset="0"/>
                <a:ea typeface="Calibri" panose="020F0502020204030204" pitchFamily="34" charset="0"/>
                <a:cs typeface="Calibri" panose="020F0502020204030204" pitchFamily="34" charset="0"/>
              </a:rPr>
              <a:t>) = five</a:t>
            </a:r>
          </a:p>
          <a:p>
            <a:pPr defTabSz="1371600" eaLnBrk="1" fontAlgn="auto" hangingPunct="1">
              <a:spcBef>
                <a:spcPts val="0"/>
              </a:spcBef>
              <a:spcAft>
                <a:spcPts val="0"/>
              </a:spcAft>
            </a:pPr>
            <a:r>
              <a:rPr lang="en-IE" sz="3200" b="1" dirty="0">
                <a:solidFill>
                  <a:srgbClr val="7030A0"/>
                </a:solidFill>
                <a:latin typeface="Calibri" panose="020F0502020204030204" pitchFamily="34" charset="0"/>
                <a:ea typeface="Calibri" panose="020F0502020204030204" pitchFamily="34" charset="0"/>
                <a:cs typeface="Calibri" panose="020F0502020204030204" pitchFamily="34" charset="0"/>
              </a:rPr>
              <a:t>Athlon</a:t>
            </a:r>
            <a:r>
              <a:rPr lang="en-IE" sz="32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IE" sz="3200" dirty="0">
                <a:solidFill>
                  <a:prstClr val="black"/>
                </a:solidFill>
                <a:latin typeface="Calibri" panose="020F0502020204030204" pitchFamily="34" charset="0"/>
                <a:ea typeface="Calibri" panose="020F0502020204030204" pitchFamily="34" charset="0"/>
                <a:cs typeface="Calibri" panose="020F0502020204030204" pitchFamily="34" charset="0"/>
              </a:rPr>
              <a:t>relates to </a:t>
            </a:r>
            <a:r>
              <a:rPr lang="en-IE" sz="3200" i="1" dirty="0" err="1">
                <a:solidFill>
                  <a:prstClr val="black"/>
                </a:solidFill>
                <a:latin typeface="Calibri" panose="020F0502020204030204" pitchFamily="34" charset="0"/>
                <a:ea typeface="Calibri" panose="020F0502020204030204" pitchFamily="34" charset="0"/>
                <a:cs typeface="Calibri" panose="020F0502020204030204" pitchFamily="34" charset="0"/>
              </a:rPr>
              <a:t>athleu</a:t>
            </a:r>
            <a:r>
              <a:rPr lang="en-US" sz="3200" i="1" dirty="0">
                <a:solidFill>
                  <a:prstClr val="black"/>
                </a:solidFill>
                <a:latin typeface="Calibri" panose="020F0502020204030204" pitchFamily="34" charset="0"/>
                <a:ea typeface="Calibri" panose="020F0502020204030204" pitchFamily="34" charset="0"/>
                <a:cs typeface="Calibri" panose="020F0502020204030204" pitchFamily="34" charset="0"/>
              </a:rPr>
              <a:t>ō </a:t>
            </a:r>
            <a:r>
              <a:rPr lang="en-US" sz="32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el-GR" sz="3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ἀθλεύω</a:t>
            </a:r>
            <a:r>
              <a:rPr lang="en-IE" sz="3200" dirty="0">
                <a:solidFill>
                  <a:prstClr val="black"/>
                </a:solidFill>
                <a:latin typeface="Calibri" panose="020F0502020204030204" pitchFamily="34" charset="0"/>
                <a:ea typeface="Calibri" panose="020F0502020204030204" pitchFamily="34" charset="0"/>
                <a:cs typeface="Calibri" panose="020F0502020204030204" pitchFamily="34" charset="0"/>
              </a:rPr>
              <a:t>) = I contend for a prize </a:t>
            </a:r>
          </a:p>
        </p:txBody>
      </p:sp>
      <p:pic>
        <p:nvPicPr>
          <p:cNvPr id="6" name="Picture 5">
            <a:extLst>
              <a:ext uri="{FF2B5EF4-FFF2-40B4-BE49-F238E27FC236}">
                <a16:creationId xmlns:a16="http://schemas.microsoft.com/office/drawing/2014/main" id="{6AF2EE93-E608-4689-A366-31E03A2370DE}"/>
              </a:ext>
            </a:extLst>
          </p:cNvPr>
          <p:cNvPicPr>
            <a:picLocks noChangeAspect="1"/>
          </p:cNvPicPr>
          <p:nvPr/>
        </p:nvPicPr>
        <p:blipFill>
          <a:blip r:embed="rId3"/>
          <a:stretch>
            <a:fillRect/>
          </a:stretch>
        </p:blipFill>
        <p:spPr>
          <a:xfrm>
            <a:off x="8086788" y="592440"/>
            <a:ext cx="10245567" cy="7044720"/>
          </a:xfrm>
          <a:prstGeom prst="rect">
            <a:avLst/>
          </a:prstGeom>
        </p:spPr>
      </p:pic>
      <p:sp>
        <p:nvSpPr>
          <p:cNvPr id="7" name="TextBox 6">
            <a:extLst>
              <a:ext uri="{FF2B5EF4-FFF2-40B4-BE49-F238E27FC236}">
                <a16:creationId xmlns:a16="http://schemas.microsoft.com/office/drawing/2014/main" id="{BD8EFA7A-A548-4AAD-8F6D-5FEDA4D0E596}"/>
              </a:ext>
            </a:extLst>
          </p:cNvPr>
          <p:cNvSpPr txBox="1"/>
          <p:nvPr/>
        </p:nvSpPr>
        <p:spPr>
          <a:xfrm>
            <a:off x="8065552" y="7929470"/>
            <a:ext cx="9953951" cy="1569660"/>
          </a:xfrm>
          <a:prstGeom prst="rect">
            <a:avLst/>
          </a:prstGeom>
          <a:noFill/>
        </p:spPr>
        <p:txBody>
          <a:bodyPr wrap="square" rtlCol="0">
            <a:spAutoFit/>
          </a:bodyPr>
          <a:lstStyle/>
          <a:p>
            <a:pPr defTabSz="1371600" eaLnBrk="1" fontAlgn="auto" hangingPunct="1">
              <a:spcBef>
                <a:spcPts val="0"/>
              </a:spcBef>
              <a:spcAft>
                <a:spcPts val="0"/>
              </a:spcAft>
            </a:pPr>
            <a:r>
              <a:rPr lang="en-IE" sz="3200" dirty="0">
                <a:solidFill>
                  <a:prstClr val="black"/>
                </a:solidFill>
                <a:ea typeface="Calibri" panose="020F0502020204030204" pitchFamily="34" charset="0"/>
                <a:cs typeface="Calibri" panose="020F0502020204030204" pitchFamily="34" charset="0"/>
              </a:rPr>
              <a:t>Pentathlon athletes, holding, from left to right: </a:t>
            </a:r>
            <a:r>
              <a:rPr lang="en-IE" sz="3200" dirty="0" err="1">
                <a:solidFill>
                  <a:prstClr val="black"/>
                </a:solidFill>
                <a:ea typeface="Calibri" panose="020F0502020204030204" pitchFamily="34" charset="0"/>
                <a:cs typeface="Calibri" panose="020F0502020204030204" pitchFamily="34" charset="0"/>
              </a:rPr>
              <a:t>halteres</a:t>
            </a:r>
            <a:r>
              <a:rPr lang="en-IE" sz="3200" dirty="0">
                <a:solidFill>
                  <a:prstClr val="black"/>
                </a:solidFill>
                <a:ea typeface="Calibri" panose="020F0502020204030204" pitchFamily="34" charset="0"/>
                <a:cs typeface="Calibri" panose="020F0502020204030204" pitchFamily="34" charset="0"/>
              </a:rPr>
              <a:t> (carried while doing the jump), a spear/javelin, a discus, a spear/javelin</a:t>
            </a:r>
          </a:p>
        </p:txBody>
      </p:sp>
      <p:grpSp>
        <p:nvGrpSpPr>
          <p:cNvPr id="4" name="Group 3">
            <a:extLst>
              <a:ext uri="{FF2B5EF4-FFF2-40B4-BE49-F238E27FC236}">
                <a16:creationId xmlns:a16="http://schemas.microsoft.com/office/drawing/2014/main" id="{DE415C13-72E7-9A93-EE3A-A1C16C3748A8}"/>
              </a:ext>
            </a:extLst>
          </p:cNvPr>
          <p:cNvGrpSpPr>
            <a:grpSpLocks/>
          </p:cNvGrpSpPr>
          <p:nvPr/>
        </p:nvGrpSpPr>
        <p:grpSpPr bwMode="auto">
          <a:xfrm>
            <a:off x="0" y="400050"/>
            <a:ext cx="7886700" cy="1285875"/>
            <a:chOff x="0" y="0"/>
            <a:chExt cx="1384190" cy="3472227"/>
          </a:xfrm>
        </p:grpSpPr>
        <p:sp>
          <p:nvSpPr>
            <p:cNvPr id="5" name="Freeform 4">
              <a:extLst>
                <a:ext uri="{FF2B5EF4-FFF2-40B4-BE49-F238E27FC236}">
                  <a16:creationId xmlns:a16="http://schemas.microsoft.com/office/drawing/2014/main" id="{42F45C45-386D-4E3F-288E-22E0AB244577}"/>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0" name="TextBox 7">
              <a:extLst>
                <a:ext uri="{FF2B5EF4-FFF2-40B4-BE49-F238E27FC236}">
                  <a16:creationId xmlns:a16="http://schemas.microsoft.com/office/drawing/2014/main" id="{4F343CCD-F8CC-4D79-7650-1499500CAD58}"/>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2" name="TextBox 3">
            <a:extLst>
              <a:ext uri="{FF2B5EF4-FFF2-40B4-BE49-F238E27FC236}">
                <a16:creationId xmlns:a16="http://schemas.microsoft.com/office/drawing/2014/main" id="{B180582C-8160-3286-5317-7CA2098E9690}"/>
              </a:ext>
            </a:extLst>
          </p:cNvPr>
          <p:cNvSpPr txBox="1"/>
          <p:nvPr/>
        </p:nvSpPr>
        <p:spPr>
          <a:xfrm>
            <a:off x="1371600" y="646113"/>
            <a:ext cx="12192000" cy="1573212"/>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ea typeface="Calibri" panose="020F0502020204030204" pitchFamily="34" charset="0"/>
                <a:cs typeface="Calibri" panose="020F0502020204030204" pitchFamily="34" charset="0"/>
                <a:sym typeface="Open Sans Bold"/>
              </a:rPr>
              <a:t>Pentathlon</a:t>
            </a:r>
          </a:p>
          <a:p>
            <a:pPr eaLnBrk="1" fontAlgn="auto" hangingPunct="1">
              <a:lnSpc>
                <a:spcPts val="6289"/>
              </a:lnSpc>
              <a:spcAft>
                <a:spcPts val="0"/>
              </a:spcAft>
              <a:defRPr/>
            </a:pPr>
            <a:endParaRPr lang="en-US" sz="4800" b="1" spc="-89" dirty="0">
              <a:solidFill>
                <a:schemeClr val="bg1"/>
              </a:solidFill>
              <a:ea typeface="Calibri" panose="020F0502020204030204" pitchFamily="34" charset="0"/>
              <a:cs typeface="Calibri" panose="020F0502020204030204" pitchFamily="34" charset="0"/>
              <a:sym typeface="Open Sans Bold"/>
            </a:endParaRPr>
          </a:p>
        </p:txBody>
      </p:sp>
    </p:spTree>
    <p:extLst>
      <p:ext uri="{BB962C8B-B14F-4D97-AF65-F5344CB8AC3E}">
        <p14:creationId xmlns:p14="http://schemas.microsoft.com/office/powerpoint/2010/main" val="27847915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371600" fontAlgn="auto">
              <a:spcBef>
                <a:spcPts val="0"/>
              </a:spcBef>
              <a:spcAft>
                <a:spcPts val="0"/>
              </a:spcAft>
              <a:defRPr/>
            </a:pPr>
            <a:endParaRPr lang="en-US" sz="2700">
              <a:solidFill>
                <a:prstClr val="white"/>
              </a:solidFill>
              <a:latin typeface="Calibri" panose="020F0502020204030204"/>
            </a:endParaRPr>
          </a:p>
        </p:txBody>
      </p:sp>
      <p:sp>
        <p:nvSpPr>
          <p:cNvPr id="18" name="Arc 17">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12947023" y="735740"/>
            <a:ext cx="4481849" cy="448184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1371600" eaLnBrk="1" fontAlgn="auto" hangingPunct="1">
              <a:spcBef>
                <a:spcPts val="0"/>
              </a:spcBef>
              <a:spcAft>
                <a:spcPts val="0"/>
              </a:spcAft>
              <a:defRPr/>
            </a:pPr>
            <a:endParaRPr lang="en-US" sz="2700">
              <a:solidFill>
                <a:srgbClr val="000000"/>
              </a:solidFill>
              <a:latin typeface="Calibri" panose="020F0502020204030204"/>
            </a:endParaRPr>
          </a:p>
        </p:txBody>
      </p:sp>
      <p:sp>
        <p:nvSpPr>
          <p:cNvPr id="20" name="Freeform: Shape 19">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8229600"/>
            <a:ext cx="4009295" cy="20574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pic>
        <p:nvPicPr>
          <p:cNvPr id="9" name="Picture 8">
            <a:extLst>
              <a:ext uri="{FF2B5EF4-FFF2-40B4-BE49-F238E27FC236}">
                <a16:creationId xmlns:a16="http://schemas.microsoft.com/office/drawing/2014/main" id="{E5C2D5E7-5ACC-4C70-90AB-126B07C0E035}"/>
              </a:ext>
            </a:extLst>
          </p:cNvPr>
          <p:cNvPicPr>
            <a:picLocks noChangeAspect="1"/>
          </p:cNvPicPr>
          <p:nvPr/>
        </p:nvPicPr>
        <p:blipFill>
          <a:blip r:embed="rId3"/>
          <a:stretch>
            <a:fillRect/>
          </a:stretch>
        </p:blipFill>
        <p:spPr>
          <a:xfrm>
            <a:off x="1754157" y="260152"/>
            <a:ext cx="6561604" cy="9766695"/>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C113A64D-22D2-4DDE-BCFC-DCA48F50970B}"/>
              </a:ext>
            </a:extLst>
          </p:cNvPr>
          <p:cNvSpPr>
            <a:spLocks noGrp="1"/>
          </p:cNvSpPr>
          <p:nvPr>
            <p:ph idx="1"/>
          </p:nvPr>
        </p:nvSpPr>
        <p:spPr>
          <a:xfrm>
            <a:off x="9244389" y="2705100"/>
            <a:ext cx="8188257" cy="6288780"/>
          </a:xfrm>
        </p:spPr>
        <p:txBody>
          <a:bodyPr>
            <a:normAutofit/>
          </a:bodyPr>
          <a:lstStyle/>
          <a:p>
            <a:pPr>
              <a:lnSpc>
                <a:spcPct val="100000"/>
              </a:lnSpc>
              <a:spcBef>
                <a:spcPts val="0"/>
              </a:spcBef>
              <a:buBlip>
                <a:blip>
                  <a:extLst>
                    <a:ext uri="{96DAC541-7B7A-43D3-8B79-37D633B846F1}">
                      <asvg:svgBlip xmlns:asvg="http://schemas.microsoft.com/office/drawing/2016/SVG/main" r:embed="rId4"/>
                    </a:ext>
                  </a:extLst>
                </a:blip>
              </a:buBlip>
            </a:pPr>
            <a:r>
              <a:rPr lang="en-IE" sz="3200" dirty="0">
                <a:latin typeface="Calibri" panose="020F0502020204030204" pitchFamily="34" charset="0"/>
                <a:ea typeface="Calibri" panose="020F0502020204030204" pitchFamily="34" charset="0"/>
                <a:cs typeface="Calibri" panose="020F0502020204030204" pitchFamily="34" charset="0"/>
              </a:rPr>
              <a:t>This was never part of the Olympic Games, but was an important part of the </a:t>
            </a:r>
            <a:r>
              <a:rPr lang="en-IE" sz="3200" b="1" dirty="0">
                <a:solidFill>
                  <a:srgbClr val="92D050"/>
                </a:solidFill>
                <a:latin typeface="Calibri" panose="020F0502020204030204" pitchFamily="34" charset="0"/>
                <a:ea typeface="Calibri" panose="020F0502020204030204" pitchFamily="34" charset="0"/>
                <a:cs typeface="Calibri" panose="020F0502020204030204" pitchFamily="34" charset="0"/>
              </a:rPr>
              <a:t>Pythian and Isthmian Games</a:t>
            </a:r>
          </a:p>
          <a:p>
            <a:pPr>
              <a:lnSpc>
                <a:spcPct val="100000"/>
              </a:lnSpc>
              <a:spcBef>
                <a:spcPts val="0"/>
              </a:spcBef>
              <a:buBlip>
                <a:blip>
                  <a:extLst>
                    <a:ext uri="{96DAC541-7B7A-43D3-8B79-37D633B846F1}">
                      <asvg:svgBlip xmlns:asvg="http://schemas.microsoft.com/office/drawing/2016/SVG/main" r:embed="rId4"/>
                    </a:ext>
                  </a:extLst>
                </a:blip>
              </a:buBlip>
            </a:pPr>
            <a:endParaRPr lang="en-IE" sz="3200" b="1" dirty="0">
              <a:solidFill>
                <a:srgbClr val="92D050"/>
              </a:solidFill>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buBlip>
                <a:blip>
                  <a:extLst>
                    <a:ext uri="{96DAC541-7B7A-43D3-8B79-37D633B846F1}">
                      <asvg:svgBlip xmlns:asvg="http://schemas.microsoft.com/office/drawing/2016/SVG/main" r:embed="rId4"/>
                    </a:ext>
                  </a:extLst>
                </a:blip>
              </a:buBlip>
            </a:pPr>
            <a:r>
              <a:rPr lang="en-IE" sz="3200" b="1" dirty="0">
                <a:solidFill>
                  <a:schemeClr val="accent2"/>
                </a:solidFill>
                <a:latin typeface="Calibri" panose="020F0502020204030204" pitchFamily="34" charset="0"/>
                <a:ea typeface="Calibri" panose="020F0502020204030204" pitchFamily="34" charset="0"/>
                <a:cs typeface="Calibri" panose="020F0502020204030204" pitchFamily="34" charset="0"/>
              </a:rPr>
              <a:t>Kithara singing </a:t>
            </a:r>
            <a:r>
              <a:rPr lang="en-IE" sz="3200" dirty="0">
                <a:latin typeface="Calibri" panose="020F0502020204030204" pitchFamily="34" charset="0"/>
                <a:ea typeface="Calibri" panose="020F0502020204030204" pitchFamily="34" charset="0"/>
                <a:cs typeface="Calibri" panose="020F0502020204030204" pitchFamily="34" charset="0"/>
              </a:rPr>
              <a:t>(left)– singer accompanied himself on the kithara (lyre).</a:t>
            </a:r>
          </a:p>
          <a:p>
            <a:pPr>
              <a:lnSpc>
                <a:spcPct val="100000"/>
              </a:lnSpc>
              <a:spcBef>
                <a:spcPts val="0"/>
              </a:spcBef>
              <a:buBlip>
                <a:blip>
                  <a:extLst>
                    <a:ext uri="{96DAC541-7B7A-43D3-8B79-37D633B846F1}">
                      <asvg:svgBlip xmlns:asvg="http://schemas.microsoft.com/office/drawing/2016/SVG/main" r:embed="rId4"/>
                    </a:ext>
                  </a:extLst>
                </a:blip>
              </a:buBlip>
            </a:pPr>
            <a:endParaRPr lang="en-IE" sz="3200" dirty="0">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buBlip>
                <a:blip>
                  <a:extLst>
                    <a:ext uri="{96DAC541-7B7A-43D3-8B79-37D633B846F1}">
                      <asvg:svgBlip xmlns:asvg="http://schemas.microsoft.com/office/drawing/2016/SVG/main" r:embed="rId4"/>
                    </a:ext>
                  </a:extLst>
                </a:blip>
              </a:buBlip>
            </a:pPr>
            <a:r>
              <a:rPr lang="en-IE" sz="3200" dirty="0">
                <a:latin typeface="Calibri" panose="020F0502020204030204" pitchFamily="34" charset="0"/>
                <a:ea typeface="Calibri" panose="020F0502020204030204" pitchFamily="34" charset="0"/>
                <a:cs typeface="Calibri" panose="020F0502020204030204" pitchFamily="34" charset="0"/>
              </a:rPr>
              <a:t>An </a:t>
            </a:r>
            <a:r>
              <a:rPr lang="en-IE" sz="32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aulos</a:t>
            </a:r>
            <a:r>
              <a:rPr lang="en-IE" sz="3200" dirty="0">
                <a:latin typeface="Calibri" panose="020F0502020204030204" pitchFamily="34" charset="0"/>
                <a:ea typeface="Calibri" panose="020F0502020204030204" pitchFamily="34" charset="0"/>
                <a:cs typeface="Calibri" panose="020F0502020204030204" pitchFamily="34" charset="0"/>
              </a:rPr>
              <a:t> (flute) competition was added later.</a:t>
            </a:r>
          </a:p>
          <a:p>
            <a:pPr marL="0" indent="0">
              <a:buNone/>
            </a:pPr>
            <a:endParaRPr lang="en-IE" sz="3200" dirty="0">
              <a:latin typeface="Verdana" panose="020B0604030504040204" pitchFamily="34" charset="0"/>
              <a:ea typeface="Verdana" panose="020B0604030504040204" pitchFamily="34" charset="0"/>
              <a:cs typeface="Arial" panose="020B0604020202020204" pitchFamily="34" charset="0"/>
            </a:endParaRPr>
          </a:p>
          <a:p>
            <a:pPr marL="0" indent="0">
              <a:buNone/>
            </a:pPr>
            <a:endParaRPr lang="en-IE" sz="3200" dirty="0">
              <a:latin typeface="Verdana" panose="020B0604030504040204" pitchFamily="34" charset="0"/>
              <a:ea typeface="Verdana" panose="020B0604030504040204" pitchFamily="34" charset="0"/>
              <a:cs typeface="Arial" panose="020B0604020202020204" pitchFamily="34" charset="0"/>
            </a:endParaRPr>
          </a:p>
          <a:p>
            <a:pPr marL="0" indent="0">
              <a:buNone/>
            </a:pPr>
            <a:endParaRPr lang="en-IE" sz="3200" dirty="0"/>
          </a:p>
        </p:txBody>
      </p:sp>
      <p:grpSp>
        <p:nvGrpSpPr>
          <p:cNvPr id="4" name="Group 3">
            <a:extLst>
              <a:ext uri="{FF2B5EF4-FFF2-40B4-BE49-F238E27FC236}">
                <a16:creationId xmlns:a16="http://schemas.microsoft.com/office/drawing/2014/main" id="{17B46347-FF09-434E-6852-362ACBAE067F}"/>
              </a:ext>
            </a:extLst>
          </p:cNvPr>
          <p:cNvGrpSpPr>
            <a:grpSpLocks/>
          </p:cNvGrpSpPr>
          <p:nvPr/>
        </p:nvGrpSpPr>
        <p:grpSpPr bwMode="auto">
          <a:xfrm>
            <a:off x="9061059" y="437574"/>
            <a:ext cx="9296400" cy="1285875"/>
            <a:chOff x="0" y="0"/>
            <a:chExt cx="1384190" cy="3472227"/>
          </a:xfrm>
        </p:grpSpPr>
        <p:sp>
          <p:nvSpPr>
            <p:cNvPr id="5" name="Freeform 4">
              <a:extLst>
                <a:ext uri="{FF2B5EF4-FFF2-40B4-BE49-F238E27FC236}">
                  <a16:creationId xmlns:a16="http://schemas.microsoft.com/office/drawing/2014/main" id="{6FBCF193-6CCD-DD2D-D1BF-1295D3728E34}"/>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6" name="TextBox 24">
              <a:extLst>
                <a:ext uri="{FF2B5EF4-FFF2-40B4-BE49-F238E27FC236}">
                  <a16:creationId xmlns:a16="http://schemas.microsoft.com/office/drawing/2014/main" id="{539E344E-76D2-259A-A281-AF4491CD1719}"/>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8" name="TextBox 3">
            <a:extLst>
              <a:ext uri="{FF2B5EF4-FFF2-40B4-BE49-F238E27FC236}">
                <a16:creationId xmlns:a16="http://schemas.microsoft.com/office/drawing/2014/main" id="{4C022525-C4B2-876D-8E6F-0EB6C074F9A9}"/>
              </a:ext>
            </a:extLst>
          </p:cNvPr>
          <p:cNvSpPr txBox="1"/>
          <p:nvPr/>
        </p:nvSpPr>
        <p:spPr>
          <a:xfrm>
            <a:off x="9525000" y="649718"/>
            <a:ext cx="12192000" cy="758285"/>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ea typeface="Calibri" panose="020F0502020204030204" pitchFamily="34" charset="0"/>
                <a:cs typeface="Calibri" panose="020F0502020204030204" pitchFamily="34" charset="0"/>
                <a:sym typeface="Open Sans Bold"/>
              </a:rPr>
              <a:t>Music competition</a:t>
            </a:r>
          </a:p>
        </p:txBody>
      </p:sp>
    </p:spTree>
    <p:extLst>
      <p:ext uri="{BB962C8B-B14F-4D97-AF65-F5344CB8AC3E}">
        <p14:creationId xmlns:p14="http://schemas.microsoft.com/office/powerpoint/2010/main" val="11689055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371600" fontAlgn="auto">
              <a:spcBef>
                <a:spcPts val="0"/>
              </a:spcBef>
              <a:spcAft>
                <a:spcPts val="0"/>
              </a:spcAft>
              <a:defRPr/>
            </a:pPr>
            <a:endParaRPr lang="en-US" sz="2700">
              <a:solidFill>
                <a:prstClr val="white"/>
              </a:solidFill>
              <a:latin typeface="Calibri" panose="020F0502020204030204"/>
            </a:endParaRPr>
          </a:p>
        </p:txBody>
      </p:sp>
      <p:pic>
        <p:nvPicPr>
          <p:cNvPr id="6" name="Picture 5">
            <a:extLst>
              <a:ext uri="{FF2B5EF4-FFF2-40B4-BE49-F238E27FC236}">
                <a16:creationId xmlns:a16="http://schemas.microsoft.com/office/drawing/2014/main" id="{C2C95D33-A66F-4DF5-B0C0-AA7CA0109781}"/>
              </a:ext>
            </a:extLst>
          </p:cNvPr>
          <p:cNvPicPr/>
          <p:nvPr/>
        </p:nvPicPr>
        <p:blipFill rotWithShape="1">
          <a:blip r:embed="rId2" cstate="email">
            <a:extLst>
              <a:ext uri="{28A0092B-C50C-407E-A947-70E740481C1C}">
                <a14:useLocalDpi xmlns:a14="http://schemas.microsoft.com/office/drawing/2010/main"/>
              </a:ext>
            </a:extLst>
          </a:blip>
          <a:srcRect/>
          <a:stretch/>
        </p:blipFill>
        <p:spPr>
          <a:xfrm>
            <a:off x="411943" y="2125584"/>
            <a:ext cx="5976938" cy="7962900"/>
          </a:xfrm>
          <a:custGeom>
            <a:avLst/>
            <a:gdLst/>
            <a:ahLst/>
            <a:cxnLst/>
            <a:rect l="l" t="t" r="r" b="b"/>
            <a:pathLst>
              <a:path w="4636517" h="6858000">
                <a:moveTo>
                  <a:pt x="0" y="0"/>
                </a:moveTo>
                <a:lnTo>
                  <a:pt x="4636517" y="0"/>
                </a:lnTo>
                <a:lnTo>
                  <a:pt x="4636517" y="6858000"/>
                </a:lnTo>
                <a:lnTo>
                  <a:pt x="0" y="6858000"/>
                </a:lnTo>
                <a:close/>
              </a:path>
            </a:pathLst>
          </a:custGeom>
        </p:spPr>
      </p:pic>
      <p:sp>
        <p:nvSpPr>
          <p:cNvPr id="13" name="Arc 12">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10297" y="611981"/>
            <a:ext cx="4481849" cy="448184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371600" eaLnBrk="1" fontAlgn="auto" hangingPunct="1">
              <a:spcBef>
                <a:spcPts val="0"/>
              </a:spcBef>
              <a:spcAft>
                <a:spcPts val="0"/>
              </a:spcAft>
              <a:defRPr/>
            </a:pPr>
            <a:endParaRPr lang="en-US" sz="2700">
              <a:solidFill>
                <a:srgbClr val="000000"/>
              </a:solidFill>
              <a:latin typeface="Calibri" panose="020F0502020204030204"/>
            </a:endParaRPr>
          </a:p>
        </p:txBody>
      </p:sp>
      <p:sp>
        <p:nvSpPr>
          <p:cNvPr id="3" name="Content Placeholder 2">
            <a:extLst>
              <a:ext uri="{FF2B5EF4-FFF2-40B4-BE49-F238E27FC236}">
                <a16:creationId xmlns:a16="http://schemas.microsoft.com/office/drawing/2014/main" id="{FB12DB7D-798C-452C-9E59-37919604F3EB}"/>
              </a:ext>
            </a:extLst>
          </p:cNvPr>
          <p:cNvSpPr>
            <a:spLocks noGrp="1"/>
          </p:cNvSpPr>
          <p:nvPr>
            <p:ph idx="1"/>
          </p:nvPr>
        </p:nvSpPr>
        <p:spPr>
          <a:xfrm>
            <a:off x="6830804" y="4548915"/>
            <a:ext cx="11198165" cy="5086351"/>
          </a:xfrm>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marL="0" indent="0">
              <a:lnSpc>
                <a:spcPct val="100000"/>
              </a:lnSpc>
              <a:spcBef>
                <a:spcPts val="0"/>
              </a:spcBef>
              <a:buNone/>
            </a:pPr>
            <a:r>
              <a:rPr lang="en-IE" sz="2700" dirty="0">
                <a:latin typeface="Calibri" panose="020F0502020204030204" pitchFamily="34" charset="0"/>
                <a:ea typeface="Calibri" panose="020F0502020204030204" pitchFamily="34" charset="0"/>
                <a:cs typeface="Calibri" panose="020F0502020204030204" pitchFamily="34" charset="0"/>
              </a:rPr>
              <a:t>The [Heraea] games consist of foot-races for maidens. These are not all of the same age. The first to run are the youngest; after them come the next in age, and the last to run are the oldest of the maidens. They run in the following way: their hair hangs down, a tunic reaches to a little above the knee, and they bare the right shoulder as far as the breast. These too have the Olympic stadium reserved for their games, but the course of the stadium is shortened for them by about one-sixth of its length. To the winning maidens they give crowns of olive and a portion of the cow sacrificed to Hera. They may also dedicate statues with their names inscribed upon them. Those who administer to the Sixteen [those responsible for the Heraea] are, like the presidents of the games, married women.</a:t>
            </a:r>
          </a:p>
          <a:p>
            <a:pPr marL="0" indent="0">
              <a:lnSpc>
                <a:spcPct val="100000"/>
              </a:lnSpc>
              <a:spcBef>
                <a:spcPts val="0"/>
              </a:spcBef>
              <a:buNone/>
            </a:pPr>
            <a:r>
              <a:rPr lang="en-IE" sz="2500" dirty="0">
                <a:latin typeface="Calibri" panose="020F0502020204030204" pitchFamily="34" charset="0"/>
                <a:ea typeface="Calibri" panose="020F0502020204030204" pitchFamily="34" charset="0"/>
                <a:cs typeface="Calibri" panose="020F0502020204030204" pitchFamily="34" charset="0"/>
              </a:rPr>
              <a:t>Pausanias, </a:t>
            </a:r>
            <a:r>
              <a:rPr lang="en-IE" sz="2500" i="1" dirty="0">
                <a:latin typeface="Calibri" panose="020F0502020204030204" pitchFamily="34" charset="0"/>
                <a:ea typeface="Calibri" panose="020F0502020204030204" pitchFamily="34" charset="0"/>
                <a:cs typeface="Calibri" panose="020F0502020204030204" pitchFamily="34" charset="0"/>
              </a:rPr>
              <a:t>Description of Greece</a:t>
            </a:r>
            <a:r>
              <a:rPr lang="en-IE" sz="2500" dirty="0">
                <a:latin typeface="Calibri" panose="020F0502020204030204" pitchFamily="34" charset="0"/>
                <a:ea typeface="Calibri" panose="020F0502020204030204" pitchFamily="34" charset="0"/>
                <a:cs typeface="Calibri" panose="020F0502020204030204" pitchFamily="34" charset="0"/>
              </a:rPr>
              <a:t> 5.16 (trans. W.H.S. Jones [Loeb Classical Library])</a:t>
            </a:r>
          </a:p>
        </p:txBody>
      </p:sp>
      <p:sp>
        <p:nvSpPr>
          <p:cNvPr id="2" name="TextBox 1">
            <a:extLst>
              <a:ext uri="{FF2B5EF4-FFF2-40B4-BE49-F238E27FC236}">
                <a16:creationId xmlns:a16="http://schemas.microsoft.com/office/drawing/2014/main" id="{D9AB3673-89DB-41C8-85F5-11D8F9CD142F}"/>
              </a:ext>
            </a:extLst>
          </p:cNvPr>
          <p:cNvSpPr txBox="1"/>
          <p:nvPr/>
        </p:nvSpPr>
        <p:spPr>
          <a:xfrm>
            <a:off x="8019197" y="277842"/>
            <a:ext cx="9982200" cy="4524315"/>
          </a:xfrm>
          <a:prstGeom prst="rect">
            <a:avLst/>
          </a:prstGeom>
          <a:noFill/>
        </p:spPr>
        <p:txBody>
          <a:bodyPr wrap="square" rtlCol="0">
            <a:spAutoFit/>
          </a:bodyPr>
          <a:lstStyle/>
          <a:p>
            <a:pPr defTabSz="1371600" eaLnBrk="1" fontAlgn="auto" hangingPunct="1">
              <a:spcBef>
                <a:spcPts val="0"/>
              </a:spcBef>
              <a:spcAft>
                <a:spcPts val="0"/>
              </a:spcAft>
            </a:pPr>
            <a:endParaRPr lang="en-IE" sz="3200" b="1" dirty="0">
              <a:solidFill>
                <a:srgbClr val="FF0000"/>
              </a:solidFill>
              <a:ea typeface="Calibri" panose="020F0502020204030204" pitchFamily="34" charset="0"/>
              <a:cs typeface="Calibri" panose="020F0502020204030204" pitchFamily="34" charset="0"/>
            </a:endParaRPr>
          </a:p>
          <a:p>
            <a:pPr marL="428625" indent="-428625" defTabSz="1371600" eaLnBrk="1" fontAlgn="auto" hangingPunct="1">
              <a:spcBef>
                <a:spcPts val="0"/>
              </a:spcBef>
              <a:spcAft>
                <a:spcPts val="0"/>
              </a:spcAft>
              <a:buBlip>
                <a:blip>
                  <a:extLst>
                    <a:ext uri="{96DAC541-7B7A-43D3-8B79-37D633B846F1}">
                      <asvg:svgBlip xmlns:asvg="http://schemas.microsoft.com/office/drawing/2016/SVG/main" r:embed="rId3"/>
                    </a:ext>
                  </a:extLst>
                </a:blip>
              </a:buBlip>
            </a:pPr>
            <a:r>
              <a:rPr lang="en-IE" sz="3200" dirty="0">
                <a:solidFill>
                  <a:prstClr val="black"/>
                </a:solidFill>
                <a:ea typeface="Calibri" panose="020F0502020204030204" pitchFamily="34" charset="0"/>
                <a:cs typeface="Calibri" panose="020F0502020204030204" pitchFamily="34" charset="0"/>
              </a:rPr>
              <a:t>Women were </a:t>
            </a:r>
            <a:r>
              <a:rPr lang="en-IE" sz="3200" b="1" dirty="0">
                <a:solidFill>
                  <a:srgbClr val="4E91F0">
                    <a:lumMod val="75000"/>
                  </a:srgbClr>
                </a:solidFill>
                <a:ea typeface="Calibri" panose="020F0502020204030204" pitchFamily="34" charset="0"/>
                <a:cs typeface="Calibri" panose="020F0502020204030204" pitchFamily="34" charset="0"/>
              </a:rPr>
              <a:t>excluded</a:t>
            </a:r>
            <a:r>
              <a:rPr lang="en-IE" sz="3200" dirty="0">
                <a:solidFill>
                  <a:prstClr val="black"/>
                </a:solidFill>
                <a:ea typeface="Calibri" panose="020F0502020204030204" pitchFamily="34" charset="0"/>
                <a:cs typeface="Calibri" panose="020F0502020204030204" pitchFamily="34" charset="0"/>
              </a:rPr>
              <a:t> from the Olympic Games</a:t>
            </a:r>
          </a:p>
          <a:p>
            <a:pPr marL="428625" indent="-428625" defTabSz="1371600" eaLnBrk="1" fontAlgn="auto" hangingPunct="1">
              <a:spcBef>
                <a:spcPts val="0"/>
              </a:spcBef>
              <a:spcAft>
                <a:spcPts val="0"/>
              </a:spcAft>
              <a:buBlip>
                <a:blip>
                  <a:extLst>
                    <a:ext uri="{96DAC541-7B7A-43D3-8B79-37D633B846F1}">
                      <asvg:svgBlip xmlns:asvg="http://schemas.microsoft.com/office/drawing/2016/SVG/main" r:embed="rId3"/>
                    </a:ext>
                  </a:extLst>
                </a:blip>
              </a:buBlip>
            </a:pPr>
            <a:r>
              <a:rPr lang="en-IE" sz="3200" dirty="0">
                <a:solidFill>
                  <a:prstClr val="black"/>
                </a:solidFill>
                <a:ea typeface="Calibri" panose="020F0502020204030204" pitchFamily="34" charset="0"/>
                <a:cs typeface="Calibri" panose="020F0502020204030204" pitchFamily="34" charset="0"/>
              </a:rPr>
              <a:t>Evidence from the 2</a:t>
            </a:r>
            <a:r>
              <a:rPr lang="en-IE" sz="3200" baseline="30000" dirty="0">
                <a:solidFill>
                  <a:prstClr val="black"/>
                </a:solidFill>
                <a:ea typeface="Calibri" panose="020F0502020204030204" pitchFamily="34" charset="0"/>
                <a:cs typeface="Calibri" panose="020F0502020204030204" pitchFamily="34" charset="0"/>
              </a:rPr>
              <a:t>nd</a:t>
            </a:r>
            <a:r>
              <a:rPr lang="en-IE" sz="3200" dirty="0">
                <a:solidFill>
                  <a:prstClr val="black"/>
                </a:solidFill>
                <a:ea typeface="Calibri" panose="020F0502020204030204" pitchFamily="34" charset="0"/>
                <a:cs typeface="Calibri" panose="020F0502020204030204" pitchFamily="34" charset="0"/>
              </a:rPr>
              <a:t> century AD that they had their own version, called the </a:t>
            </a:r>
            <a:r>
              <a:rPr lang="en-IE" sz="3200" b="1" dirty="0">
                <a:solidFill>
                  <a:srgbClr val="2CC3B4">
                    <a:lumMod val="75000"/>
                  </a:srgbClr>
                </a:solidFill>
                <a:ea typeface="Calibri" panose="020F0502020204030204" pitchFamily="34" charset="0"/>
                <a:cs typeface="Calibri" panose="020F0502020204030204" pitchFamily="34" charset="0"/>
              </a:rPr>
              <a:t>Heraean Games</a:t>
            </a:r>
            <a:r>
              <a:rPr lang="en-IE" sz="3200" dirty="0">
                <a:solidFill>
                  <a:prstClr val="black"/>
                </a:solidFill>
                <a:ea typeface="Calibri" panose="020F0502020204030204" pitchFamily="34" charset="0"/>
                <a:cs typeface="Calibri" panose="020F0502020204030204" pitchFamily="34" charset="0"/>
              </a:rPr>
              <a:t> (named after </a:t>
            </a:r>
            <a:r>
              <a:rPr lang="en-IE" sz="3200" b="1" dirty="0">
                <a:solidFill>
                  <a:srgbClr val="EE7661">
                    <a:lumMod val="75000"/>
                  </a:srgbClr>
                </a:solidFill>
                <a:ea typeface="Calibri" panose="020F0502020204030204" pitchFamily="34" charset="0"/>
                <a:cs typeface="Calibri" panose="020F0502020204030204" pitchFamily="34" charset="0"/>
              </a:rPr>
              <a:t>Hera</a:t>
            </a:r>
            <a:r>
              <a:rPr lang="en-IE" sz="3200" dirty="0">
                <a:solidFill>
                  <a:prstClr val="black"/>
                </a:solidFill>
                <a:ea typeface="Calibri" panose="020F0502020204030204" pitchFamily="34" charset="0"/>
                <a:cs typeface="Calibri" panose="020F0502020204030204" pitchFamily="34" charset="0"/>
              </a:rPr>
              <a:t>, the queen of the gods)</a:t>
            </a:r>
          </a:p>
          <a:p>
            <a:pPr marL="428625" indent="-428625" defTabSz="1371600" eaLnBrk="1" fontAlgn="auto" hangingPunct="1">
              <a:spcBef>
                <a:spcPts val="0"/>
              </a:spcBef>
              <a:spcAft>
                <a:spcPts val="0"/>
              </a:spcAft>
              <a:buBlip>
                <a:blip>
                  <a:extLst>
                    <a:ext uri="{96DAC541-7B7A-43D3-8B79-37D633B846F1}">
                      <asvg:svgBlip xmlns:asvg="http://schemas.microsoft.com/office/drawing/2016/SVG/main" r:embed="rId3"/>
                    </a:ext>
                  </a:extLst>
                </a:blip>
              </a:buBlip>
            </a:pPr>
            <a:r>
              <a:rPr lang="en-IE" sz="3200" dirty="0">
                <a:solidFill>
                  <a:prstClr val="black"/>
                </a:solidFill>
                <a:ea typeface="Calibri" panose="020F0502020204030204" pitchFamily="34" charset="0"/>
                <a:cs typeface="Calibri" panose="020F0502020204030204" pitchFamily="34" charset="0"/>
              </a:rPr>
              <a:t>This festival also took place </a:t>
            </a:r>
            <a:r>
              <a:rPr lang="en-IE" sz="3200" b="1" dirty="0">
                <a:solidFill>
                  <a:srgbClr val="C097F8">
                    <a:lumMod val="50000"/>
                  </a:srgbClr>
                </a:solidFill>
                <a:ea typeface="Calibri" panose="020F0502020204030204" pitchFamily="34" charset="0"/>
                <a:cs typeface="Calibri" panose="020F0502020204030204" pitchFamily="34" charset="0"/>
              </a:rPr>
              <a:t>every four years </a:t>
            </a:r>
            <a:r>
              <a:rPr lang="en-IE" sz="3200" dirty="0">
                <a:solidFill>
                  <a:prstClr val="black"/>
                </a:solidFill>
                <a:ea typeface="Calibri" panose="020F0502020204030204" pitchFamily="34" charset="0"/>
                <a:cs typeface="Calibri" panose="020F0502020204030204" pitchFamily="34" charset="0"/>
              </a:rPr>
              <a:t>and participation was limited to </a:t>
            </a:r>
            <a:r>
              <a:rPr lang="en-IE" sz="3200" b="1" dirty="0">
                <a:solidFill>
                  <a:srgbClr val="00B050"/>
                </a:solidFill>
                <a:ea typeface="Calibri" panose="020F0502020204030204" pitchFamily="34" charset="0"/>
                <a:cs typeface="Calibri" panose="020F0502020204030204" pitchFamily="34" charset="0"/>
              </a:rPr>
              <a:t>unmarried young women</a:t>
            </a:r>
            <a:r>
              <a:rPr lang="en-IE" sz="3200" dirty="0">
                <a:solidFill>
                  <a:prstClr val="black"/>
                </a:solidFill>
                <a:ea typeface="Calibri" panose="020F0502020204030204" pitchFamily="34" charset="0"/>
                <a:cs typeface="Calibri" panose="020F0502020204030204" pitchFamily="34" charset="0"/>
              </a:rPr>
              <a:t>. </a:t>
            </a:r>
          </a:p>
          <a:p>
            <a:pPr defTabSz="1371600" eaLnBrk="1" fontAlgn="auto" hangingPunct="1">
              <a:spcBef>
                <a:spcPts val="0"/>
              </a:spcBef>
              <a:spcAft>
                <a:spcPts val="0"/>
              </a:spcAft>
            </a:pPr>
            <a:endParaRPr lang="en-IE" sz="3200" dirty="0">
              <a:solidFill>
                <a:prstClr val="black"/>
              </a:solidFill>
              <a:latin typeface="Avenir Next LT Pro"/>
            </a:endParaRPr>
          </a:p>
          <a:p>
            <a:pPr defTabSz="1371600" eaLnBrk="1" fontAlgn="auto" hangingPunct="1">
              <a:spcBef>
                <a:spcPts val="0"/>
              </a:spcBef>
              <a:spcAft>
                <a:spcPts val="0"/>
              </a:spcAft>
            </a:pPr>
            <a:endParaRPr lang="en-IE" sz="3200" dirty="0">
              <a:solidFill>
                <a:prstClr val="black"/>
              </a:solidFill>
              <a:latin typeface="Avenir Next LT Pro"/>
            </a:endParaRPr>
          </a:p>
        </p:txBody>
      </p:sp>
      <p:grpSp>
        <p:nvGrpSpPr>
          <p:cNvPr id="4" name="Group 3">
            <a:extLst>
              <a:ext uri="{FF2B5EF4-FFF2-40B4-BE49-F238E27FC236}">
                <a16:creationId xmlns:a16="http://schemas.microsoft.com/office/drawing/2014/main" id="{156BD62A-1AD4-685E-62DD-8213FAFD82D1}"/>
              </a:ext>
            </a:extLst>
          </p:cNvPr>
          <p:cNvGrpSpPr>
            <a:grpSpLocks/>
          </p:cNvGrpSpPr>
          <p:nvPr/>
        </p:nvGrpSpPr>
        <p:grpSpPr bwMode="auto">
          <a:xfrm>
            <a:off x="0" y="400050"/>
            <a:ext cx="7886700" cy="1285875"/>
            <a:chOff x="0" y="0"/>
            <a:chExt cx="1384190" cy="3472227"/>
          </a:xfrm>
        </p:grpSpPr>
        <p:sp>
          <p:nvSpPr>
            <p:cNvPr id="5" name="Freeform 4">
              <a:extLst>
                <a:ext uri="{FF2B5EF4-FFF2-40B4-BE49-F238E27FC236}">
                  <a16:creationId xmlns:a16="http://schemas.microsoft.com/office/drawing/2014/main" id="{10A6A13B-3EA4-538C-A7D1-8E1B0E0DB4AE}"/>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7" name="TextBox 7">
              <a:extLst>
                <a:ext uri="{FF2B5EF4-FFF2-40B4-BE49-F238E27FC236}">
                  <a16:creationId xmlns:a16="http://schemas.microsoft.com/office/drawing/2014/main" id="{45A45112-ED8A-DB66-2C5F-6E982C431FDA}"/>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9" name="TextBox 3">
            <a:extLst>
              <a:ext uri="{FF2B5EF4-FFF2-40B4-BE49-F238E27FC236}">
                <a16:creationId xmlns:a16="http://schemas.microsoft.com/office/drawing/2014/main" id="{9CE61F2D-3821-6603-082A-D1096A357A54}"/>
              </a:ext>
            </a:extLst>
          </p:cNvPr>
          <p:cNvSpPr txBox="1"/>
          <p:nvPr/>
        </p:nvSpPr>
        <p:spPr>
          <a:xfrm>
            <a:off x="1371600" y="646113"/>
            <a:ext cx="12192000" cy="1573212"/>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ea typeface="Calibri" panose="020F0502020204030204" pitchFamily="34" charset="0"/>
                <a:cs typeface="Calibri" panose="020F0502020204030204" pitchFamily="34" charset="0"/>
                <a:sym typeface="Open Sans Bold"/>
              </a:rPr>
              <a:t>Heraea Games</a:t>
            </a:r>
          </a:p>
          <a:p>
            <a:pPr eaLnBrk="1" fontAlgn="auto" hangingPunct="1">
              <a:lnSpc>
                <a:spcPts val="6289"/>
              </a:lnSpc>
              <a:spcAft>
                <a:spcPts val="0"/>
              </a:spcAft>
              <a:defRPr/>
            </a:pPr>
            <a:endParaRPr lang="en-US" sz="4800" b="1" spc="-89" dirty="0">
              <a:solidFill>
                <a:schemeClr val="bg1"/>
              </a:solidFill>
              <a:ea typeface="Calibri" panose="020F0502020204030204" pitchFamily="34" charset="0"/>
              <a:cs typeface="Calibri" panose="020F0502020204030204" pitchFamily="34" charset="0"/>
              <a:sym typeface="Open Sans Bold"/>
            </a:endParaRPr>
          </a:p>
        </p:txBody>
      </p:sp>
    </p:spTree>
    <p:extLst>
      <p:ext uri="{BB962C8B-B14F-4D97-AF65-F5344CB8AC3E}">
        <p14:creationId xmlns:p14="http://schemas.microsoft.com/office/powerpoint/2010/main" val="10869684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0E488EF6-95A1-3372-5956-187F4E0D75BD}"/>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117763" name="Group 3">
            <a:extLst>
              <a:ext uri="{FF2B5EF4-FFF2-40B4-BE49-F238E27FC236}">
                <a16:creationId xmlns:a16="http://schemas.microsoft.com/office/drawing/2014/main" id="{7862858D-973B-6225-8BC0-91E68CEC399C}"/>
              </a:ext>
            </a:extLst>
          </p:cNvPr>
          <p:cNvGrpSpPr>
            <a:grpSpLocks/>
          </p:cNvGrpSpPr>
          <p:nvPr/>
        </p:nvGrpSpPr>
        <p:grpSpPr bwMode="auto">
          <a:xfrm>
            <a:off x="13031788" y="0"/>
            <a:ext cx="5256212" cy="10287000"/>
            <a:chOff x="0" y="0"/>
            <a:chExt cx="1384190" cy="3472227"/>
          </a:xfrm>
        </p:grpSpPr>
        <p:sp>
          <p:nvSpPr>
            <p:cNvPr id="117774" name="Freeform 4">
              <a:extLst>
                <a:ext uri="{FF2B5EF4-FFF2-40B4-BE49-F238E27FC236}">
                  <a16:creationId xmlns:a16="http://schemas.microsoft.com/office/drawing/2014/main" id="{646D63F2-C1E8-4F84-57D4-ECF7874566A2}"/>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17775" name="TextBox 5">
              <a:extLst>
                <a:ext uri="{FF2B5EF4-FFF2-40B4-BE49-F238E27FC236}">
                  <a16:creationId xmlns:a16="http://schemas.microsoft.com/office/drawing/2014/main" id="{427D7D0A-98B6-066C-BB65-CFA295C9C311}"/>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FA9E1543-FBC6-AA64-6217-F02FDEAE7CB3}"/>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117765" name="Group 7">
            <a:extLst>
              <a:ext uri="{FF2B5EF4-FFF2-40B4-BE49-F238E27FC236}">
                <a16:creationId xmlns:a16="http://schemas.microsoft.com/office/drawing/2014/main" id="{ADA0A8AD-E420-26CA-C72F-07A7B6FCB22C}"/>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4CD33FE9-8A2F-FB06-7BF4-00FADD10003E}"/>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117766" name="Group 9">
            <a:extLst>
              <a:ext uri="{FF2B5EF4-FFF2-40B4-BE49-F238E27FC236}">
                <a16:creationId xmlns:a16="http://schemas.microsoft.com/office/drawing/2014/main" id="{E54424EF-BAA9-7A69-6E38-7749CEB01FB4}"/>
              </a:ext>
            </a:extLst>
          </p:cNvPr>
          <p:cNvGrpSpPr>
            <a:grpSpLocks/>
          </p:cNvGrpSpPr>
          <p:nvPr/>
        </p:nvGrpSpPr>
        <p:grpSpPr bwMode="auto">
          <a:xfrm>
            <a:off x="1057275" y="3489325"/>
            <a:ext cx="79375" cy="3562350"/>
            <a:chOff x="0" y="0"/>
            <a:chExt cx="20803" cy="938233"/>
          </a:xfrm>
        </p:grpSpPr>
        <p:sp>
          <p:nvSpPr>
            <p:cNvPr id="117769" name="Freeform 10">
              <a:extLst>
                <a:ext uri="{FF2B5EF4-FFF2-40B4-BE49-F238E27FC236}">
                  <a16:creationId xmlns:a16="http://schemas.microsoft.com/office/drawing/2014/main" id="{6928FE3C-80EE-331D-F2BE-D7CB56303895}"/>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117770" name="TextBox 11">
              <a:extLst>
                <a:ext uri="{FF2B5EF4-FFF2-40B4-BE49-F238E27FC236}">
                  <a16:creationId xmlns:a16="http://schemas.microsoft.com/office/drawing/2014/main" id="{2D26603B-E632-EAC6-1A42-8799C7326033}"/>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9DE0109F-8B48-272D-C93B-ADB3307725AA}"/>
              </a:ext>
            </a:extLst>
          </p:cNvPr>
          <p:cNvSpPr txBox="1"/>
          <p:nvPr/>
        </p:nvSpPr>
        <p:spPr>
          <a:xfrm>
            <a:off x="1387475" y="3446463"/>
            <a:ext cx="8718550" cy="1693862"/>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6: Sport and leisure in the ancient world</a:t>
            </a:r>
          </a:p>
        </p:txBody>
      </p:sp>
      <p:sp>
        <p:nvSpPr>
          <p:cNvPr id="14" name="TextBox 14">
            <a:extLst>
              <a:ext uri="{FF2B5EF4-FFF2-40B4-BE49-F238E27FC236}">
                <a16:creationId xmlns:a16="http://schemas.microsoft.com/office/drawing/2014/main" id="{E5D98614-CF65-EE92-CF8D-1181AF98CF2C}"/>
              </a:ext>
            </a:extLst>
          </p:cNvPr>
          <p:cNvSpPr txBox="1"/>
          <p:nvPr/>
        </p:nvSpPr>
        <p:spPr>
          <a:xfrm>
            <a:off x="1263650" y="5616575"/>
            <a:ext cx="8293100" cy="692150"/>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2. Dining in ancient Rome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8FE4F2-B967-496A-A78F-22B5B67D8648}"/>
              </a:ext>
            </a:extLst>
          </p:cNvPr>
          <p:cNvSpPr>
            <a:spLocks noGrp="1"/>
          </p:cNvSpPr>
          <p:nvPr>
            <p:ph idx="1"/>
          </p:nvPr>
        </p:nvSpPr>
        <p:spPr>
          <a:xfrm>
            <a:off x="9932565" y="3080777"/>
            <a:ext cx="7098135" cy="5789613"/>
          </a:xfrm>
        </p:spPr>
        <p:txBody>
          <a:bodyPr>
            <a:normAutofit/>
          </a:bodyPr>
          <a:lstStyle/>
          <a:p>
            <a:pPr marL="0" indent="0">
              <a:lnSpc>
                <a:spcPct val="107000"/>
              </a:lnSpc>
              <a:spcAft>
                <a:spcPts val="1200"/>
              </a:spcAft>
              <a:buNone/>
              <a:tabLst>
                <a:tab pos="2440305" algn="l"/>
              </a:tabLst>
            </a:pPr>
            <a:endParaRPr lang="en-IE" sz="3200" dirty="0">
              <a:latin typeface="Calibri" panose="020F0502020204030204" pitchFamily="34" charset="0"/>
              <a:ea typeface="Calibri" panose="020F0502020204030204" pitchFamily="34" charset="0"/>
              <a:cs typeface="Calibri" panose="020F0502020204030204" pitchFamily="34" charset="0"/>
            </a:endParaRPr>
          </a:p>
          <a:p>
            <a:pPr indent="0">
              <a:lnSpc>
                <a:spcPct val="107000"/>
              </a:lnSpc>
              <a:spcAft>
                <a:spcPts val="1200"/>
              </a:spcAft>
              <a:buNone/>
              <a:tabLst>
                <a:tab pos="5527358" algn="l"/>
              </a:tabLst>
            </a:pPr>
            <a:r>
              <a:rPr lang="en-IE" sz="3200" dirty="0">
                <a:latin typeface="Calibri" panose="020F0502020204030204" pitchFamily="34" charset="0"/>
                <a:ea typeface="Calibri" panose="020F0502020204030204" pitchFamily="34" charset="0"/>
                <a:cs typeface="Calibri" panose="020F0502020204030204" pitchFamily="34" charset="0"/>
              </a:rPr>
              <a:t>(i) Dormice rolled in honey and poppy-seeds  </a:t>
            </a:r>
          </a:p>
          <a:p>
            <a:pPr indent="0">
              <a:lnSpc>
                <a:spcPct val="107000"/>
              </a:lnSpc>
              <a:spcAft>
                <a:spcPts val="1200"/>
              </a:spcAft>
              <a:buNone/>
              <a:tabLst>
                <a:tab pos="5527358" algn="l"/>
              </a:tabLst>
            </a:pPr>
            <a:r>
              <a:rPr lang="en-IE" sz="3200" dirty="0">
                <a:latin typeface="Calibri" panose="020F0502020204030204" pitchFamily="34" charset="0"/>
                <a:ea typeface="Calibri" panose="020F0502020204030204" pitchFamily="34" charset="0"/>
                <a:cs typeface="Calibri" panose="020F0502020204030204" pitchFamily="34" charset="0"/>
              </a:rPr>
              <a:t>(ii) Flamingo, especially the tongue</a:t>
            </a:r>
          </a:p>
          <a:p>
            <a:pPr indent="0">
              <a:lnSpc>
                <a:spcPct val="107000"/>
              </a:lnSpc>
              <a:spcAft>
                <a:spcPts val="1200"/>
              </a:spcAft>
              <a:buNone/>
              <a:tabLst>
                <a:tab pos="5527358" algn="l"/>
              </a:tabLst>
            </a:pPr>
            <a:r>
              <a:rPr lang="en-IE" sz="3200" dirty="0">
                <a:latin typeface="Calibri" panose="020F0502020204030204" pitchFamily="34" charset="0"/>
                <a:ea typeface="Calibri" panose="020F0502020204030204" pitchFamily="34" charset="0"/>
                <a:cs typeface="Calibri" panose="020F0502020204030204" pitchFamily="34" charset="0"/>
              </a:rPr>
              <a:t>(iii) Jellyfish omelette</a:t>
            </a:r>
          </a:p>
          <a:p>
            <a:pPr indent="0">
              <a:lnSpc>
                <a:spcPct val="107000"/>
              </a:lnSpc>
              <a:spcAft>
                <a:spcPts val="1200"/>
              </a:spcAft>
              <a:buNone/>
              <a:tabLst>
                <a:tab pos="5527358" algn="l"/>
              </a:tabLst>
            </a:pPr>
            <a:r>
              <a:rPr lang="en-IE" sz="3200" dirty="0">
                <a:latin typeface="Calibri" panose="020F0502020204030204" pitchFamily="34" charset="0"/>
                <a:ea typeface="Calibri" panose="020F0502020204030204" pitchFamily="34" charset="0"/>
                <a:cs typeface="Calibri" panose="020F0502020204030204" pitchFamily="34" charset="0"/>
              </a:rPr>
              <a:t>(iv) Dolphin meatballs</a:t>
            </a:r>
          </a:p>
          <a:p>
            <a:pPr indent="0">
              <a:lnSpc>
                <a:spcPct val="107000"/>
              </a:lnSpc>
              <a:spcAft>
                <a:spcPts val="1200"/>
              </a:spcAft>
              <a:buNone/>
              <a:tabLst>
                <a:tab pos="5527358" algn="l"/>
              </a:tabLst>
            </a:pPr>
            <a:r>
              <a:rPr lang="en-IE" sz="3200" dirty="0">
                <a:latin typeface="Calibri" panose="020F0502020204030204" pitchFamily="34" charset="0"/>
                <a:ea typeface="Calibri" panose="020F0502020204030204" pitchFamily="34" charset="0"/>
                <a:cs typeface="Calibri" panose="020F0502020204030204" pitchFamily="34" charset="0"/>
              </a:rPr>
              <a:t>(v) Roast giraffe</a:t>
            </a:r>
          </a:p>
          <a:p>
            <a:pPr marL="0" indent="0">
              <a:buNone/>
            </a:pPr>
            <a:endParaRPr lang="en-IE" sz="32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F5B3DE48-F010-4B38-B24D-277AA20C04B0}"/>
              </a:ext>
            </a:extLst>
          </p:cNvPr>
          <p:cNvPicPr>
            <a:picLocks noChangeAspect="1"/>
          </p:cNvPicPr>
          <p:nvPr/>
        </p:nvPicPr>
        <p:blipFill>
          <a:blip r:embed="rId2"/>
          <a:stretch>
            <a:fillRect/>
          </a:stretch>
        </p:blipFill>
        <p:spPr>
          <a:xfrm>
            <a:off x="10799994" y="1377185"/>
            <a:ext cx="4167165" cy="2317694"/>
          </a:xfrm>
          <a:prstGeom prst="rect">
            <a:avLst/>
          </a:prstGeom>
        </p:spPr>
      </p:pic>
      <p:sp>
        <p:nvSpPr>
          <p:cNvPr id="8" name="TextBox 7">
            <a:extLst>
              <a:ext uri="{FF2B5EF4-FFF2-40B4-BE49-F238E27FC236}">
                <a16:creationId xmlns:a16="http://schemas.microsoft.com/office/drawing/2014/main" id="{B4EB1BBA-B1A4-4D93-80C3-95BBDF618911}"/>
              </a:ext>
            </a:extLst>
          </p:cNvPr>
          <p:cNvSpPr txBox="1"/>
          <p:nvPr/>
        </p:nvSpPr>
        <p:spPr>
          <a:xfrm>
            <a:off x="1257301" y="5266753"/>
            <a:ext cx="8230649" cy="1803699"/>
          </a:xfrm>
          <a:prstGeom prst="rect">
            <a:avLst/>
          </a:prstGeom>
          <a:noFill/>
        </p:spPr>
        <p:txBody>
          <a:bodyPr wrap="square">
            <a:spAutoFit/>
          </a:bodyPr>
          <a:lstStyle/>
          <a:p>
            <a:pPr defTabSz="1371600" eaLnBrk="1" fontAlgn="auto" hangingPunct="1">
              <a:lnSpc>
                <a:spcPct val="107000"/>
              </a:lnSpc>
              <a:spcBef>
                <a:spcPts val="0"/>
              </a:spcBef>
              <a:spcAft>
                <a:spcPts val="1200"/>
              </a:spcAft>
              <a:tabLst>
                <a:tab pos="2440305" algn="l"/>
              </a:tabLst>
            </a:pPr>
            <a:r>
              <a:rPr lang="en-IE" sz="3200" dirty="0">
                <a:solidFill>
                  <a:prstClr val="black"/>
                </a:solidFill>
                <a:ea typeface="Calibri" panose="020F0502020204030204" pitchFamily="34" charset="0"/>
                <a:cs typeface="Calibri" panose="020F0502020204030204" pitchFamily="34" charset="0"/>
              </a:rPr>
              <a:t>Which were real dishes in the ancient Roman world, and which are made up?</a:t>
            </a:r>
          </a:p>
          <a:p>
            <a:pPr defTabSz="1371600" eaLnBrk="1" fontAlgn="auto" hangingPunct="1">
              <a:lnSpc>
                <a:spcPct val="107000"/>
              </a:lnSpc>
              <a:spcBef>
                <a:spcPts val="0"/>
              </a:spcBef>
              <a:spcAft>
                <a:spcPts val="1200"/>
              </a:spcAft>
              <a:tabLst>
                <a:tab pos="2440305" algn="l"/>
              </a:tabLst>
            </a:pPr>
            <a:endParaRPr lang="en-IE" sz="3200" dirty="0">
              <a:solidFill>
                <a:prstClr val="black"/>
              </a:solidFill>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41A7B5B3-FED0-441C-956A-E75A147A0480}"/>
              </a:ext>
            </a:extLst>
          </p:cNvPr>
          <p:cNvSpPr txBox="1"/>
          <p:nvPr/>
        </p:nvSpPr>
        <p:spPr>
          <a:xfrm>
            <a:off x="8984608" y="1170265"/>
            <a:ext cx="8046092" cy="507831"/>
          </a:xfrm>
          <a:prstGeom prst="rect">
            <a:avLst/>
          </a:prstGeom>
          <a:noFill/>
        </p:spPr>
        <p:txBody>
          <a:bodyPr wrap="square" rtlCol="0">
            <a:spAutoFit/>
          </a:bodyPr>
          <a:lstStyle/>
          <a:p>
            <a:pPr defTabSz="1371600" eaLnBrk="1" fontAlgn="auto" hangingPunct="1">
              <a:spcBef>
                <a:spcPts val="0"/>
              </a:spcBef>
              <a:spcAft>
                <a:spcPts val="0"/>
              </a:spcAft>
            </a:pPr>
            <a:endParaRPr lang="en-IE" sz="2700" dirty="0">
              <a:solidFill>
                <a:prstClr val="black"/>
              </a:solidFill>
              <a:latin typeface="Avenir Next LT Pro"/>
            </a:endParaRPr>
          </a:p>
        </p:txBody>
      </p:sp>
      <p:grpSp>
        <p:nvGrpSpPr>
          <p:cNvPr id="9" name="Group 3">
            <a:extLst>
              <a:ext uri="{FF2B5EF4-FFF2-40B4-BE49-F238E27FC236}">
                <a16:creationId xmlns:a16="http://schemas.microsoft.com/office/drawing/2014/main" id="{7B1A0B2B-2284-AB38-8C1D-46331871ECA0}"/>
              </a:ext>
            </a:extLst>
          </p:cNvPr>
          <p:cNvGrpSpPr>
            <a:grpSpLocks/>
          </p:cNvGrpSpPr>
          <p:nvPr/>
        </p:nvGrpSpPr>
        <p:grpSpPr bwMode="auto">
          <a:xfrm>
            <a:off x="0" y="400050"/>
            <a:ext cx="10287000" cy="1285875"/>
            <a:chOff x="0" y="0"/>
            <a:chExt cx="1384190" cy="3472227"/>
          </a:xfrm>
        </p:grpSpPr>
        <p:sp>
          <p:nvSpPr>
            <p:cNvPr id="10" name="Freeform 4">
              <a:extLst>
                <a:ext uri="{FF2B5EF4-FFF2-40B4-BE49-F238E27FC236}">
                  <a16:creationId xmlns:a16="http://schemas.microsoft.com/office/drawing/2014/main" id="{AC41E036-213D-60FF-549C-FAA218C71E86}"/>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1" name="TextBox 7">
              <a:extLst>
                <a:ext uri="{FF2B5EF4-FFF2-40B4-BE49-F238E27FC236}">
                  <a16:creationId xmlns:a16="http://schemas.microsoft.com/office/drawing/2014/main" id="{A19FF121-5B12-04CA-CB9D-7DD5A19F2B41}"/>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3">
            <a:extLst>
              <a:ext uri="{FF2B5EF4-FFF2-40B4-BE49-F238E27FC236}">
                <a16:creationId xmlns:a16="http://schemas.microsoft.com/office/drawing/2014/main" id="{F422D366-8904-0218-3E53-F69DB5976EF7}"/>
              </a:ext>
            </a:extLst>
          </p:cNvPr>
          <p:cNvSpPr txBox="1"/>
          <p:nvPr/>
        </p:nvSpPr>
        <p:spPr>
          <a:xfrm>
            <a:off x="1371600" y="646113"/>
            <a:ext cx="12192000" cy="1573212"/>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ea typeface="Calibri" panose="020F0502020204030204" pitchFamily="34" charset="0"/>
                <a:cs typeface="Calibri" panose="020F0502020204030204" pitchFamily="34" charset="0"/>
                <a:sym typeface="Open Sans Bold"/>
              </a:rPr>
              <a:t>Food, glorious food</a:t>
            </a:r>
          </a:p>
          <a:p>
            <a:pPr eaLnBrk="1" fontAlgn="auto" hangingPunct="1">
              <a:lnSpc>
                <a:spcPts val="6289"/>
              </a:lnSpc>
              <a:spcAft>
                <a:spcPts val="0"/>
              </a:spcAft>
              <a:defRPr/>
            </a:pPr>
            <a:endParaRPr lang="en-US" sz="4800" b="1" spc="-89" dirty="0">
              <a:solidFill>
                <a:schemeClr val="bg1"/>
              </a:solidFill>
              <a:ea typeface="Calibri" panose="020F0502020204030204" pitchFamily="34" charset="0"/>
              <a:cs typeface="Calibri" panose="020F0502020204030204" pitchFamily="34" charset="0"/>
              <a:sym typeface="Open Sans Bold"/>
            </a:endParaRPr>
          </a:p>
        </p:txBody>
      </p:sp>
    </p:spTree>
    <p:extLst>
      <p:ext uri="{BB962C8B-B14F-4D97-AF65-F5344CB8AC3E}">
        <p14:creationId xmlns:p14="http://schemas.microsoft.com/office/powerpoint/2010/main" val="35649026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8B1E4829-FAB0-44E0-0678-BDA8084605E8}"/>
              </a:ext>
            </a:extLst>
          </p:cNvPr>
          <p:cNvSpPr txBox="1"/>
          <p:nvPr/>
        </p:nvSpPr>
        <p:spPr>
          <a:xfrm>
            <a:off x="1019956" y="2422656"/>
            <a:ext cx="7554913" cy="6167714"/>
          </a:xfrm>
          <a:prstGeom prst="rect">
            <a:avLst/>
          </a:prstGeom>
        </p:spPr>
        <p:txBody>
          <a:bodyPr lIns="0" tIns="0" rIns="0" bIns="0">
            <a:spAutoFit/>
          </a:bodyPr>
          <a:lstStyle/>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 </a:t>
            </a:r>
          </a:p>
          <a:p>
            <a:pPr eaLnBrk="1" fontAlgn="auto" hangingPunct="1">
              <a:lnSpc>
                <a:spcPts val="3035"/>
              </a:lnSpc>
              <a:spcAft>
                <a:spcPts val="0"/>
              </a:spcAft>
              <a:defRPr/>
            </a:pPr>
            <a:r>
              <a:rPr lang="en-US" sz="3200" b="1" dirty="0">
                <a:solidFill>
                  <a:srgbClr val="000000"/>
                </a:solidFill>
                <a:latin typeface="+mj-lt"/>
                <a:ea typeface="Open Sans Bold"/>
                <a:cs typeface="Open Sans Bold"/>
                <a:sym typeface="Open Sans Bold"/>
              </a:rPr>
              <a:t>1. Pancakes with milk </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 </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Ingredients:</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8 egg</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600ml milk</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100ml oil</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a little bit of honey</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a little bit of ground pepper</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 </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Method:</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1. Mix eggs, milk and oil until you have a pancake dough. </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2. Fry in a pan and serve topped with honey and a little pepper.</a:t>
            </a:r>
          </a:p>
          <a:p>
            <a:pPr eaLnBrk="1" fontAlgn="auto" hangingPunct="1">
              <a:lnSpc>
                <a:spcPts val="3035"/>
              </a:lnSpc>
              <a:spcAft>
                <a:spcPts val="0"/>
              </a:spcAft>
              <a:defRPr/>
            </a:pPr>
            <a:r>
              <a:rPr lang="en-US" sz="3200" dirty="0">
                <a:solidFill>
                  <a:srgbClr val="000000"/>
                </a:solidFill>
                <a:latin typeface="+mj-lt"/>
                <a:ea typeface="Open Sans"/>
                <a:cs typeface="Open Sans"/>
                <a:sym typeface="Open Sans"/>
              </a:rPr>
              <a:t> </a:t>
            </a:r>
          </a:p>
        </p:txBody>
      </p:sp>
      <p:sp>
        <p:nvSpPr>
          <p:cNvPr id="3" name="TextBox 3">
            <a:extLst>
              <a:ext uri="{FF2B5EF4-FFF2-40B4-BE49-F238E27FC236}">
                <a16:creationId xmlns:a16="http://schemas.microsoft.com/office/drawing/2014/main" id="{3F8F5228-9CCE-505C-CD85-3A4EC00586E4}"/>
              </a:ext>
            </a:extLst>
          </p:cNvPr>
          <p:cNvSpPr txBox="1"/>
          <p:nvPr/>
        </p:nvSpPr>
        <p:spPr>
          <a:xfrm>
            <a:off x="9382919" y="646113"/>
            <a:ext cx="8682830" cy="8476038"/>
          </a:xfrm>
          <a:prstGeom prst="rect">
            <a:avLst/>
          </a:prstGeom>
        </p:spPr>
        <p:txBody>
          <a:bodyPr wrap="square" lIns="0" tIns="0" rIns="0" bIns="0">
            <a:spAutoFit/>
          </a:bodyPr>
          <a:lstStyle/>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 </a:t>
            </a:r>
          </a:p>
          <a:p>
            <a:pPr eaLnBrk="1" fontAlgn="auto" hangingPunct="1">
              <a:lnSpc>
                <a:spcPts val="3035"/>
              </a:lnSpc>
              <a:spcBef>
                <a:spcPts val="0"/>
              </a:spcBef>
              <a:spcAft>
                <a:spcPts val="0"/>
              </a:spcAft>
              <a:defRPr/>
            </a:pPr>
            <a:r>
              <a:rPr lang="en-US" sz="3200" b="1" dirty="0">
                <a:solidFill>
                  <a:srgbClr val="000000"/>
                </a:solidFill>
                <a:latin typeface="+mj-lt"/>
                <a:ea typeface="Open Sans Bold"/>
                <a:cs typeface="Open Sans Bold"/>
                <a:sym typeface="Open Sans Bold"/>
              </a:rPr>
              <a:t>2. Rolls</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 </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Ingredients:</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500g wheat flour </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300ml grape juice </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2 tbsp anise seeds </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2 tbsp cumin seeds </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100g lard</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50g grated cheese </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ca. 20 bay leaves</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 </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Method:</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1. To the flour, add anise and cumin seeds, the lard and cheese. </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2. Work it together until you have a reasonable dough. </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3. Form rolls, then put one bay leaf under each of them. </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4. Bake 30–35 minutes at 180oC.</a:t>
            </a:r>
          </a:p>
          <a:p>
            <a:pPr eaLnBrk="1" fontAlgn="auto" hangingPunct="1">
              <a:lnSpc>
                <a:spcPts val="3035"/>
              </a:lnSpc>
              <a:spcBef>
                <a:spcPts val="0"/>
              </a:spcBef>
              <a:spcAft>
                <a:spcPts val="0"/>
              </a:spcAft>
              <a:defRPr/>
            </a:pPr>
            <a:r>
              <a:rPr lang="en-US" sz="3200" dirty="0">
                <a:solidFill>
                  <a:srgbClr val="000000"/>
                </a:solidFill>
                <a:latin typeface="+mj-lt"/>
                <a:ea typeface="Open Sans"/>
                <a:cs typeface="Open Sans"/>
                <a:sym typeface="Open Sans"/>
              </a:rPr>
              <a:t> </a:t>
            </a:r>
          </a:p>
          <a:p>
            <a:pPr eaLnBrk="1" fontAlgn="auto" hangingPunct="1">
              <a:lnSpc>
                <a:spcPts val="3035"/>
              </a:lnSpc>
              <a:spcAft>
                <a:spcPts val="0"/>
              </a:spcAft>
              <a:defRPr/>
            </a:pPr>
            <a:endParaRPr lang="en-US" sz="3200" dirty="0">
              <a:solidFill>
                <a:srgbClr val="000000"/>
              </a:solidFill>
              <a:latin typeface="+mj-lt"/>
              <a:ea typeface="Open Sans"/>
              <a:cs typeface="Open Sans"/>
              <a:sym typeface="Open Sans"/>
            </a:endParaRPr>
          </a:p>
        </p:txBody>
      </p:sp>
      <p:sp>
        <p:nvSpPr>
          <p:cNvPr id="119814" name="Freeform 6">
            <a:extLst>
              <a:ext uri="{FF2B5EF4-FFF2-40B4-BE49-F238E27FC236}">
                <a16:creationId xmlns:a16="http://schemas.microsoft.com/office/drawing/2014/main" id="{2038D5FC-2AE5-9813-0BAF-F059D6C8D5CE}"/>
              </a:ext>
            </a:extLst>
          </p:cNvPr>
          <p:cNvSpPr>
            <a:spLocks/>
          </p:cNvSpPr>
          <p:nvPr/>
        </p:nvSpPr>
        <p:spPr bwMode="auto">
          <a:xfrm>
            <a:off x="0" y="-9525"/>
            <a:ext cx="18287996" cy="10252075"/>
          </a:xfrm>
          <a:custGeom>
            <a:avLst/>
            <a:gdLst>
              <a:gd name="T0" fmla="*/ 0 w 4816592"/>
              <a:gd name="T1" fmla="*/ 0 h 2699860"/>
              <a:gd name="T2" fmla="*/ 4816592 w 4816592"/>
              <a:gd name="T3" fmla="*/ 0 h 2699860"/>
              <a:gd name="T4" fmla="*/ 4816592 w 4816592"/>
              <a:gd name="T5" fmla="*/ 2699860 h 2699860"/>
              <a:gd name="T6" fmla="*/ 0 w 4816592"/>
              <a:gd name="T7" fmla="*/ 2699860 h 2699860"/>
              <a:gd name="T8" fmla="*/ 0 w 4816592"/>
              <a:gd name="T9" fmla="*/ 0 h 2699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16592" h="2699860">
                <a:moveTo>
                  <a:pt x="0" y="0"/>
                </a:moveTo>
                <a:lnTo>
                  <a:pt x="4816592" y="0"/>
                </a:lnTo>
                <a:lnTo>
                  <a:pt x="4816592" y="2699860"/>
                </a:lnTo>
                <a:lnTo>
                  <a:pt x="0" y="2699860"/>
                </a:lnTo>
                <a:lnTo>
                  <a:pt x="0" y="0"/>
                </a:lnTo>
                <a:close/>
              </a:path>
            </a:pathLst>
          </a:custGeom>
          <a:noFill/>
          <a:ln w="381000" cap="sq">
            <a:solidFill>
              <a:srgbClr val="10686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E"/>
          </a:p>
        </p:txBody>
      </p:sp>
      <p:grpSp>
        <p:nvGrpSpPr>
          <p:cNvPr id="8" name="Group 7">
            <a:extLst>
              <a:ext uri="{FF2B5EF4-FFF2-40B4-BE49-F238E27FC236}">
                <a16:creationId xmlns:a16="http://schemas.microsoft.com/office/drawing/2014/main" id="{5A9DF3AF-D001-1A12-11E5-00671A640C43}"/>
              </a:ext>
            </a:extLst>
          </p:cNvPr>
          <p:cNvGrpSpPr>
            <a:grpSpLocks/>
          </p:cNvGrpSpPr>
          <p:nvPr/>
        </p:nvGrpSpPr>
        <p:grpSpPr bwMode="auto">
          <a:xfrm>
            <a:off x="222251" y="481143"/>
            <a:ext cx="8361362" cy="1285875"/>
            <a:chOff x="0" y="0"/>
            <a:chExt cx="1384190" cy="3472227"/>
          </a:xfrm>
        </p:grpSpPr>
        <p:sp>
          <p:nvSpPr>
            <p:cNvPr id="9" name="Freeform 4">
              <a:extLst>
                <a:ext uri="{FF2B5EF4-FFF2-40B4-BE49-F238E27FC236}">
                  <a16:creationId xmlns:a16="http://schemas.microsoft.com/office/drawing/2014/main" id="{CD44BF72-9CA2-99C3-8D4C-1B8F71B72BE1}"/>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0" name="TextBox 7">
              <a:extLst>
                <a:ext uri="{FF2B5EF4-FFF2-40B4-BE49-F238E27FC236}">
                  <a16:creationId xmlns:a16="http://schemas.microsoft.com/office/drawing/2014/main" id="{622688CB-C7A8-E6C6-E1A2-6EAB3BB0CF19}"/>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2" name="TextBox 3">
            <a:extLst>
              <a:ext uri="{FF2B5EF4-FFF2-40B4-BE49-F238E27FC236}">
                <a16:creationId xmlns:a16="http://schemas.microsoft.com/office/drawing/2014/main" id="{25965634-ED7F-4E62-11E0-43FA6D18705C}"/>
              </a:ext>
            </a:extLst>
          </p:cNvPr>
          <p:cNvSpPr txBox="1"/>
          <p:nvPr/>
        </p:nvSpPr>
        <p:spPr>
          <a:xfrm>
            <a:off x="1371600" y="646113"/>
            <a:ext cx="12192000" cy="1573212"/>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ea typeface="Calibri" panose="020F0502020204030204" pitchFamily="34" charset="0"/>
                <a:cs typeface="Calibri" panose="020F0502020204030204" pitchFamily="34" charset="0"/>
                <a:sym typeface="Open Sans Bold"/>
              </a:rPr>
              <a:t>Recipes</a:t>
            </a:r>
          </a:p>
          <a:p>
            <a:pPr eaLnBrk="1" fontAlgn="auto" hangingPunct="1">
              <a:lnSpc>
                <a:spcPts val="6289"/>
              </a:lnSpc>
              <a:spcAft>
                <a:spcPts val="0"/>
              </a:spcAft>
              <a:defRPr/>
            </a:pPr>
            <a:endParaRPr lang="en-US" sz="4800" b="1" spc="-89" dirty="0">
              <a:solidFill>
                <a:schemeClr val="bg1"/>
              </a:solidFill>
              <a:ea typeface="Calibri" panose="020F0502020204030204" pitchFamily="34" charset="0"/>
              <a:cs typeface="Calibri" panose="020F0502020204030204" pitchFamily="34" charset="0"/>
              <a:sym typeface="Open Sans Bold"/>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B531B3F7-FCD4-0A11-6427-D1ED418F174B}"/>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120835" name="Group 3">
            <a:extLst>
              <a:ext uri="{FF2B5EF4-FFF2-40B4-BE49-F238E27FC236}">
                <a16:creationId xmlns:a16="http://schemas.microsoft.com/office/drawing/2014/main" id="{2E1A1520-8940-CEAE-C9B9-95BA6936A51A}"/>
              </a:ext>
            </a:extLst>
          </p:cNvPr>
          <p:cNvGrpSpPr>
            <a:grpSpLocks/>
          </p:cNvGrpSpPr>
          <p:nvPr/>
        </p:nvGrpSpPr>
        <p:grpSpPr bwMode="auto">
          <a:xfrm>
            <a:off x="13031788" y="0"/>
            <a:ext cx="5256212" cy="10287000"/>
            <a:chOff x="0" y="0"/>
            <a:chExt cx="1384190" cy="3472227"/>
          </a:xfrm>
        </p:grpSpPr>
        <p:sp>
          <p:nvSpPr>
            <p:cNvPr id="120846" name="Freeform 4">
              <a:extLst>
                <a:ext uri="{FF2B5EF4-FFF2-40B4-BE49-F238E27FC236}">
                  <a16:creationId xmlns:a16="http://schemas.microsoft.com/office/drawing/2014/main" id="{8EECAE5C-2FEC-E6CE-850E-ED77A60F4033}"/>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20847" name="TextBox 5">
              <a:extLst>
                <a:ext uri="{FF2B5EF4-FFF2-40B4-BE49-F238E27FC236}">
                  <a16:creationId xmlns:a16="http://schemas.microsoft.com/office/drawing/2014/main" id="{AEF14A9E-3C3C-2EF7-700D-ED5371B93D24}"/>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58A33EAE-37C4-C729-6583-A2D041E027D5}"/>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120837" name="Group 7">
            <a:extLst>
              <a:ext uri="{FF2B5EF4-FFF2-40B4-BE49-F238E27FC236}">
                <a16:creationId xmlns:a16="http://schemas.microsoft.com/office/drawing/2014/main" id="{D52054A3-34B6-8DA3-42D7-78F9C6B407CF}"/>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63CFD55B-20F5-FF5C-817A-3AEA05D1CD68}"/>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120838" name="Group 9">
            <a:extLst>
              <a:ext uri="{FF2B5EF4-FFF2-40B4-BE49-F238E27FC236}">
                <a16:creationId xmlns:a16="http://schemas.microsoft.com/office/drawing/2014/main" id="{F5972DA6-5A89-BEA4-977B-7AD4FD4376CC}"/>
              </a:ext>
            </a:extLst>
          </p:cNvPr>
          <p:cNvGrpSpPr>
            <a:grpSpLocks/>
          </p:cNvGrpSpPr>
          <p:nvPr/>
        </p:nvGrpSpPr>
        <p:grpSpPr bwMode="auto">
          <a:xfrm>
            <a:off x="1057275" y="3489325"/>
            <a:ext cx="79375" cy="3562350"/>
            <a:chOff x="0" y="0"/>
            <a:chExt cx="20803" cy="938233"/>
          </a:xfrm>
        </p:grpSpPr>
        <p:sp>
          <p:nvSpPr>
            <p:cNvPr id="120841" name="Freeform 10">
              <a:extLst>
                <a:ext uri="{FF2B5EF4-FFF2-40B4-BE49-F238E27FC236}">
                  <a16:creationId xmlns:a16="http://schemas.microsoft.com/office/drawing/2014/main" id="{2FE38590-DB2D-354E-1BFB-51FC4AB13375}"/>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120842" name="TextBox 11">
              <a:extLst>
                <a:ext uri="{FF2B5EF4-FFF2-40B4-BE49-F238E27FC236}">
                  <a16:creationId xmlns:a16="http://schemas.microsoft.com/office/drawing/2014/main" id="{505EBE4F-3F9D-C15B-41EC-35BBF27E11EC}"/>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6E57286C-6F6F-4686-3D30-C38DA172C828}"/>
              </a:ext>
            </a:extLst>
          </p:cNvPr>
          <p:cNvSpPr txBox="1"/>
          <p:nvPr/>
        </p:nvSpPr>
        <p:spPr>
          <a:xfrm>
            <a:off x="1387475" y="3446463"/>
            <a:ext cx="8718550" cy="1693862"/>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7: STEM in the ancient world</a:t>
            </a:r>
          </a:p>
        </p:txBody>
      </p:sp>
      <p:sp>
        <p:nvSpPr>
          <p:cNvPr id="14" name="TextBox 14">
            <a:extLst>
              <a:ext uri="{FF2B5EF4-FFF2-40B4-BE49-F238E27FC236}">
                <a16:creationId xmlns:a16="http://schemas.microsoft.com/office/drawing/2014/main" id="{C34DEBD0-B232-3879-E90A-EBAA087D48C9}"/>
              </a:ext>
            </a:extLst>
          </p:cNvPr>
          <p:cNvSpPr txBox="1"/>
          <p:nvPr/>
        </p:nvSpPr>
        <p:spPr>
          <a:xfrm>
            <a:off x="1263650" y="5616575"/>
            <a:ext cx="8293100" cy="1385888"/>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1. Table quiz (Greece and Rome)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1858" name="Group 3">
            <a:extLst>
              <a:ext uri="{FF2B5EF4-FFF2-40B4-BE49-F238E27FC236}">
                <a16:creationId xmlns:a16="http://schemas.microsoft.com/office/drawing/2014/main" id="{3A9EBDB4-75EB-E894-AB2A-69CE1725EF64}"/>
              </a:ext>
            </a:extLst>
          </p:cNvPr>
          <p:cNvGrpSpPr>
            <a:grpSpLocks/>
          </p:cNvGrpSpPr>
          <p:nvPr/>
        </p:nvGrpSpPr>
        <p:grpSpPr bwMode="auto">
          <a:xfrm>
            <a:off x="0" y="463550"/>
            <a:ext cx="10287000" cy="1284288"/>
            <a:chOff x="0" y="0"/>
            <a:chExt cx="1384190" cy="3472227"/>
          </a:xfrm>
        </p:grpSpPr>
        <p:sp>
          <p:nvSpPr>
            <p:cNvPr id="7174" name="Freeform 4">
              <a:extLst>
                <a:ext uri="{FF2B5EF4-FFF2-40B4-BE49-F238E27FC236}">
                  <a16:creationId xmlns:a16="http://schemas.microsoft.com/office/drawing/2014/main" id="{A34B382F-6FA3-E941-9450-8CA067333C54}"/>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7175" name="TextBox 5">
              <a:extLst>
                <a:ext uri="{FF2B5EF4-FFF2-40B4-BE49-F238E27FC236}">
                  <a16:creationId xmlns:a16="http://schemas.microsoft.com/office/drawing/2014/main" id="{88A4304B-1A45-7E6C-28FE-82EB44088724}"/>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9" name="TextBox 4">
            <a:extLst>
              <a:ext uri="{FF2B5EF4-FFF2-40B4-BE49-F238E27FC236}">
                <a16:creationId xmlns:a16="http://schemas.microsoft.com/office/drawing/2014/main" id="{6BF28CA0-9CA5-3647-897A-3DBF7D2B2DA7}"/>
              </a:ext>
            </a:extLst>
          </p:cNvPr>
          <p:cNvSpPr txBox="1"/>
          <p:nvPr/>
        </p:nvSpPr>
        <p:spPr>
          <a:xfrm>
            <a:off x="1384300" y="704850"/>
            <a:ext cx="6286500" cy="795338"/>
          </a:xfrm>
          <a:prstGeom prst="rect">
            <a:avLst/>
          </a:prstGeom>
        </p:spPr>
        <p:txBody>
          <a:bodyPr lIns="0" tIns="0" rIns="0" bIns="0">
            <a:spAutoFit/>
          </a:bodyPr>
          <a:lstStyle/>
          <a:p>
            <a:pPr eaLnBrk="1" fontAlgn="auto" hangingPunct="1">
              <a:lnSpc>
                <a:spcPts val="6569"/>
              </a:lnSpc>
              <a:spcAft>
                <a:spcPts val="0"/>
              </a:spcAft>
              <a:defRPr/>
            </a:pPr>
            <a:r>
              <a:rPr lang="en-US" sz="4500" b="1" spc="-93" dirty="0">
                <a:solidFill>
                  <a:schemeClr val="bg1"/>
                </a:solidFill>
                <a:latin typeface="+mj-lt"/>
                <a:ea typeface="Open Sans Bold"/>
                <a:cs typeface="Open Sans Bold"/>
                <a:sym typeface="Open Sans Bold"/>
              </a:rPr>
              <a:t>Table quiz: Round 1</a:t>
            </a:r>
          </a:p>
        </p:txBody>
      </p:sp>
      <p:sp>
        <p:nvSpPr>
          <p:cNvPr id="10" name="TextBox 5">
            <a:extLst>
              <a:ext uri="{FF2B5EF4-FFF2-40B4-BE49-F238E27FC236}">
                <a16:creationId xmlns:a16="http://schemas.microsoft.com/office/drawing/2014/main" id="{C5B3578C-6411-102B-C696-D7438D8A569D}"/>
              </a:ext>
            </a:extLst>
          </p:cNvPr>
          <p:cNvSpPr txBox="1"/>
          <p:nvPr/>
        </p:nvSpPr>
        <p:spPr>
          <a:xfrm>
            <a:off x="1384300" y="2257425"/>
            <a:ext cx="7635875" cy="7580313"/>
          </a:xfrm>
          <a:prstGeom prst="rect">
            <a:avLst/>
          </a:prstGeom>
        </p:spPr>
        <p:txBody>
          <a:bodyPr lIns="0" tIns="0" rIns="0" bIns="0">
            <a:spAutoFit/>
          </a:bodyPr>
          <a:lstStyle/>
          <a:p>
            <a:pPr eaLnBrk="1" fontAlgn="auto" hangingPunct="1">
              <a:spcBef>
                <a:spcPts val="0"/>
              </a:spcBef>
              <a:spcAft>
                <a:spcPts val="0"/>
              </a:spcAft>
              <a:defRPr/>
            </a:pPr>
            <a:endParaRPr lang="en-US"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1. </a:t>
            </a:r>
            <a:r>
              <a:rPr lang="en-IE" sz="3200" b="1" dirty="0">
                <a:solidFill>
                  <a:srgbClr val="343432"/>
                </a:solidFill>
                <a:latin typeface="+mj-lt"/>
                <a:ea typeface="Open Sans Bold"/>
                <a:cs typeface="Open Sans Bold"/>
                <a:sym typeface="Open Sans Bold"/>
              </a:rPr>
              <a:t>Pythagoras is connected with which subject?</a:t>
            </a:r>
          </a:p>
          <a:p>
            <a:pPr eaLnBrk="1" fontAlgn="auto" hangingPunct="1">
              <a:spcBef>
                <a:spcPts val="0"/>
              </a:spcBef>
              <a:spcAft>
                <a:spcPts val="0"/>
              </a:spcAft>
              <a:defRPr/>
            </a:pPr>
            <a:r>
              <a:rPr lang="en-IE" sz="3200" dirty="0">
                <a:solidFill>
                  <a:srgbClr val="343432"/>
                </a:solidFill>
                <a:latin typeface="+mj-lt"/>
                <a:ea typeface="Open Sans"/>
                <a:cs typeface="Open Sans"/>
                <a:sym typeface="Open Sans"/>
              </a:rPr>
              <a:t>a. History</a:t>
            </a:r>
          </a:p>
          <a:p>
            <a:pPr eaLnBrk="1" fontAlgn="auto" hangingPunct="1">
              <a:spcBef>
                <a:spcPts val="0"/>
              </a:spcBef>
              <a:spcAft>
                <a:spcPts val="0"/>
              </a:spcAft>
              <a:defRPr/>
            </a:pPr>
            <a:r>
              <a:rPr lang="en-IE" sz="3200" dirty="0">
                <a:solidFill>
                  <a:srgbClr val="343432"/>
                </a:solidFill>
                <a:latin typeface="+mj-lt"/>
                <a:ea typeface="Open Sans"/>
                <a:cs typeface="Open Sans"/>
                <a:sym typeface="Open Sans"/>
              </a:rPr>
              <a:t>b. Mathematics</a:t>
            </a:r>
          </a:p>
          <a:p>
            <a:pPr eaLnBrk="1" fontAlgn="auto" hangingPunct="1">
              <a:spcBef>
                <a:spcPts val="0"/>
              </a:spcBef>
              <a:spcAft>
                <a:spcPts val="0"/>
              </a:spcAft>
              <a:defRPr/>
            </a:pPr>
            <a:r>
              <a:rPr lang="en-IE" sz="3200" dirty="0">
                <a:solidFill>
                  <a:srgbClr val="343432"/>
                </a:solidFill>
                <a:latin typeface="+mj-lt"/>
                <a:ea typeface="Open Sans"/>
                <a:cs typeface="Open Sans"/>
                <a:sym typeface="Open Sans"/>
              </a:rPr>
              <a:t>c. Chemistry</a:t>
            </a:r>
          </a:p>
          <a:p>
            <a:pPr eaLnBrk="1" fontAlgn="auto" hangingPunct="1">
              <a:spcBef>
                <a:spcPts val="0"/>
              </a:spcBef>
              <a:spcAft>
                <a:spcPts val="0"/>
              </a:spcAft>
              <a:defRPr/>
            </a:pPr>
            <a:r>
              <a:rPr lang="en-IE" sz="3200" dirty="0">
                <a:solidFill>
                  <a:srgbClr val="343432"/>
                </a:solidFill>
                <a:latin typeface="+mj-lt"/>
                <a:ea typeface="Open Sans"/>
                <a:cs typeface="Open Sans"/>
                <a:sym typeface="Open Sans"/>
              </a:rPr>
              <a:t>d. Biology</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2. Which of these is a famous mathematician and inventor?</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Hannibal</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Cleopatra</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Julius Caesar</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Archimedes</a:t>
            </a:r>
            <a:endParaRPr lang="en-US" sz="3200" dirty="0">
              <a:solidFill>
                <a:srgbClr val="343432"/>
              </a:solidFill>
              <a:latin typeface="+mj-lt"/>
              <a:ea typeface="Open Sans"/>
              <a:cs typeface="Open Sans"/>
              <a:sym typeface="Open Sans"/>
            </a:endParaRPr>
          </a:p>
          <a:p>
            <a:pPr eaLnBrk="1" fontAlgn="auto" hangingPunct="1">
              <a:lnSpc>
                <a:spcPts val="2519"/>
              </a:lnSpc>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lnSpc>
                <a:spcPts val="2699"/>
              </a:lnSpc>
              <a:spcBef>
                <a:spcPts val="0"/>
              </a:spcBef>
              <a:spcAft>
                <a:spcPts val="0"/>
              </a:spcAft>
              <a:defRPr/>
            </a:pPr>
            <a:endParaRPr lang="en-US" sz="3200" dirty="0">
              <a:solidFill>
                <a:srgbClr val="343432"/>
              </a:solidFill>
              <a:latin typeface="+mj-lt"/>
              <a:ea typeface="Open Sans"/>
              <a:cs typeface="Open Sans"/>
              <a:sym typeface="Open Sans"/>
            </a:endParaRPr>
          </a:p>
        </p:txBody>
      </p:sp>
      <p:sp>
        <p:nvSpPr>
          <p:cNvPr id="12" name="TextBox 5">
            <a:extLst>
              <a:ext uri="{FF2B5EF4-FFF2-40B4-BE49-F238E27FC236}">
                <a16:creationId xmlns:a16="http://schemas.microsoft.com/office/drawing/2014/main" id="{38DD53C5-FD7E-44CF-8AE0-DA49F32E612D}"/>
              </a:ext>
            </a:extLst>
          </p:cNvPr>
          <p:cNvSpPr txBox="1"/>
          <p:nvPr/>
        </p:nvSpPr>
        <p:spPr>
          <a:xfrm>
            <a:off x="9448800" y="2781300"/>
            <a:ext cx="7696200" cy="6721475"/>
          </a:xfrm>
          <a:prstGeom prst="rect">
            <a:avLst/>
          </a:prstGeom>
        </p:spPr>
        <p:txBody>
          <a:bodyPr lIns="0" tIns="0" rIns="0" bIns="0">
            <a:spAutoFit/>
          </a:bodyPr>
          <a:lstStyle/>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3. Who is known as the ‘father of geometry’?</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Homer</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Augustus</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Euclid</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Galen</a:t>
            </a:r>
          </a:p>
          <a:p>
            <a:pPr eaLnBrk="1" fontAlgn="auto" hangingPunct="1">
              <a:spcBef>
                <a:spcPts val="0"/>
              </a:spcBef>
              <a:spcAft>
                <a:spcPts val="0"/>
              </a:spcAft>
              <a:defRPr/>
            </a:pPr>
            <a:endParaRPr lang="en-IE"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4. Empedocles asserted that there are four natural elements – air, water, earth and what?</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Wind</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Fire</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Wood</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Iron</a:t>
            </a:r>
          </a:p>
          <a:p>
            <a:pPr eaLnBrk="1" fontAlgn="auto" hangingPunct="1">
              <a:lnSpc>
                <a:spcPts val="2699"/>
              </a:lnSpc>
              <a:spcBef>
                <a:spcPts val="0"/>
              </a:spcBef>
              <a:spcAft>
                <a:spcPts val="0"/>
              </a:spcAft>
              <a:defRPr/>
            </a:pPr>
            <a:endParaRPr lang="en-US" sz="1799" dirty="0">
              <a:solidFill>
                <a:srgbClr val="343432"/>
              </a:solidFill>
              <a:latin typeface="Open Sans"/>
              <a:ea typeface="Open Sans"/>
              <a:cs typeface="Open Sans"/>
              <a:sym typeface="Open San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882" name="Group 3">
            <a:extLst>
              <a:ext uri="{FF2B5EF4-FFF2-40B4-BE49-F238E27FC236}">
                <a16:creationId xmlns:a16="http://schemas.microsoft.com/office/drawing/2014/main" id="{21A802BA-DDA4-099E-A2EF-89421A82EF7F}"/>
              </a:ext>
            </a:extLst>
          </p:cNvPr>
          <p:cNvGrpSpPr>
            <a:grpSpLocks/>
          </p:cNvGrpSpPr>
          <p:nvPr/>
        </p:nvGrpSpPr>
        <p:grpSpPr bwMode="auto">
          <a:xfrm>
            <a:off x="0" y="463550"/>
            <a:ext cx="10287000" cy="1284288"/>
            <a:chOff x="0" y="0"/>
            <a:chExt cx="1384190" cy="3472227"/>
          </a:xfrm>
        </p:grpSpPr>
        <p:sp>
          <p:nvSpPr>
            <p:cNvPr id="7174" name="Freeform 4">
              <a:extLst>
                <a:ext uri="{FF2B5EF4-FFF2-40B4-BE49-F238E27FC236}">
                  <a16:creationId xmlns:a16="http://schemas.microsoft.com/office/drawing/2014/main" id="{12B14549-69F5-CA44-60BF-5100DFEF7A24}"/>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7175" name="TextBox 5">
              <a:extLst>
                <a:ext uri="{FF2B5EF4-FFF2-40B4-BE49-F238E27FC236}">
                  <a16:creationId xmlns:a16="http://schemas.microsoft.com/office/drawing/2014/main" id="{C73B2A9E-6C93-0B71-F5CB-547B675355F9}"/>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9" name="TextBox 4">
            <a:extLst>
              <a:ext uri="{FF2B5EF4-FFF2-40B4-BE49-F238E27FC236}">
                <a16:creationId xmlns:a16="http://schemas.microsoft.com/office/drawing/2014/main" id="{D2327381-CCEA-28AE-3EEC-272AF93DE765}"/>
              </a:ext>
            </a:extLst>
          </p:cNvPr>
          <p:cNvSpPr txBox="1"/>
          <p:nvPr/>
        </p:nvSpPr>
        <p:spPr>
          <a:xfrm>
            <a:off x="1384300" y="704850"/>
            <a:ext cx="6286500" cy="79533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Table quiz: Round 2</a:t>
            </a:r>
          </a:p>
        </p:txBody>
      </p:sp>
      <p:sp>
        <p:nvSpPr>
          <p:cNvPr id="3" name="TextBox 5">
            <a:extLst>
              <a:ext uri="{FF2B5EF4-FFF2-40B4-BE49-F238E27FC236}">
                <a16:creationId xmlns:a16="http://schemas.microsoft.com/office/drawing/2014/main" id="{B4E3D908-A00F-539D-7EA3-72C2E88A7005}"/>
              </a:ext>
            </a:extLst>
          </p:cNvPr>
          <p:cNvSpPr txBox="1"/>
          <p:nvPr/>
        </p:nvSpPr>
        <p:spPr>
          <a:xfrm>
            <a:off x="1355569" y="2105025"/>
            <a:ext cx="7454900" cy="8567738"/>
          </a:xfrm>
          <a:prstGeom prst="rect">
            <a:avLst/>
          </a:prstGeom>
        </p:spPr>
        <p:txBody>
          <a:bodyPr lIns="0" tIns="0" rIns="0" bIns="0">
            <a:spAutoFit/>
          </a:bodyPr>
          <a:lstStyle/>
          <a:p>
            <a:pPr eaLnBrk="1" fontAlgn="auto" hangingPunct="1">
              <a:spcBef>
                <a:spcPts val="0"/>
              </a:spcBef>
              <a:spcAft>
                <a:spcPts val="0"/>
              </a:spcAft>
              <a:defRPr/>
            </a:pPr>
            <a:endParaRPr lang="en-US"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endParaRPr lang="en-IE"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1. Which of the following could be used to tell time in the ancient world?</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Water clock</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Wind-up watch</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Digital watch</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Wind chime</a:t>
            </a:r>
          </a:p>
          <a:p>
            <a:pPr eaLnBrk="1" fontAlgn="auto" hangingPunct="1">
              <a:spcBef>
                <a:spcPts val="0"/>
              </a:spcBef>
              <a:spcAft>
                <a:spcPts val="0"/>
              </a:spcAft>
              <a:defRPr/>
            </a:pPr>
            <a:endParaRPr lang="en-IE"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2. The earliest example of what was found in a shipwreck off the coast of Antikythera?</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Alarm clock</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Analogue computer</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Camera</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Musical instrument</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lnSpc>
                <a:spcPts val="2519"/>
              </a:lnSpc>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lnSpc>
                <a:spcPts val="2699"/>
              </a:lnSpc>
              <a:spcBef>
                <a:spcPts val="0"/>
              </a:spcBef>
              <a:spcAft>
                <a:spcPts val="0"/>
              </a:spcAft>
              <a:defRPr/>
            </a:pPr>
            <a:endParaRPr lang="en-US" sz="3200" dirty="0">
              <a:solidFill>
                <a:srgbClr val="343432"/>
              </a:solidFill>
              <a:latin typeface="+mj-lt"/>
              <a:ea typeface="Open Sans"/>
              <a:cs typeface="Open Sans"/>
              <a:sym typeface="Open Sans"/>
            </a:endParaRPr>
          </a:p>
        </p:txBody>
      </p:sp>
      <p:sp>
        <p:nvSpPr>
          <p:cNvPr id="5" name="TextBox 5">
            <a:extLst>
              <a:ext uri="{FF2B5EF4-FFF2-40B4-BE49-F238E27FC236}">
                <a16:creationId xmlns:a16="http://schemas.microsoft.com/office/drawing/2014/main" id="{610D4F3B-3688-F061-D7D0-2BDB283805CF}"/>
              </a:ext>
            </a:extLst>
          </p:cNvPr>
          <p:cNvSpPr txBox="1"/>
          <p:nvPr/>
        </p:nvSpPr>
        <p:spPr>
          <a:xfrm>
            <a:off x="9448800" y="2781300"/>
            <a:ext cx="8410575" cy="7215188"/>
          </a:xfrm>
          <a:prstGeom prst="rect">
            <a:avLst/>
          </a:prstGeom>
        </p:spPr>
        <p:txBody>
          <a:bodyPr lIns="0" tIns="0" rIns="0" bIns="0">
            <a:spAutoFit/>
          </a:bodyPr>
          <a:lstStyle/>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3. The ancient Greeks commonly propped up the roofs of their temples with what?</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Wooden beams</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Hope</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Brick walls</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Columns</a:t>
            </a:r>
          </a:p>
          <a:p>
            <a:pPr eaLnBrk="1" fontAlgn="auto" hangingPunct="1">
              <a:spcBef>
                <a:spcPts val="0"/>
              </a:spcBef>
              <a:spcAft>
                <a:spcPts val="0"/>
              </a:spcAft>
              <a:defRPr/>
            </a:pPr>
            <a:endParaRPr lang="en-IE"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endParaRPr lang="en-IE"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4. What did the Romans use to channel water across vast distances?</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Aqueducts</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Plastic pipes</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Roads</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Wagons</a:t>
            </a:r>
          </a:p>
          <a:p>
            <a:pPr eaLnBrk="1" fontAlgn="auto" hangingPunct="1">
              <a:lnSpc>
                <a:spcPts val="2699"/>
              </a:lnSpc>
              <a:spcBef>
                <a:spcPts val="0"/>
              </a:spcBef>
              <a:spcAft>
                <a:spcPts val="0"/>
              </a:spcAft>
              <a:defRPr/>
            </a:pPr>
            <a:endParaRPr lang="en-US" sz="1799" dirty="0">
              <a:solidFill>
                <a:srgbClr val="343432"/>
              </a:solidFill>
              <a:latin typeface="+mj-lt"/>
              <a:ea typeface="Open Sans"/>
              <a:cs typeface="Open Sans"/>
              <a:sym typeface="Open San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906" name="Group 3">
            <a:extLst>
              <a:ext uri="{FF2B5EF4-FFF2-40B4-BE49-F238E27FC236}">
                <a16:creationId xmlns:a16="http://schemas.microsoft.com/office/drawing/2014/main" id="{7D10B25F-5595-6CEF-14BA-DB7791ED571D}"/>
              </a:ext>
            </a:extLst>
          </p:cNvPr>
          <p:cNvGrpSpPr>
            <a:grpSpLocks/>
          </p:cNvGrpSpPr>
          <p:nvPr/>
        </p:nvGrpSpPr>
        <p:grpSpPr bwMode="auto">
          <a:xfrm>
            <a:off x="0" y="463550"/>
            <a:ext cx="10287000" cy="1284288"/>
            <a:chOff x="0" y="0"/>
            <a:chExt cx="1384190" cy="3472227"/>
          </a:xfrm>
        </p:grpSpPr>
        <p:sp>
          <p:nvSpPr>
            <p:cNvPr id="7174" name="Freeform 4">
              <a:extLst>
                <a:ext uri="{FF2B5EF4-FFF2-40B4-BE49-F238E27FC236}">
                  <a16:creationId xmlns:a16="http://schemas.microsoft.com/office/drawing/2014/main" id="{178DD128-ADB5-483C-7477-AF79D36B3D11}"/>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7175" name="TextBox 5">
              <a:extLst>
                <a:ext uri="{FF2B5EF4-FFF2-40B4-BE49-F238E27FC236}">
                  <a16:creationId xmlns:a16="http://schemas.microsoft.com/office/drawing/2014/main" id="{AC5717CF-98BF-123B-1333-ABFB909AD69D}"/>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9" name="TextBox 4">
            <a:extLst>
              <a:ext uri="{FF2B5EF4-FFF2-40B4-BE49-F238E27FC236}">
                <a16:creationId xmlns:a16="http://schemas.microsoft.com/office/drawing/2014/main" id="{E160F522-D823-50F5-B6CE-0C419DE42112}"/>
              </a:ext>
            </a:extLst>
          </p:cNvPr>
          <p:cNvSpPr txBox="1"/>
          <p:nvPr/>
        </p:nvSpPr>
        <p:spPr>
          <a:xfrm>
            <a:off x="1384300" y="704850"/>
            <a:ext cx="6286500" cy="79533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Table quiz: Round 3</a:t>
            </a:r>
          </a:p>
        </p:txBody>
      </p:sp>
      <p:sp>
        <p:nvSpPr>
          <p:cNvPr id="5" name="TextBox 5">
            <a:extLst>
              <a:ext uri="{FF2B5EF4-FFF2-40B4-BE49-F238E27FC236}">
                <a16:creationId xmlns:a16="http://schemas.microsoft.com/office/drawing/2014/main" id="{B9AB0226-54AC-315F-44CE-29927E817FB5}"/>
              </a:ext>
            </a:extLst>
          </p:cNvPr>
          <p:cNvSpPr txBox="1"/>
          <p:nvPr/>
        </p:nvSpPr>
        <p:spPr>
          <a:xfrm>
            <a:off x="9448800" y="1754188"/>
            <a:ext cx="8410575" cy="7215187"/>
          </a:xfrm>
          <a:prstGeom prst="rect">
            <a:avLst/>
          </a:prstGeom>
        </p:spPr>
        <p:txBody>
          <a:bodyPr lIns="0" tIns="0" rIns="0" bIns="0">
            <a:spAutoFit/>
          </a:bodyPr>
          <a:lstStyle/>
          <a:p>
            <a:pPr eaLnBrk="1" fontAlgn="auto" hangingPunct="1">
              <a:spcBef>
                <a:spcPts val="0"/>
              </a:spcBef>
              <a:spcAft>
                <a:spcPts val="0"/>
              </a:spcAft>
              <a:defRPr/>
            </a:pPr>
            <a:endParaRPr lang="en-IE"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3. Who invented the use of numerals such as I, II, III and IV?</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The Egyptians</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The Greeks</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The Persians</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The Romans</a:t>
            </a:r>
          </a:p>
          <a:p>
            <a:pPr eaLnBrk="1" fontAlgn="auto" hangingPunct="1">
              <a:spcBef>
                <a:spcPts val="0"/>
              </a:spcBef>
              <a:spcAft>
                <a:spcPts val="0"/>
              </a:spcAft>
              <a:defRPr/>
            </a:pPr>
            <a:endParaRPr lang="en-IE"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4. Alexandria once housed the tallest example in the world of what structure? </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Lighthouse</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Temple</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Pyramid</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Amphitheatre</a:t>
            </a:r>
          </a:p>
          <a:p>
            <a:pPr eaLnBrk="1" fontAlgn="auto" hangingPunct="1">
              <a:lnSpc>
                <a:spcPts val="2699"/>
              </a:lnSpc>
              <a:spcBef>
                <a:spcPts val="0"/>
              </a:spcBef>
              <a:spcAft>
                <a:spcPts val="0"/>
              </a:spcAft>
              <a:defRPr/>
            </a:pPr>
            <a:endParaRPr lang="en-US" sz="1799" dirty="0">
              <a:solidFill>
                <a:srgbClr val="343432"/>
              </a:solidFill>
              <a:latin typeface="+mj-lt"/>
              <a:ea typeface="Open Sans"/>
              <a:cs typeface="Open Sans"/>
              <a:sym typeface="Open Sans"/>
            </a:endParaRPr>
          </a:p>
        </p:txBody>
      </p:sp>
      <p:sp>
        <p:nvSpPr>
          <p:cNvPr id="4" name="TextBox 5">
            <a:extLst>
              <a:ext uri="{FF2B5EF4-FFF2-40B4-BE49-F238E27FC236}">
                <a16:creationId xmlns:a16="http://schemas.microsoft.com/office/drawing/2014/main" id="{DC006454-9A27-8688-6092-8427368B1A28}"/>
              </a:ext>
            </a:extLst>
          </p:cNvPr>
          <p:cNvSpPr txBox="1"/>
          <p:nvPr/>
        </p:nvSpPr>
        <p:spPr>
          <a:xfrm>
            <a:off x="1384300" y="2257425"/>
            <a:ext cx="7454900" cy="7878763"/>
          </a:xfrm>
          <a:prstGeom prst="rect">
            <a:avLst/>
          </a:prstGeom>
        </p:spPr>
        <p:txBody>
          <a:bodyPr lIns="0" tIns="0" rIns="0" bIns="0">
            <a:spAutoFit/>
          </a:bodyPr>
          <a:lstStyle/>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1. The Romans helped perfect which common building material?</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Concrete</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Bricks</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Steel </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Timber</a:t>
            </a:r>
          </a:p>
          <a:p>
            <a:pPr eaLnBrk="1" fontAlgn="auto" hangingPunct="1">
              <a:spcBef>
                <a:spcPts val="0"/>
              </a:spcBef>
              <a:spcAft>
                <a:spcPts val="0"/>
              </a:spcAft>
              <a:defRPr/>
            </a:pPr>
            <a:endParaRPr lang="en-IE"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2. The Romans are famous for which of the following aspects of civil engineering?</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Bridges</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Sewage system</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Canals</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Railways</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24BA2FEA-EEF6-D461-FD1B-A865CA51F003}"/>
              </a:ext>
            </a:extLst>
          </p:cNvPr>
          <p:cNvSpPr txBox="1"/>
          <p:nvPr/>
        </p:nvSpPr>
        <p:spPr>
          <a:xfrm>
            <a:off x="1384300" y="2257425"/>
            <a:ext cx="7454900" cy="8075613"/>
          </a:xfrm>
          <a:prstGeom prst="rect">
            <a:avLst/>
          </a:prstGeom>
        </p:spPr>
        <p:txBody>
          <a:bodyPr lIns="0" tIns="0" rIns="0" bIns="0">
            <a:spAutoFit/>
          </a:bodyPr>
          <a:lstStyle/>
          <a:p>
            <a:pPr eaLnBrk="1" fontAlgn="auto" hangingPunct="1">
              <a:spcBef>
                <a:spcPts val="0"/>
              </a:spcBef>
              <a:spcAft>
                <a:spcPts val="0"/>
              </a:spcAft>
              <a:defRPr/>
            </a:pPr>
            <a:endParaRPr lang="en-IE"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1. Who introduced a new calendar which was based on the solar year?</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Alexander the Great</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Sappho</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Julius Caesar</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Cleopatra</a:t>
            </a:r>
          </a:p>
          <a:p>
            <a:pPr eaLnBrk="1" fontAlgn="auto" hangingPunct="1">
              <a:spcBef>
                <a:spcPts val="0"/>
              </a:spcBef>
              <a:spcAft>
                <a:spcPts val="0"/>
              </a:spcAft>
              <a:defRPr/>
            </a:pPr>
            <a:endParaRPr lang="en-IE"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2. Which of the following planets is not named after an ancient god?</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Mars</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Jupiter</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Mercury</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Earth</a:t>
            </a:r>
          </a:p>
          <a:p>
            <a:pPr eaLnBrk="1" fontAlgn="auto" hangingPunct="1">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lnSpc>
                <a:spcPts val="2519"/>
              </a:lnSpc>
              <a:spcBef>
                <a:spcPts val="0"/>
              </a:spcBef>
              <a:spcAft>
                <a:spcPts val="0"/>
              </a:spcAft>
              <a:defRPr/>
            </a:pPr>
            <a:endParaRPr lang="en-US" sz="3200" dirty="0">
              <a:solidFill>
                <a:srgbClr val="343432"/>
              </a:solidFill>
              <a:latin typeface="+mj-lt"/>
              <a:ea typeface="Open Sans"/>
              <a:cs typeface="Open Sans"/>
              <a:sym typeface="Open Sans"/>
            </a:endParaRPr>
          </a:p>
          <a:p>
            <a:pPr eaLnBrk="1" fontAlgn="auto" hangingPunct="1">
              <a:lnSpc>
                <a:spcPts val="2699"/>
              </a:lnSpc>
              <a:spcBef>
                <a:spcPts val="0"/>
              </a:spcBef>
              <a:spcAft>
                <a:spcPts val="0"/>
              </a:spcAft>
              <a:defRPr/>
            </a:pPr>
            <a:endParaRPr lang="en-US" sz="3200" dirty="0">
              <a:solidFill>
                <a:srgbClr val="343432"/>
              </a:solidFill>
              <a:latin typeface="+mj-lt"/>
              <a:ea typeface="Open Sans"/>
              <a:cs typeface="Open Sans"/>
              <a:sym typeface="Open Sans"/>
            </a:endParaRPr>
          </a:p>
        </p:txBody>
      </p:sp>
      <p:sp>
        <p:nvSpPr>
          <p:cNvPr id="8" name="TextBox 5">
            <a:extLst>
              <a:ext uri="{FF2B5EF4-FFF2-40B4-BE49-F238E27FC236}">
                <a16:creationId xmlns:a16="http://schemas.microsoft.com/office/drawing/2014/main" id="{9E10E52D-E059-B357-D27C-AED308B29F8A}"/>
              </a:ext>
            </a:extLst>
          </p:cNvPr>
          <p:cNvSpPr txBox="1"/>
          <p:nvPr/>
        </p:nvSpPr>
        <p:spPr>
          <a:xfrm>
            <a:off x="9448800" y="2228850"/>
            <a:ext cx="8410575" cy="7170738"/>
          </a:xfrm>
          <a:prstGeom prst="rect">
            <a:avLst/>
          </a:prstGeom>
        </p:spPr>
        <p:txBody>
          <a:bodyPr lIns="0" tIns="0" rIns="0" bIns="0">
            <a:spAutoFit/>
          </a:bodyPr>
          <a:lstStyle/>
          <a:p>
            <a:pPr eaLnBrk="1" fontAlgn="auto" hangingPunct="1">
              <a:spcBef>
                <a:spcPts val="0"/>
              </a:spcBef>
              <a:spcAft>
                <a:spcPts val="0"/>
              </a:spcAft>
              <a:defRPr/>
            </a:pPr>
            <a:endParaRPr lang="en-IE"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3. Eratosthenes calculated the circumference of what in the 3rd century BC?</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The moon</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The earth </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His stomach </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Mars</a:t>
            </a:r>
          </a:p>
          <a:p>
            <a:pPr eaLnBrk="1" fontAlgn="auto" hangingPunct="1">
              <a:spcBef>
                <a:spcPts val="0"/>
              </a:spcBef>
              <a:spcAft>
                <a:spcPts val="0"/>
              </a:spcAft>
              <a:defRPr/>
            </a:pPr>
            <a:endParaRPr lang="en-IE" sz="3200" b="1" dirty="0">
              <a:solidFill>
                <a:srgbClr val="343432"/>
              </a:solidFill>
              <a:latin typeface="+mj-lt"/>
              <a:ea typeface="Open Sans Bold"/>
              <a:cs typeface="Open Sans Bold"/>
              <a:sym typeface="Open Sans Bold"/>
            </a:endParaRPr>
          </a:p>
          <a:p>
            <a:pPr eaLnBrk="1" fontAlgn="auto" hangingPunct="1">
              <a:spcBef>
                <a:spcPts val="0"/>
              </a:spcBef>
              <a:spcAft>
                <a:spcPts val="0"/>
              </a:spcAft>
              <a:defRPr/>
            </a:pPr>
            <a:r>
              <a:rPr lang="en-IE" sz="3200" b="1" dirty="0">
                <a:solidFill>
                  <a:srgbClr val="343432"/>
                </a:solidFill>
                <a:latin typeface="+mj-lt"/>
                <a:ea typeface="Open Sans Bold"/>
                <a:cs typeface="Open Sans Bold"/>
                <a:sym typeface="Open Sans Bold"/>
              </a:rPr>
              <a:t>4. Aristotle thought that which of the following was the centre of the solar system?</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a. The earth</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b. The sun</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c. The moon</a:t>
            </a:r>
          </a:p>
          <a:p>
            <a:pPr eaLnBrk="1" fontAlgn="auto" hangingPunct="1">
              <a:spcBef>
                <a:spcPts val="0"/>
              </a:spcBef>
              <a:spcAft>
                <a:spcPts val="0"/>
              </a:spcAft>
              <a:defRPr/>
            </a:pPr>
            <a:r>
              <a:rPr lang="en-IE" sz="3200" dirty="0">
                <a:solidFill>
                  <a:srgbClr val="343432"/>
                </a:solidFill>
                <a:latin typeface="+mj-lt"/>
                <a:ea typeface="Open Sans Bold"/>
                <a:cs typeface="Open Sans Bold"/>
                <a:sym typeface="Open Sans Bold"/>
              </a:rPr>
              <a:t>d. The stars</a:t>
            </a:r>
          </a:p>
          <a:p>
            <a:pPr eaLnBrk="1" fontAlgn="auto" hangingPunct="1">
              <a:spcBef>
                <a:spcPts val="0"/>
              </a:spcBef>
              <a:spcAft>
                <a:spcPts val="0"/>
              </a:spcAft>
              <a:defRPr/>
            </a:pPr>
            <a:endParaRPr lang="en-US" sz="1799" dirty="0">
              <a:solidFill>
                <a:srgbClr val="343432"/>
              </a:solidFill>
              <a:latin typeface="+mj-lt"/>
              <a:ea typeface="Open Sans"/>
              <a:cs typeface="Open Sans"/>
              <a:sym typeface="Open Sans"/>
            </a:endParaRPr>
          </a:p>
        </p:txBody>
      </p:sp>
      <p:grpSp>
        <p:nvGrpSpPr>
          <p:cNvPr id="124932" name="Group 3">
            <a:extLst>
              <a:ext uri="{FF2B5EF4-FFF2-40B4-BE49-F238E27FC236}">
                <a16:creationId xmlns:a16="http://schemas.microsoft.com/office/drawing/2014/main" id="{C7988164-5DDF-F18C-6AD9-27C5AB052414}"/>
              </a:ext>
            </a:extLst>
          </p:cNvPr>
          <p:cNvGrpSpPr>
            <a:grpSpLocks/>
          </p:cNvGrpSpPr>
          <p:nvPr/>
        </p:nvGrpSpPr>
        <p:grpSpPr bwMode="auto">
          <a:xfrm>
            <a:off x="0" y="463550"/>
            <a:ext cx="10287000" cy="1284288"/>
            <a:chOff x="0" y="0"/>
            <a:chExt cx="1384190" cy="3472227"/>
          </a:xfrm>
        </p:grpSpPr>
        <p:sp>
          <p:nvSpPr>
            <p:cNvPr id="7174" name="Freeform 4">
              <a:extLst>
                <a:ext uri="{FF2B5EF4-FFF2-40B4-BE49-F238E27FC236}">
                  <a16:creationId xmlns:a16="http://schemas.microsoft.com/office/drawing/2014/main" id="{CC7EC754-690B-CC6A-1475-B0518F867B4F}"/>
                </a:ext>
              </a:extLst>
            </p:cNvPr>
            <p:cNvSpPr>
              <a:spLocks/>
            </p:cNvSpPr>
            <p:nvPr/>
          </p:nvSpPr>
          <p:spPr bwMode="auto">
            <a:xfrm>
              <a:off x="0" y="0"/>
              <a:ext cx="1384190" cy="3472227"/>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Lst>
              <a:ahLst/>
              <a:cxnLst>
                <a:cxn ang="0">
                  <a:pos x="T0" y="T1"/>
                </a:cxn>
                <a:cxn ang="0">
                  <a:pos x="T2" y="T3"/>
                </a:cxn>
                <a:cxn ang="0">
                  <a:pos x="T4" y="T5"/>
                </a:cxn>
                <a:cxn ang="0">
                  <a:pos x="T6" y="T7"/>
                </a:cxn>
                <a:cxn ang="0">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p:spPr>
          <p:txBody>
            <a:bodyPr/>
            <a:lstStyle/>
            <a:p>
              <a:pPr>
                <a:defRPr/>
              </a:pPr>
              <a:endParaRPr lang="en-IE">
                <a:highlight>
                  <a:srgbClr val="0000FF"/>
                </a:highlight>
              </a:endParaRPr>
            </a:p>
          </p:txBody>
        </p:sp>
        <p:sp>
          <p:nvSpPr>
            <p:cNvPr id="7175" name="TextBox 5">
              <a:extLst>
                <a:ext uri="{FF2B5EF4-FFF2-40B4-BE49-F238E27FC236}">
                  <a16:creationId xmlns:a16="http://schemas.microsoft.com/office/drawing/2014/main" id="{EE5F5E43-2609-0B99-AE18-54757302468F}"/>
                </a:ext>
              </a:extLst>
            </p:cNvPr>
            <p:cNvSpPr txBox="1">
              <a:spLocks noChangeArrowheads="1"/>
            </p:cNvSpPr>
            <p:nvPr/>
          </p:nvSpPr>
          <p:spPr bwMode="auto">
            <a:xfrm>
              <a:off x="0" y="-17168"/>
              <a:ext cx="1384190" cy="3489395"/>
            </a:xfrm>
            <a:prstGeom prst="rect">
              <a:avLst/>
            </a:prstGeom>
            <a:noFill/>
            <a:ln>
              <a:noFill/>
            </a:ln>
          </p:spPr>
          <p:txBody>
            <a:bodyPr lIns="50800" tIns="50800" rIns="50800" bIns="508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ts val="2863"/>
                </a:lnSpc>
                <a:defRPr/>
              </a:pPr>
              <a:endParaRPr lang="en-US" altLang="en-US">
                <a:highlight>
                  <a:srgbClr val="0000FF"/>
                </a:highlight>
              </a:endParaRPr>
            </a:p>
          </p:txBody>
        </p:sp>
      </p:grpSp>
      <p:sp>
        <p:nvSpPr>
          <p:cNvPr id="9" name="TextBox 4">
            <a:extLst>
              <a:ext uri="{FF2B5EF4-FFF2-40B4-BE49-F238E27FC236}">
                <a16:creationId xmlns:a16="http://schemas.microsoft.com/office/drawing/2014/main" id="{5C5736B8-4C3D-2328-E3BD-5A336AD2FCA6}"/>
              </a:ext>
            </a:extLst>
          </p:cNvPr>
          <p:cNvSpPr txBox="1"/>
          <p:nvPr/>
        </p:nvSpPr>
        <p:spPr>
          <a:xfrm>
            <a:off x="1384300" y="704850"/>
            <a:ext cx="6286500" cy="79533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Table quiz: Round 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616A0734-9D24-6464-71AF-E9CA9D4FFB82}"/>
              </a:ext>
            </a:extLst>
          </p:cNvPr>
          <p:cNvSpPr txBox="1"/>
          <p:nvPr/>
        </p:nvSpPr>
        <p:spPr>
          <a:xfrm>
            <a:off x="9912350" y="887413"/>
            <a:ext cx="7815263" cy="860425"/>
          </a:xfrm>
          <a:prstGeom prst="rect">
            <a:avLst/>
          </a:prstGeom>
        </p:spPr>
        <p:txBody>
          <a:bodyPr lIns="0" tIns="0" rIns="0" bIns="0">
            <a:spAutoFit/>
          </a:bodyPr>
          <a:lstStyle/>
          <a:p>
            <a:pPr eaLnBrk="1" fontAlgn="auto" hangingPunct="1">
              <a:spcBef>
                <a:spcPts val="0"/>
              </a:spcBef>
              <a:spcAft>
                <a:spcPts val="0"/>
              </a:spcAft>
              <a:defRPr/>
            </a:pPr>
            <a:r>
              <a:rPr lang="en-US" sz="3200" b="1" dirty="0">
                <a:solidFill>
                  <a:srgbClr val="343432"/>
                </a:solidFill>
                <a:latin typeface="+mj-lt"/>
                <a:ea typeface="Open Sans Bold"/>
                <a:cs typeface="Open Sans Bold"/>
                <a:sym typeface="Open Sans Bold"/>
              </a:rPr>
              <a:t>Team Name: ______________________</a:t>
            </a:r>
            <a:r>
              <a:rPr lang="en-US" sz="3200" b="1" dirty="0">
                <a:solidFill>
                  <a:srgbClr val="343432"/>
                </a:solidFill>
                <a:latin typeface="+mj-lt"/>
                <a:ea typeface="Open Sans"/>
                <a:cs typeface="Open Sans"/>
                <a:sym typeface="Open Sans"/>
              </a:rPr>
              <a:t>_</a:t>
            </a:r>
            <a:endParaRPr lang="en-US" sz="3200" dirty="0">
              <a:solidFill>
                <a:srgbClr val="343432"/>
              </a:solidFill>
              <a:latin typeface="+mj-lt"/>
              <a:ea typeface="Open Sans"/>
              <a:cs typeface="Open Sans"/>
              <a:sym typeface="Open Sans"/>
            </a:endParaRPr>
          </a:p>
          <a:p>
            <a:pPr eaLnBrk="1" fontAlgn="auto" hangingPunct="1">
              <a:lnSpc>
                <a:spcPts val="2699"/>
              </a:lnSpc>
              <a:spcBef>
                <a:spcPts val="0"/>
              </a:spcBef>
              <a:spcAft>
                <a:spcPts val="0"/>
              </a:spcAft>
              <a:defRPr/>
            </a:pPr>
            <a:endParaRPr lang="en-US" sz="3200" dirty="0">
              <a:solidFill>
                <a:srgbClr val="343432"/>
              </a:solidFill>
              <a:latin typeface="+mj-lt"/>
              <a:ea typeface="Open Sans"/>
              <a:cs typeface="Open Sans"/>
              <a:sym typeface="Open Sans"/>
            </a:endParaRPr>
          </a:p>
        </p:txBody>
      </p:sp>
      <p:grpSp>
        <p:nvGrpSpPr>
          <p:cNvPr id="125955" name="Group 3">
            <a:extLst>
              <a:ext uri="{FF2B5EF4-FFF2-40B4-BE49-F238E27FC236}">
                <a16:creationId xmlns:a16="http://schemas.microsoft.com/office/drawing/2014/main" id="{4B218C06-3C84-B02A-D199-D3256A648E81}"/>
              </a:ext>
            </a:extLst>
          </p:cNvPr>
          <p:cNvGrpSpPr>
            <a:grpSpLocks/>
          </p:cNvGrpSpPr>
          <p:nvPr/>
        </p:nvGrpSpPr>
        <p:grpSpPr bwMode="auto">
          <a:xfrm>
            <a:off x="0" y="463550"/>
            <a:ext cx="8915400" cy="1284288"/>
            <a:chOff x="0" y="0"/>
            <a:chExt cx="1384190" cy="3472227"/>
          </a:xfrm>
        </p:grpSpPr>
        <p:sp>
          <p:nvSpPr>
            <p:cNvPr id="125959" name="Freeform 4">
              <a:extLst>
                <a:ext uri="{FF2B5EF4-FFF2-40B4-BE49-F238E27FC236}">
                  <a16:creationId xmlns:a16="http://schemas.microsoft.com/office/drawing/2014/main" id="{614024CE-863D-77F3-6251-2E2F9CB0E818}"/>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25960" name="TextBox 5">
              <a:extLst>
                <a:ext uri="{FF2B5EF4-FFF2-40B4-BE49-F238E27FC236}">
                  <a16:creationId xmlns:a16="http://schemas.microsoft.com/office/drawing/2014/main" id="{EC1B4820-FD9C-8618-1840-BDEEE8C6E058}"/>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9" name="TextBox 4">
            <a:extLst>
              <a:ext uri="{FF2B5EF4-FFF2-40B4-BE49-F238E27FC236}">
                <a16:creationId xmlns:a16="http://schemas.microsoft.com/office/drawing/2014/main" id="{F2BED08E-0F3D-C200-0BE0-BED8B7A1BDA3}"/>
              </a:ext>
            </a:extLst>
          </p:cNvPr>
          <p:cNvSpPr txBox="1"/>
          <p:nvPr/>
        </p:nvSpPr>
        <p:spPr>
          <a:xfrm>
            <a:off x="1384300" y="704850"/>
            <a:ext cx="8216900" cy="788988"/>
          </a:xfrm>
          <a:prstGeom prst="rect">
            <a:avLst/>
          </a:prstGeom>
        </p:spPr>
        <p:txBody>
          <a:bodyPr lIns="0" tIns="0" rIns="0" bIns="0">
            <a:spAutoFit/>
          </a:bodyPr>
          <a:lstStyle/>
          <a:p>
            <a:pPr eaLnBrk="1" fontAlgn="auto" hangingPunct="1">
              <a:lnSpc>
                <a:spcPts val="6569"/>
              </a:lnSpc>
              <a:spcAft>
                <a:spcPts val="0"/>
              </a:spcAft>
              <a:defRPr/>
            </a:pPr>
            <a:r>
              <a:rPr lang="en-US" sz="4500" b="1" spc="-93" dirty="0">
                <a:solidFill>
                  <a:schemeClr val="bg1"/>
                </a:solidFill>
                <a:latin typeface="+mj-lt"/>
                <a:ea typeface="Open Sans Bold"/>
                <a:cs typeface="Open Sans Bold"/>
                <a:sym typeface="Open Sans Bold"/>
              </a:rPr>
              <a:t>Table quiz: Answer Sheet</a:t>
            </a:r>
          </a:p>
        </p:txBody>
      </p:sp>
      <p:sp>
        <p:nvSpPr>
          <p:cNvPr id="7" name="TextBox 5">
            <a:extLst>
              <a:ext uri="{FF2B5EF4-FFF2-40B4-BE49-F238E27FC236}">
                <a16:creationId xmlns:a16="http://schemas.microsoft.com/office/drawing/2014/main" id="{868D4D26-05DE-DD6A-686F-93ACB8C2F5E9}"/>
              </a:ext>
            </a:extLst>
          </p:cNvPr>
          <p:cNvSpPr txBox="1"/>
          <p:nvPr/>
        </p:nvSpPr>
        <p:spPr>
          <a:xfrm>
            <a:off x="709613" y="2765425"/>
            <a:ext cx="7977187" cy="6816725"/>
          </a:xfrm>
          <a:prstGeom prst="rect">
            <a:avLst/>
          </a:prstGeom>
        </p:spPr>
        <p:txBody>
          <a:bodyPr lIns="0" tIns="0" rIns="0" bIns="0">
            <a:spAutoFit/>
          </a:bodyPr>
          <a:lstStyle/>
          <a:p>
            <a:pPr eaLnBrk="1" fontAlgn="auto" hangingPunct="1">
              <a:spcAft>
                <a:spcPts val="0"/>
              </a:spcAft>
              <a:defRPr/>
            </a:pPr>
            <a:r>
              <a:rPr lang="en-US" sz="2700" b="1" dirty="0">
                <a:solidFill>
                  <a:srgbClr val="191919"/>
                </a:solidFill>
                <a:latin typeface="+mj-lt"/>
                <a:ea typeface="Open Sans"/>
                <a:cs typeface="Open Sans"/>
                <a:sym typeface="Open Sans"/>
              </a:rPr>
              <a:t>Round 1</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1.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2.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3.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4. ____________________________________</a:t>
            </a:r>
          </a:p>
          <a:p>
            <a:pPr eaLnBrk="1" fontAlgn="auto" hangingPunct="1">
              <a:spcAft>
                <a:spcPts val="0"/>
              </a:spcAft>
              <a:defRPr/>
            </a:pPr>
            <a:endParaRPr lang="en-US" sz="2700" b="1" dirty="0">
              <a:solidFill>
                <a:srgbClr val="191919"/>
              </a:solidFill>
              <a:latin typeface="+mj-lt"/>
              <a:ea typeface="Open Sans"/>
              <a:cs typeface="Open Sans"/>
              <a:sym typeface="Open Sans"/>
            </a:endParaRPr>
          </a:p>
          <a:p>
            <a:pPr eaLnBrk="1" fontAlgn="auto" hangingPunct="1">
              <a:spcAft>
                <a:spcPts val="0"/>
              </a:spcAft>
              <a:defRPr/>
            </a:pPr>
            <a:r>
              <a:rPr lang="en-US" sz="2700" b="1" dirty="0">
                <a:solidFill>
                  <a:srgbClr val="191919"/>
                </a:solidFill>
                <a:latin typeface="+mj-lt"/>
                <a:ea typeface="Open Sans"/>
                <a:cs typeface="Open Sans"/>
                <a:sym typeface="Open Sans"/>
              </a:rPr>
              <a:t>Round 2</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1.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2.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3.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4. ____________________________________</a:t>
            </a:r>
          </a:p>
          <a:p>
            <a:pPr eaLnBrk="1" fontAlgn="auto" hangingPunct="1">
              <a:lnSpc>
                <a:spcPts val="2859"/>
              </a:lnSpc>
              <a:spcAft>
                <a:spcPts val="0"/>
              </a:spcAft>
              <a:defRPr/>
            </a:pPr>
            <a:endParaRPr lang="en-US" sz="2700" dirty="0">
              <a:solidFill>
                <a:srgbClr val="191919"/>
              </a:solidFill>
              <a:latin typeface="+mj-lt"/>
              <a:ea typeface="Open Sans"/>
              <a:cs typeface="Open Sans"/>
              <a:sym typeface="Open Sans"/>
            </a:endParaRPr>
          </a:p>
        </p:txBody>
      </p:sp>
      <p:sp>
        <p:nvSpPr>
          <p:cNvPr id="13" name="TextBox 5">
            <a:extLst>
              <a:ext uri="{FF2B5EF4-FFF2-40B4-BE49-F238E27FC236}">
                <a16:creationId xmlns:a16="http://schemas.microsoft.com/office/drawing/2014/main" id="{43C3D672-BB2F-6E8E-B9A5-B5F578525D8F}"/>
              </a:ext>
            </a:extLst>
          </p:cNvPr>
          <p:cNvSpPr txBox="1"/>
          <p:nvPr/>
        </p:nvSpPr>
        <p:spPr>
          <a:xfrm>
            <a:off x="9575800" y="2778125"/>
            <a:ext cx="8437563" cy="7227888"/>
          </a:xfrm>
          <a:prstGeom prst="rect">
            <a:avLst/>
          </a:prstGeom>
        </p:spPr>
        <p:txBody>
          <a:bodyPr lIns="0" tIns="0" rIns="0" bIns="0">
            <a:spAutoFit/>
          </a:bodyPr>
          <a:lstStyle/>
          <a:p>
            <a:pPr eaLnBrk="1" fontAlgn="auto" hangingPunct="1">
              <a:spcAft>
                <a:spcPts val="0"/>
              </a:spcAft>
              <a:defRPr/>
            </a:pPr>
            <a:r>
              <a:rPr lang="en-US" sz="2700" b="1" dirty="0">
                <a:solidFill>
                  <a:srgbClr val="191919"/>
                </a:solidFill>
                <a:latin typeface="+mj-lt"/>
                <a:ea typeface="Open Sans"/>
                <a:cs typeface="Open Sans"/>
                <a:sym typeface="Open Sans"/>
              </a:rPr>
              <a:t>Round 3</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1.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2.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3.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4. ____________________________________</a:t>
            </a:r>
          </a:p>
          <a:p>
            <a:pPr eaLnBrk="1" fontAlgn="auto" hangingPunct="1">
              <a:spcAft>
                <a:spcPts val="0"/>
              </a:spcAft>
              <a:defRPr/>
            </a:pPr>
            <a:endParaRPr lang="en-US" sz="2700" dirty="0">
              <a:solidFill>
                <a:srgbClr val="191919"/>
              </a:solidFill>
              <a:latin typeface="+mj-lt"/>
              <a:ea typeface="Open Sans"/>
              <a:cs typeface="Open Sans"/>
              <a:sym typeface="Open Sans"/>
            </a:endParaRPr>
          </a:p>
          <a:p>
            <a:pPr eaLnBrk="1" fontAlgn="auto" hangingPunct="1">
              <a:spcAft>
                <a:spcPts val="0"/>
              </a:spcAft>
              <a:defRPr/>
            </a:pPr>
            <a:r>
              <a:rPr lang="en-US" sz="2700" b="1" dirty="0">
                <a:solidFill>
                  <a:srgbClr val="191919"/>
                </a:solidFill>
                <a:latin typeface="+mj-lt"/>
                <a:ea typeface="Open Sans"/>
                <a:cs typeface="Open Sans"/>
                <a:sym typeface="Open Sans"/>
              </a:rPr>
              <a:t>Round 4</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1.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2.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3. ____________________________________</a:t>
            </a:r>
          </a:p>
          <a:p>
            <a:pPr eaLnBrk="1" fontAlgn="auto" hangingPunct="1">
              <a:lnSpc>
                <a:spcPct val="150000"/>
              </a:lnSpc>
              <a:spcAft>
                <a:spcPts val="0"/>
              </a:spcAft>
              <a:defRPr/>
            </a:pPr>
            <a:r>
              <a:rPr lang="en-US" sz="2700" dirty="0">
                <a:solidFill>
                  <a:srgbClr val="191919"/>
                </a:solidFill>
                <a:latin typeface="+mj-lt"/>
                <a:ea typeface="Open Sans"/>
                <a:cs typeface="Open Sans"/>
                <a:sym typeface="Open Sans"/>
              </a:rPr>
              <a:t>4. ____________________________________</a:t>
            </a:r>
          </a:p>
          <a:p>
            <a:pPr eaLnBrk="1" fontAlgn="auto" hangingPunct="1">
              <a:lnSpc>
                <a:spcPct val="150000"/>
              </a:lnSpc>
              <a:spcAft>
                <a:spcPts val="0"/>
              </a:spcAft>
              <a:defRPr/>
            </a:pPr>
            <a:endParaRPr lang="en-US" sz="2700" dirty="0">
              <a:solidFill>
                <a:srgbClr val="191919"/>
              </a:solidFill>
              <a:latin typeface="+mj-lt"/>
              <a:ea typeface="Open Sans"/>
              <a:cs typeface="Open Sans"/>
              <a:sym typeface="Open Sans"/>
            </a:endParaRPr>
          </a:p>
          <a:p>
            <a:pPr eaLnBrk="1" fontAlgn="auto" hangingPunct="1">
              <a:lnSpc>
                <a:spcPts val="2859"/>
              </a:lnSpc>
              <a:spcAft>
                <a:spcPts val="0"/>
              </a:spcAft>
              <a:defRPr/>
            </a:pPr>
            <a:endParaRPr lang="en-US" sz="2700" dirty="0">
              <a:solidFill>
                <a:srgbClr val="191919"/>
              </a:solidFill>
              <a:latin typeface="+mj-lt"/>
              <a:ea typeface="Open Sans"/>
              <a:cs typeface="Open Sans"/>
              <a:sym typeface="Open Sans"/>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A3775B25-AA92-8E9D-41C6-18B7508E07E0}"/>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126979" name="Group 3">
            <a:extLst>
              <a:ext uri="{FF2B5EF4-FFF2-40B4-BE49-F238E27FC236}">
                <a16:creationId xmlns:a16="http://schemas.microsoft.com/office/drawing/2014/main" id="{210DA489-38A9-19DF-5377-8D6806373877}"/>
              </a:ext>
            </a:extLst>
          </p:cNvPr>
          <p:cNvGrpSpPr>
            <a:grpSpLocks/>
          </p:cNvGrpSpPr>
          <p:nvPr/>
        </p:nvGrpSpPr>
        <p:grpSpPr bwMode="auto">
          <a:xfrm>
            <a:off x="13031788" y="0"/>
            <a:ext cx="5256212" cy="10287000"/>
            <a:chOff x="0" y="0"/>
            <a:chExt cx="1384190" cy="3472227"/>
          </a:xfrm>
        </p:grpSpPr>
        <p:sp>
          <p:nvSpPr>
            <p:cNvPr id="126990" name="Freeform 4">
              <a:extLst>
                <a:ext uri="{FF2B5EF4-FFF2-40B4-BE49-F238E27FC236}">
                  <a16:creationId xmlns:a16="http://schemas.microsoft.com/office/drawing/2014/main" id="{D8D05359-C3CA-BFF6-9D3F-0B0E2E0D61E3}"/>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26991" name="TextBox 5">
              <a:extLst>
                <a:ext uri="{FF2B5EF4-FFF2-40B4-BE49-F238E27FC236}">
                  <a16:creationId xmlns:a16="http://schemas.microsoft.com/office/drawing/2014/main" id="{F1D5A991-40E5-D53C-6E77-DD28DF14C95B}"/>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B9F26C9E-D6FC-AC47-C07D-42D9B11721B8}"/>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126981" name="Group 7">
            <a:extLst>
              <a:ext uri="{FF2B5EF4-FFF2-40B4-BE49-F238E27FC236}">
                <a16:creationId xmlns:a16="http://schemas.microsoft.com/office/drawing/2014/main" id="{76BF5845-8C92-2190-414B-8E54E5E21AFE}"/>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BD05174E-9B9A-CB50-B9CD-3130D8578A98}"/>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126982" name="Group 9">
            <a:extLst>
              <a:ext uri="{FF2B5EF4-FFF2-40B4-BE49-F238E27FC236}">
                <a16:creationId xmlns:a16="http://schemas.microsoft.com/office/drawing/2014/main" id="{13591E5C-DDF6-F869-66DA-DCEF4036AE68}"/>
              </a:ext>
            </a:extLst>
          </p:cNvPr>
          <p:cNvGrpSpPr>
            <a:grpSpLocks/>
          </p:cNvGrpSpPr>
          <p:nvPr/>
        </p:nvGrpSpPr>
        <p:grpSpPr bwMode="auto">
          <a:xfrm>
            <a:off x="1057275" y="3489325"/>
            <a:ext cx="79375" cy="3562350"/>
            <a:chOff x="0" y="0"/>
            <a:chExt cx="20803" cy="938233"/>
          </a:xfrm>
        </p:grpSpPr>
        <p:sp>
          <p:nvSpPr>
            <p:cNvPr id="126985" name="Freeform 10">
              <a:extLst>
                <a:ext uri="{FF2B5EF4-FFF2-40B4-BE49-F238E27FC236}">
                  <a16:creationId xmlns:a16="http://schemas.microsoft.com/office/drawing/2014/main" id="{5EB4B3E7-C404-894D-E31D-6133BEC18A89}"/>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126986" name="TextBox 11">
              <a:extLst>
                <a:ext uri="{FF2B5EF4-FFF2-40B4-BE49-F238E27FC236}">
                  <a16:creationId xmlns:a16="http://schemas.microsoft.com/office/drawing/2014/main" id="{07ABF0FC-A154-ED16-1E93-04C1D97479EE}"/>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A56FC3DE-D04B-7F52-CDD6-164404E80D9B}"/>
              </a:ext>
            </a:extLst>
          </p:cNvPr>
          <p:cNvSpPr txBox="1"/>
          <p:nvPr/>
        </p:nvSpPr>
        <p:spPr>
          <a:xfrm>
            <a:off x="1387475" y="3446463"/>
            <a:ext cx="8718550" cy="1693862"/>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7: STEM in the ancient world</a:t>
            </a:r>
          </a:p>
        </p:txBody>
      </p:sp>
      <p:sp>
        <p:nvSpPr>
          <p:cNvPr id="14" name="TextBox 14">
            <a:extLst>
              <a:ext uri="{FF2B5EF4-FFF2-40B4-BE49-F238E27FC236}">
                <a16:creationId xmlns:a16="http://schemas.microsoft.com/office/drawing/2014/main" id="{FDC26BF1-71A3-4DE2-7127-188FAD7B1F39}"/>
              </a:ext>
            </a:extLst>
          </p:cNvPr>
          <p:cNvSpPr txBox="1"/>
          <p:nvPr/>
        </p:nvSpPr>
        <p:spPr>
          <a:xfrm>
            <a:off x="1263650" y="5616575"/>
            <a:ext cx="8293100" cy="1385888"/>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2. Telling time (Greece and Rome)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09F436E-29B4-4880-9A41-451049C9F455}"/>
              </a:ext>
            </a:extLst>
          </p:cNvPr>
          <p:cNvPicPr/>
          <p:nvPr/>
        </p:nvPicPr>
        <p:blipFill rotWithShape="1">
          <a:blip r:embed="rId3" cstate="email">
            <a:extLst>
              <a:ext uri="{28A0092B-C50C-407E-A947-70E740481C1C}">
                <a14:useLocalDpi xmlns:a14="http://schemas.microsoft.com/office/drawing/2010/main"/>
              </a:ext>
            </a:extLst>
          </a:blip>
          <a:srcRect l="13906" r="6318"/>
          <a:stretch/>
        </p:blipFill>
        <p:spPr>
          <a:xfrm>
            <a:off x="-11049" y="15"/>
            <a:ext cx="7283387" cy="10286985"/>
          </a:xfrm>
          <a:custGeom>
            <a:avLst/>
            <a:gdLst/>
            <a:ahLst/>
            <a:cxnLst/>
            <a:rect l="l" t="t" r="r" b="b"/>
            <a:pathLst>
              <a:path w="4636517" h="6858000">
                <a:moveTo>
                  <a:pt x="0" y="0"/>
                </a:moveTo>
                <a:lnTo>
                  <a:pt x="4636517" y="0"/>
                </a:lnTo>
                <a:lnTo>
                  <a:pt x="4636517" y="6858000"/>
                </a:lnTo>
                <a:lnTo>
                  <a:pt x="0" y="6858000"/>
                </a:lnTo>
                <a:close/>
              </a:path>
            </a:pathLst>
          </a:custGeom>
        </p:spPr>
      </p:pic>
      <p:sp>
        <p:nvSpPr>
          <p:cNvPr id="3" name="Content Placeholder 2">
            <a:extLst>
              <a:ext uri="{FF2B5EF4-FFF2-40B4-BE49-F238E27FC236}">
                <a16:creationId xmlns:a16="http://schemas.microsoft.com/office/drawing/2014/main" id="{28B5C883-16D7-4E2A-9842-52D2FF90F5D0}"/>
              </a:ext>
            </a:extLst>
          </p:cNvPr>
          <p:cNvSpPr>
            <a:spLocks noGrp="1"/>
          </p:cNvSpPr>
          <p:nvPr>
            <p:ph idx="1"/>
          </p:nvPr>
        </p:nvSpPr>
        <p:spPr>
          <a:xfrm>
            <a:off x="7641871" y="1935593"/>
            <a:ext cx="10099575" cy="6944186"/>
          </a:xfrm>
        </p:spPr>
        <p:txBody>
          <a:bodyPr>
            <a:normAutofit/>
          </a:bodyPr>
          <a:lstStyle/>
          <a:p>
            <a:pPr>
              <a:lnSpc>
                <a:spcPct val="110000"/>
              </a:lnSpc>
              <a:spcBef>
                <a:spcPts val="0"/>
              </a:spcBef>
              <a:buBlip>
                <a:blip>
                  <a:extLst>
                    <a:ext uri="{96DAC541-7B7A-43D3-8B79-37D633B846F1}">
                      <asvg:svgBlip xmlns:asvg="http://schemas.microsoft.com/office/drawing/2016/SVG/main" r:embed="rId4"/>
                    </a:ext>
                  </a:extLst>
                </a:blip>
              </a:buBlip>
            </a:pPr>
            <a:r>
              <a:rPr lang="en-IE" dirty="0">
                <a:latin typeface="+mj-lt"/>
                <a:ea typeface="Verdana" panose="020B0604030504040204" pitchFamily="34" charset="0"/>
                <a:cs typeface="Times New Roman" panose="02020603050405020304" pitchFamily="18" charset="0"/>
              </a:rPr>
              <a:t>Water clocks </a:t>
            </a:r>
            <a:r>
              <a:rPr lang="en-IE" b="1" dirty="0">
                <a:solidFill>
                  <a:srgbClr val="7030A0"/>
                </a:solidFill>
                <a:latin typeface="+mj-lt"/>
                <a:ea typeface="Verdana" panose="020B0604030504040204" pitchFamily="34" charset="0"/>
                <a:cs typeface="Times New Roman" panose="02020603050405020304" pitchFamily="18" charset="0"/>
              </a:rPr>
              <a:t>date back thousands of years </a:t>
            </a:r>
            <a:r>
              <a:rPr lang="en-IE" dirty="0">
                <a:latin typeface="+mj-lt"/>
                <a:ea typeface="Verdana" panose="020B0604030504040204" pitchFamily="34" charset="0"/>
                <a:cs typeface="Times New Roman" panose="02020603050405020304" pitchFamily="18" charset="0"/>
              </a:rPr>
              <a:t>and were known all over the ancient world. </a:t>
            </a:r>
          </a:p>
          <a:p>
            <a:pPr>
              <a:lnSpc>
                <a:spcPct val="110000"/>
              </a:lnSpc>
              <a:spcBef>
                <a:spcPts val="0"/>
              </a:spcBef>
              <a:buBlip>
                <a:blip>
                  <a:extLst>
                    <a:ext uri="{96DAC541-7B7A-43D3-8B79-37D633B846F1}">
                      <asvg:svgBlip xmlns:asvg="http://schemas.microsoft.com/office/drawing/2016/SVG/main" r:embed="rId4"/>
                    </a:ext>
                  </a:extLst>
                </a:blip>
              </a:buBlip>
            </a:pPr>
            <a:r>
              <a:rPr lang="en-IE" dirty="0">
                <a:latin typeface="+mj-lt"/>
                <a:ea typeface="Verdana" panose="020B0604030504040204" pitchFamily="34" charset="0"/>
                <a:cs typeface="Times New Roman" panose="02020603050405020304" pitchFamily="18" charset="0"/>
              </a:rPr>
              <a:t>They measure time through the </a:t>
            </a:r>
            <a:r>
              <a:rPr lang="en-IE" b="1" dirty="0">
                <a:solidFill>
                  <a:srgbClr val="00B050"/>
                </a:solidFill>
                <a:latin typeface="+mj-lt"/>
                <a:ea typeface="Verdana" panose="020B0604030504040204" pitchFamily="34" charset="0"/>
                <a:cs typeface="Times New Roman" panose="02020603050405020304" pitchFamily="18" charset="0"/>
              </a:rPr>
              <a:t>flow of water into or out of a vessel</a:t>
            </a:r>
          </a:p>
          <a:p>
            <a:pPr>
              <a:lnSpc>
                <a:spcPct val="110000"/>
              </a:lnSpc>
              <a:spcBef>
                <a:spcPts val="0"/>
              </a:spcBef>
              <a:buBlip>
                <a:blip>
                  <a:extLst>
                    <a:ext uri="{96DAC541-7B7A-43D3-8B79-37D633B846F1}">
                      <asvg:svgBlip xmlns:asvg="http://schemas.microsoft.com/office/drawing/2016/SVG/main" r:embed="rId4"/>
                    </a:ext>
                  </a:extLst>
                </a:blip>
              </a:buBlip>
            </a:pPr>
            <a:r>
              <a:rPr lang="en-IE" dirty="0">
                <a:latin typeface="+mj-lt"/>
                <a:ea typeface="Verdana" panose="020B0604030504040204" pitchFamily="34" charset="0"/>
                <a:cs typeface="Times New Roman" panose="02020603050405020304" pitchFamily="18" charset="0"/>
              </a:rPr>
              <a:t>One of the simplest water clocks was known as an </a:t>
            </a:r>
            <a:r>
              <a:rPr lang="en-IE" b="1" dirty="0">
                <a:solidFill>
                  <a:srgbClr val="0070C0"/>
                </a:solidFill>
                <a:latin typeface="+mj-lt"/>
                <a:ea typeface="Verdana" panose="020B0604030504040204" pitchFamily="34" charset="0"/>
                <a:cs typeface="Times New Roman" panose="02020603050405020304" pitchFamily="18" charset="0"/>
              </a:rPr>
              <a:t>outflow water clock </a:t>
            </a:r>
            <a:r>
              <a:rPr lang="en-IE" dirty="0">
                <a:latin typeface="+mj-lt"/>
                <a:ea typeface="Verdana" panose="020B0604030504040204" pitchFamily="34" charset="0"/>
                <a:cs typeface="Times New Roman" panose="02020603050405020304" pitchFamily="18" charset="0"/>
              </a:rPr>
              <a:t>(see image to the left). This involved a vase with a hole near its base which would allow water to flow out if not stoppered.</a:t>
            </a:r>
          </a:p>
          <a:p>
            <a:pPr>
              <a:lnSpc>
                <a:spcPct val="110000"/>
              </a:lnSpc>
              <a:spcBef>
                <a:spcPts val="0"/>
              </a:spcBef>
              <a:buBlip>
                <a:blip>
                  <a:extLst>
                    <a:ext uri="{96DAC541-7B7A-43D3-8B79-37D633B846F1}">
                      <asvg:svgBlip xmlns:asvg="http://schemas.microsoft.com/office/drawing/2016/SVG/main" r:embed="rId4"/>
                    </a:ext>
                  </a:extLst>
                </a:blip>
              </a:buBlip>
            </a:pPr>
            <a:r>
              <a:rPr lang="en-IE" dirty="0">
                <a:latin typeface="+mj-lt"/>
                <a:ea typeface="Verdana" panose="020B0604030504040204" pitchFamily="34" charset="0"/>
                <a:cs typeface="Times New Roman" panose="02020603050405020304" pitchFamily="18" charset="0"/>
              </a:rPr>
              <a:t>Such water clocks were used, for example, in Athenian courts to measure how long someone was given to speak!</a:t>
            </a:r>
          </a:p>
          <a:p>
            <a:pPr marL="0" indent="0">
              <a:buNone/>
            </a:pPr>
            <a:endParaRPr lang="en-IE" dirty="0">
              <a:latin typeface="+mj-lt"/>
            </a:endParaRPr>
          </a:p>
        </p:txBody>
      </p:sp>
      <p:sp>
        <p:nvSpPr>
          <p:cNvPr id="4" name="TextBox 3">
            <a:extLst>
              <a:ext uri="{FF2B5EF4-FFF2-40B4-BE49-F238E27FC236}">
                <a16:creationId xmlns:a16="http://schemas.microsoft.com/office/drawing/2014/main" id="{2F6DF9A0-9E2D-49D7-8605-9330EF265A8C}"/>
              </a:ext>
            </a:extLst>
          </p:cNvPr>
          <p:cNvSpPr txBox="1"/>
          <p:nvPr/>
        </p:nvSpPr>
        <p:spPr>
          <a:xfrm>
            <a:off x="7862054" y="7686824"/>
            <a:ext cx="10099574" cy="2385910"/>
          </a:xfrm>
          <a:prstGeom prst="rect">
            <a:avLst/>
          </a:prstGeom>
          <a:noFill/>
          <a:ln w="57150">
            <a:solidFill>
              <a:schemeClr val="accent5">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IE" sz="3200" b="1" dirty="0">
                <a:solidFill>
                  <a:schemeClr val="tx1"/>
                </a:solidFill>
                <a:latin typeface="+mj-lt"/>
                <a:ea typeface="Verdana" panose="020B0604030504040204" pitchFamily="34" charset="0"/>
              </a:rPr>
              <a:t>Vocabulary check!</a:t>
            </a:r>
          </a:p>
          <a:p>
            <a:pPr>
              <a:lnSpc>
                <a:spcPct val="110000"/>
              </a:lnSpc>
              <a:spcBef>
                <a:spcPts val="0"/>
              </a:spcBef>
            </a:pPr>
            <a:endParaRPr lang="en-IE" sz="1200" dirty="0">
              <a:solidFill>
                <a:schemeClr val="tx1"/>
              </a:solidFill>
              <a:latin typeface="+mj-lt"/>
              <a:ea typeface="Verdana" panose="020B0604030504040204" pitchFamily="34" charset="0"/>
              <a:cs typeface="Times New Roman" panose="02020603050405020304" pitchFamily="18" charset="0"/>
            </a:endParaRPr>
          </a:p>
          <a:p>
            <a:pPr>
              <a:lnSpc>
                <a:spcPct val="110000"/>
              </a:lnSpc>
              <a:spcBef>
                <a:spcPts val="0"/>
              </a:spcBef>
            </a:pPr>
            <a:r>
              <a:rPr lang="en-IE" sz="3200" dirty="0">
                <a:solidFill>
                  <a:schemeClr val="tx1"/>
                </a:solidFill>
                <a:latin typeface="+mj-lt"/>
                <a:ea typeface="Verdana" panose="020B0604030504040204" pitchFamily="34" charset="0"/>
                <a:cs typeface="Times New Roman" panose="02020603050405020304" pitchFamily="18" charset="0"/>
              </a:rPr>
              <a:t>In Greek, a water clock is known as a </a:t>
            </a:r>
            <a:r>
              <a:rPr lang="en-IE" sz="3200" i="1" dirty="0" err="1">
                <a:solidFill>
                  <a:schemeClr val="tx1"/>
                </a:solidFill>
                <a:latin typeface="+mj-lt"/>
                <a:ea typeface="Verdana" panose="020B0604030504040204" pitchFamily="34" charset="0"/>
                <a:cs typeface="Times New Roman" panose="02020603050405020304" pitchFamily="18" charset="0"/>
              </a:rPr>
              <a:t>klepsydra</a:t>
            </a:r>
            <a:r>
              <a:rPr lang="en-IE" sz="3200" dirty="0">
                <a:solidFill>
                  <a:schemeClr val="tx1"/>
                </a:solidFill>
                <a:latin typeface="+mj-lt"/>
                <a:ea typeface="Verdana" panose="020B0604030504040204" pitchFamily="34" charset="0"/>
                <a:cs typeface="Times New Roman" panose="02020603050405020304" pitchFamily="18" charset="0"/>
              </a:rPr>
              <a:t> (</a:t>
            </a:r>
            <a:r>
              <a:rPr lang="en-IE" sz="3200" dirty="0" err="1">
                <a:solidFill>
                  <a:schemeClr val="tx1"/>
                </a:solidFill>
                <a:latin typeface="Times New Roman" panose="02020603050405020304" pitchFamily="18" charset="0"/>
                <a:ea typeface="Verdana" panose="020B0604030504040204" pitchFamily="34" charset="0"/>
                <a:cs typeface="Times New Roman" panose="02020603050405020304" pitchFamily="18" charset="0"/>
              </a:rPr>
              <a:t>κλεψύδρ</a:t>
            </a:r>
            <a:r>
              <a:rPr lang="en-IE" sz="3200"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α</a:t>
            </a:r>
            <a:r>
              <a:rPr lang="en-IE" sz="3200" dirty="0">
                <a:solidFill>
                  <a:schemeClr val="tx1"/>
                </a:solidFill>
                <a:latin typeface="+mj-lt"/>
                <a:ea typeface="Verdana" panose="020B0604030504040204" pitchFamily="34" charset="0"/>
                <a:cs typeface="Times New Roman" panose="02020603050405020304" pitchFamily="18" charset="0"/>
              </a:rPr>
              <a:t>), which means 'water thief’! (</a:t>
            </a:r>
            <a:r>
              <a:rPr lang="en-IE" sz="3200" i="1" dirty="0" err="1">
                <a:solidFill>
                  <a:schemeClr val="tx1"/>
                </a:solidFill>
                <a:latin typeface="+mj-lt"/>
                <a:ea typeface="Verdana" panose="020B0604030504040204" pitchFamily="34" charset="0"/>
                <a:cs typeface="Times New Roman" panose="02020603050405020304" pitchFamily="18" charset="0"/>
              </a:rPr>
              <a:t>kleptō</a:t>
            </a:r>
            <a:r>
              <a:rPr lang="en-IE" sz="3200" dirty="0">
                <a:solidFill>
                  <a:schemeClr val="tx1"/>
                </a:solidFill>
                <a:latin typeface="+mj-lt"/>
                <a:ea typeface="Verdana" panose="020B0604030504040204" pitchFamily="34" charset="0"/>
                <a:cs typeface="Times New Roman" panose="02020603050405020304" pitchFamily="18" charset="0"/>
              </a:rPr>
              <a:t> (</a:t>
            </a:r>
            <a:r>
              <a:rPr lang="en-IE" sz="3200" dirty="0" err="1">
                <a:solidFill>
                  <a:schemeClr val="tx1"/>
                </a:solidFill>
                <a:latin typeface="Times New Roman" panose="02020603050405020304" pitchFamily="18" charset="0"/>
                <a:ea typeface="Verdana" panose="020B0604030504040204" pitchFamily="34" charset="0"/>
                <a:cs typeface="Times New Roman" panose="02020603050405020304" pitchFamily="18" charset="0"/>
              </a:rPr>
              <a:t>κλέ</a:t>
            </a:r>
            <a:r>
              <a:rPr lang="en-IE" sz="3200"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πτω</a:t>
            </a:r>
            <a:r>
              <a:rPr lang="en-IE" sz="3200" dirty="0">
                <a:solidFill>
                  <a:schemeClr val="tx1"/>
                </a:solidFill>
                <a:latin typeface="+mj-lt"/>
                <a:ea typeface="Verdana" panose="020B0604030504040204" pitchFamily="34" charset="0"/>
                <a:cs typeface="Times New Roman" panose="02020603050405020304" pitchFamily="18" charset="0"/>
              </a:rPr>
              <a:t>), ‘I steal’ + </a:t>
            </a:r>
            <a:r>
              <a:rPr lang="en-IE" sz="3200" i="1" dirty="0">
                <a:solidFill>
                  <a:schemeClr val="tx1"/>
                </a:solidFill>
                <a:latin typeface="+mj-lt"/>
                <a:ea typeface="Verdana" panose="020B0604030504040204" pitchFamily="34" charset="0"/>
                <a:cs typeface="Times New Roman" panose="02020603050405020304" pitchFamily="18" charset="0"/>
              </a:rPr>
              <a:t>hydōr</a:t>
            </a:r>
            <a:r>
              <a:rPr lang="en-IE" sz="3200" dirty="0">
                <a:solidFill>
                  <a:schemeClr val="tx1"/>
                </a:solidFill>
                <a:latin typeface="+mj-lt"/>
                <a:ea typeface="Verdana" panose="020B0604030504040204" pitchFamily="34" charset="0"/>
                <a:cs typeface="Times New Roman" panose="02020603050405020304" pitchFamily="18" charset="0"/>
              </a:rPr>
              <a:t> (</a:t>
            </a:r>
            <a:r>
              <a:rPr lang="en-IE" sz="3200"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ὕδωρ</a:t>
            </a:r>
            <a:r>
              <a:rPr lang="en-IE" sz="3200" dirty="0">
                <a:solidFill>
                  <a:schemeClr val="tx1"/>
                </a:solidFill>
                <a:latin typeface="+mj-lt"/>
                <a:ea typeface="Verdana" panose="020B0604030504040204" pitchFamily="34" charset="0"/>
                <a:cs typeface="Times New Roman" panose="02020603050405020304" pitchFamily="18" charset="0"/>
              </a:rPr>
              <a:t>), ‘water’)</a:t>
            </a:r>
          </a:p>
        </p:txBody>
      </p:sp>
      <p:grpSp>
        <p:nvGrpSpPr>
          <p:cNvPr id="7" name="Group 6">
            <a:extLst>
              <a:ext uri="{FF2B5EF4-FFF2-40B4-BE49-F238E27FC236}">
                <a16:creationId xmlns:a16="http://schemas.microsoft.com/office/drawing/2014/main" id="{6A83A0EB-FD1F-5BA6-920F-E271CDBC70FB}"/>
              </a:ext>
            </a:extLst>
          </p:cNvPr>
          <p:cNvGrpSpPr>
            <a:grpSpLocks/>
          </p:cNvGrpSpPr>
          <p:nvPr/>
        </p:nvGrpSpPr>
        <p:grpSpPr bwMode="auto">
          <a:xfrm>
            <a:off x="7641871" y="437574"/>
            <a:ext cx="10715588" cy="1285875"/>
            <a:chOff x="0" y="0"/>
            <a:chExt cx="1384190" cy="3472227"/>
          </a:xfrm>
        </p:grpSpPr>
        <p:sp>
          <p:nvSpPr>
            <p:cNvPr id="9" name="Freeform 4">
              <a:extLst>
                <a:ext uri="{FF2B5EF4-FFF2-40B4-BE49-F238E27FC236}">
                  <a16:creationId xmlns:a16="http://schemas.microsoft.com/office/drawing/2014/main" id="{B574FD09-972D-F62B-0C64-01C437F80788}"/>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0" name="TextBox 24">
              <a:extLst>
                <a:ext uri="{FF2B5EF4-FFF2-40B4-BE49-F238E27FC236}">
                  <a16:creationId xmlns:a16="http://schemas.microsoft.com/office/drawing/2014/main" id="{4D367B90-F490-DAA3-228F-31E0FB703EF4}"/>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2" name="TextBox 3">
            <a:extLst>
              <a:ext uri="{FF2B5EF4-FFF2-40B4-BE49-F238E27FC236}">
                <a16:creationId xmlns:a16="http://schemas.microsoft.com/office/drawing/2014/main" id="{2613C158-98B4-6DB9-67BC-77F2183F240B}"/>
              </a:ext>
            </a:extLst>
          </p:cNvPr>
          <p:cNvSpPr txBox="1"/>
          <p:nvPr/>
        </p:nvSpPr>
        <p:spPr>
          <a:xfrm>
            <a:off x="7862054" y="697841"/>
            <a:ext cx="12192000" cy="758285"/>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ea typeface="Calibri" panose="020F0502020204030204" pitchFamily="34" charset="0"/>
                <a:cs typeface="Calibri" panose="020F0502020204030204" pitchFamily="34" charset="0"/>
                <a:sym typeface="Open Sans Bold"/>
              </a:rPr>
              <a:t>Water clock</a:t>
            </a:r>
          </a:p>
        </p:txBody>
      </p:sp>
    </p:spTree>
    <p:extLst>
      <p:ext uri="{BB962C8B-B14F-4D97-AF65-F5344CB8AC3E}">
        <p14:creationId xmlns:p14="http://schemas.microsoft.com/office/powerpoint/2010/main" val="1761930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106ADDE6-0694-98CC-C1A4-B4C12F237D1A}"/>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130051" name="Group 3">
            <a:extLst>
              <a:ext uri="{FF2B5EF4-FFF2-40B4-BE49-F238E27FC236}">
                <a16:creationId xmlns:a16="http://schemas.microsoft.com/office/drawing/2014/main" id="{DC01E8CF-64D5-E501-DAE4-7C8BFC4893BB}"/>
              </a:ext>
            </a:extLst>
          </p:cNvPr>
          <p:cNvGrpSpPr>
            <a:grpSpLocks/>
          </p:cNvGrpSpPr>
          <p:nvPr/>
        </p:nvGrpSpPr>
        <p:grpSpPr bwMode="auto">
          <a:xfrm>
            <a:off x="13031788" y="0"/>
            <a:ext cx="5256212" cy="10287000"/>
            <a:chOff x="0" y="0"/>
            <a:chExt cx="1384190" cy="3472227"/>
          </a:xfrm>
        </p:grpSpPr>
        <p:sp>
          <p:nvSpPr>
            <p:cNvPr id="130062" name="Freeform 4">
              <a:extLst>
                <a:ext uri="{FF2B5EF4-FFF2-40B4-BE49-F238E27FC236}">
                  <a16:creationId xmlns:a16="http://schemas.microsoft.com/office/drawing/2014/main" id="{C319B657-7817-5A4E-D3CA-A853170BC640}"/>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30063" name="TextBox 5">
              <a:extLst>
                <a:ext uri="{FF2B5EF4-FFF2-40B4-BE49-F238E27FC236}">
                  <a16:creationId xmlns:a16="http://schemas.microsoft.com/office/drawing/2014/main" id="{1261C862-F51D-2501-6ABD-679B5D487C8A}"/>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8053ED32-A11E-CC86-B4E8-77E63F02ED14}"/>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130053" name="Group 7">
            <a:extLst>
              <a:ext uri="{FF2B5EF4-FFF2-40B4-BE49-F238E27FC236}">
                <a16:creationId xmlns:a16="http://schemas.microsoft.com/office/drawing/2014/main" id="{755FDA0B-BCAE-3A66-D4B1-0DBCB64018F9}"/>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A4608D91-5849-FEEB-65B3-BFC744A4F858}"/>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130054" name="Group 9">
            <a:extLst>
              <a:ext uri="{FF2B5EF4-FFF2-40B4-BE49-F238E27FC236}">
                <a16:creationId xmlns:a16="http://schemas.microsoft.com/office/drawing/2014/main" id="{BBFC3AD1-F492-45E3-6FF4-35E38BBDFE39}"/>
              </a:ext>
            </a:extLst>
          </p:cNvPr>
          <p:cNvGrpSpPr>
            <a:grpSpLocks/>
          </p:cNvGrpSpPr>
          <p:nvPr/>
        </p:nvGrpSpPr>
        <p:grpSpPr bwMode="auto">
          <a:xfrm>
            <a:off x="1057275" y="3489325"/>
            <a:ext cx="79375" cy="3562350"/>
            <a:chOff x="0" y="0"/>
            <a:chExt cx="20803" cy="938233"/>
          </a:xfrm>
        </p:grpSpPr>
        <p:sp>
          <p:nvSpPr>
            <p:cNvPr id="130057" name="Freeform 10">
              <a:extLst>
                <a:ext uri="{FF2B5EF4-FFF2-40B4-BE49-F238E27FC236}">
                  <a16:creationId xmlns:a16="http://schemas.microsoft.com/office/drawing/2014/main" id="{A2E46453-E4FB-EBB4-006A-16C786047C72}"/>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130058" name="TextBox 11">
              <a:extLst>
                <a:ext uri="{FF2B5EF4-FFF2-40B4-BE49-F238E27FC236}">
                  <a16:creationId xmlns:a16="http://schemas.microsoft.com/office/drawing/2014/main" id="{E1AF3739-F9ED-081A-027F-4B2F9646BA88}"/>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945FDB24-081D-DF0A-D390-8CFACBF6D425}"/>
              </a:ext>
            </a:extLst>
          </p:cNvPr>
          <p:cNvSpPr txBox="1"/>
          <p:nvPr/>
        </p:nvSpPr>
        <p:spPr>
          <a:xfrm>
            <a:off x="1387475" y="3446463"/>
            <a:ext cx="8718550" cy="1693862"/>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7: STEM in the ancient world</a:t>
            </a:r>
          </a:p>
        </p:txBody>
      </p:sp>
      <p:sp>
        <p:nvSpPr>
          <p:cNvPr id="14" name="TextBox 14">
            <a:extLst>
              <a:ext uri="{FF2B5EF4-FFF2-40B4-BE49-F238E27FC236}">
                <a16:creationId xmlns:a16="http://schemas.microsoft.com/office/drawing/2014/main" id="{7AD037D5-16E0-F8C5-89A4-5780C99A2FD7}"/>
              </a:ext>
            </a:extLst>
          </p:cNvPr>
          <p:cNvSpPr txBox="1"/>
          <p:nvPr/>
        </p:nvSpPr>
        <p:spPr>
          <a:xfrm>
            <a:off x="1263650" y="5616575"/>
            <a:ext cx="8293100" cy="1385888"/>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3. Antikythera Mechanism (Greece)</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D153B9-8E21-4634-BBB7-27F738640529}"/>
              </a:ext>
            </a:extLst>
          </p:cNvPr>
          <p:cNvSpPr>
            <a:spLocks noGrp="1"/>
          </p:cNvSpPr>
          <p:nvPr>
            <p:ph idx="1"/>
          </p:nvPr>
        </p:nvSpPr>
        <p:spPr>
          <a:xfrm>
            <a:off x="762001" y="2476500"/>
            <a:ext cx="8915400" cy="7584900"/>
          </a:xfrm>
        </p:spPr>
        <p:txBody>
          <a:bodyPr>
            <a:normAutofit/>
          </a:bodyPr>
          <a:lstStyle/>
          <a:p>
            <a:pPr>
              <a:lnSpc>
                <a:spcPct val="110000"/>
              </a:lnSpc>
              <a:spcBef>
                <a:spcPts val="0"/>
              </a:spcBef>
              <a:buBlip>
                <a:blip>
                  <a:extLst>
                    <a:ext uri="{96DAC541-7B7A-43D3-8B79-37D633B846F1}">
                      <asvg:svgBlip xmlns:asvg="http://schemas.microsoft.com/office/drawing/2016/SVG/main" r:embed="rId3"/>
                    </a:ext>
                  </a:extLst>
                </a:blip>
              </a:buBlip>
            </a:pPr>
            <a:r>
              <a:rPr lang="en-IE" sz="2800" dirty="0">
                <a:latin typeface="+mj-lt"/>
                <a:ea typeface="Verdana" panose="020B0604030504040204" pitchFamily="34" charset="0"/>
                <a:cs typeface="Times New Roman" panose="02020603050405020304" pitchFamily="18" charset="0"/>
              </a:rPr>
              <a:t>In 1900, divers off the coast of the </a:t>
            </a:r>
            <a:r>
              <a:rPr lang="en-IE" sz="2800" b="1" dirty="0">
                <a:solidFill>
                  <a:srgbClr val="0070C0"/>
                </a:solidFill>
                <a:latin typeface="+mj-lt"/>
                <a:ea typeface="Verdana" panose="020B0604030504040204" pitchFamily="34" charset="0"/>
                <a:cs typeface="Times New Roman" panose="02020603050405020304" pitchFamily="18" charset="0"/>
              </a:rPr>
              <a:t>island of Antikythera in Greece </a:t>
            </a:r>
            <a:r>
              <a:rPr lang="en-IE" sz="2800" dirty="0">
                <a:latin typeface="+mj-lt"/>
                <a:ea typeface="Verdana" panose="020B0604030504040204" pitchFamily="34" charset="0"/>
                <a:cs typeface="Times New Roman" panose="02020603050405020304" pitchFamily="18" charset="0"/>
              </a:rPr>
              <a:t>(located between Crete and mainland Greece) discovered a </a:t>
            </a:r>
            <a:r>
              <a:rPr lang="en-IE" sz="2800" b="1" dirty="0">
                <a:solidFill>
                  <a:schemeClr val="accent5">
                    <a:lumMod val="75000"/>
                  </a:schemeClr>
                </a:solidFill>
                <a:latin typeface="+mj-lt"/>
                <a:ea typeface="Verdana" panose="020B0604030504040204" pitchFamily="34" charset="0"/>
                <a:cs typeface="Times New Roman" panose="02020603050405020304" pitchFamily="18" charset="0"/>
              </a:rPr>
              <a:t>shipwreck</a:t>
            </a:r>
            <a:r>
              <a:rPr lang="en-IE" sz="2800" dirty="0">
                <a:latin typeface="+mj-lt"/>
                <a:ea typeface="Verdana" panose="020B0604030504040204" pitchFamily="34" charset="0"/>
                <a:cs typeface="Times New Roman" panose="02020603050405020304" pitchFamily="18" charset="0"/>
              </a:rPr>
              <a:t> that dated from circa </a:t>
            </a:r>
            <a:r>
              <a:rPr lang="en-IE" sz="2800" b="1" dirty="0">
                <a:solidFill>
                  <a:schemeClr val="accent1"/>
                </a:solidFill>
                <a:latin typeface="+mj-lt"/>
                <a:ea typeface="Verdana" panose="020B0604030504040204" pitchFamily="34" charset="0"/>
                <a:cs typeface="Times New Roman" panose="02020603050405020304" pitchFamily="18" charset="0"/>
              </a:rPr>
              <a:t>60 BC </a:t>
            </a:r>
          </a:p>
          <a:p>
            <a:pPr>
              <a:lnSpc>
                <a:spcPct val="110000"/>
              </a:lnSpc>
              <a:spcBef>
                <a:spcPts val="0"/>
              </a:spcBef>
              <a:buBlip>
                <a:blip>
                  <a:extLst>
                    <a:ext uri="{96DAC541-7B7A-43D3-8B79-37D633B846F1}">
                      <asvg:svgBlip xmlns:asvg="http://schemas.microsoft.com/office/drawing/2016/SVG/main" r:embed="rId3"/>
                    </a:ext>
                  </a:extLst>
                </a:blip>
              </a:buBlip>
            </a:pPr>
            <a:r>
              <a:rPr lang="en-IE" sz="2800" dirty="0">
                <a:latin typeface="+mj-lt"/>
                <a:ea typeface="Verdana" panose="020B0604030504040204" pitchFamily="34" charset="0"/>
                <a:cs typeface="Times New Roman" panose="02020603050405020304" pitchFamily="18" charset="0"/>
              </a:rPr>
              <a:t>The ship had been sailing from Asia Minor to Rome when it sank</a:t>
            </a:r>
          </a:p>
          <a:p>
            <a:pPr>
              <a:lnSpc>
                <a:spcPct val="110000"/>
              </a:lnSpc>
              <a:spcBef>
                <a:spcPts val="0"/>
              </a:spcBef>
              <a:buBlip>
                <a:blip>
                  <a:extLst>
                    <a:ext uri="{96DAC541-7B7A-43D3-8B79-37D633B846F1}">
                      <asvg:svgBlip xmlns:asvg="http://schemas.microsoft.com/office/drawing/2016/SVG/main" r:embed="rId3"/>
                    </a:ext>
                  </a:extLst>
                </a:blip>
              </a:buBlip>
            </a:pPr>
            <a:r>
              <a:rPr lang="en-IE" sz="2800" dirty="0">
                <a:latin typeface="+mj-lt"/>
                <a:ea typeface="Verdana" panose="020B0604030504040204" pitchFamily="34" charset="0"/>
                <a:cs typeface="Times New Roman" panose="02020603050405020304" pitchFamily="18" charset="0"/>
              </a:rPr>
              <a:t>The most famous discovery in the shipwreck =  the </a:t>
            </a:r>
            <a:r>
              <a:rPr lang="en-IE" sz="2800" b="1" dirty="0">
                <a:solidFill>
                  <a:srgbClr val="FF0000"/>
                </a:solidFill>
                <a:latin typeface="+mj-lt"/>
                <a:ea typeface="Verdana" panose="020B0604030504040204" pitchFamily="34" charset="0"/>
                <a:cs typeface="Times New Roman" panose="02020603050405020304" pitchFamily="18" charset="0"/>
              </a:rPr>
              <a:t>Antikythera Mechanism </a:t>
            </a:r>
            <a:r>
              <a:rPr lang="en-IE" sz="2800" dirty="0">
                <a:latin typeface="+mj-lt"/>
                <a:ea typeface="Verdana" panose="020B0604030504040204" pitchFamily="34" charset="0"/>
                <a:cs typeface="Times New Roman" panose="02020603050405020304" pitchFamily="18" charset="0"/>
              </a:rPr>
              <a:t>(82 fragments have been found) </a:t>
            </a:r>
          </a:p>
          <a:p>
            <a:pPr>
              <a:lnSpc>
                <a:spcPct val="110000"/>
              </a:lnSpc>
              <a:spcBef>
                <a:spcPts val="0"/>
              </a:spcBef>
              <a:buBlip>
                <a:blip>
                  <a:extLst>
                    <a:ext uri="{96DAC541-7B7A-43D3-8B79-37D633B846F1}">
                      <asvg:svgBlip xmlns:asvg="http://schemas.microsoft.com/office/drawing/2016/SVG/main" r:embed="rId3"/>
                    </a:ext>
                  </a:extLst>
                </a:blip>
              </a:buBlip>
            </a:pPr>
            <a:r>
              <a:rPr lang="en-IE" sz="2800" dirty="0">
                <a:latin typeface="+mj-lt"/>
                <a:ea typeface="Verdana" panose="020B0604030504040204" pitchFamily="34" charset="0"/>
                <a:cs typeface="Times New Roman" panose="02020603050405020304" pitchFamily="18" charset="0"/>
              </a:rPr>
              <a:t>Known as the world’s </a:t>
            </a:r>
            <a:r>
              <a:rPr lang="en-IE" sz="2800" b="1" dirty="0">
                <a:solidFill>
                  <a:schemeClr val="accent4">
                    <a:lumMod val="75000"/>
                  </a:schemeClr>
                </a:solidFill>
                <a:latin typeface="+mj-lt"/>
                <a:ea typeface="Verdana" panose="020B0604030504040204" pitchFamily="34" charset="0"/>
                <a:cs typeface="Times New Roman" panose="02020603050405020304" pitchFamily="18" charset="0"/>
              </a:rPr>
              <a:t>first analogue computer</a:t>
            </a:r>
          </a:p>
          <a:p>
            <a:pPr>
              <a:lnSpc>
                <a:spcPct val="110000"/>
              </a:lnSpc>
              <a:spcBef>
                <a:spcPts val="0"/>
              </a:spcBef>
              <a:buBlip>
                <a:blip>
                  <a:extLst>
                    <a:ext uri="{96DAC541-7B7A-43D3-8B79-37D633B846F1}">
                      <asvg:svgBlip xmlns:asvg="http://schemas.microsoft.com/office/drawing/2016/SVG/main" r:embed="rId3"/>
                    </a:ext>
                  </a:extLst>
                </a:blip>
              </a:buBlip>
            </a:pPr>
            <a:r>
              <a:rPr lang="en-IE" sz="2800" dirty="0">
                <a:latin typeface="+mj-lt"/>
                <a:ea typeface="Verdana" panose="020B0604030504040204" pitchFamily="34" charset="0"/>
                <a:cs typeface="Times New Roman" panose="02020603050405020304" pitchFamily="18" charset="0"/>
              </a:rPr>
              <a:t>The mechanism reflects technology developed during the 3</a:t>
            </a:r>
            <a:r>
              <a:rPr lang="en-IE" sz="2800" baseline="30000" dirty="0">
                <a:latin typeface="+mj-lt"/>
                <a:ea typeface="Verdana" panose="020B0604030504040204" pitchFamily="34" charset="0"/>
                <a:cs typeface="Times New Roman" panose="02020603050405020304" pitchFamily="18" charset="0"/>
              </a:rPr>
              <a:t>rd</a:t>
            </a:r>
            <a:r>
              <a:rPr lang="en-IE" sz="2800" dirty="0">
                <a:latin typeface="+mj-lt"/>
                <a:ea typeface="Verdana" panose="020B0604030504040204" pitchFamily="34" charset="0"/>
                <a:cs typeface="Times New Roman" panose="02020603050405020304" pitchFamily="18" charset="0"/>
              </a:rPr>
              <a:t> and/or 2</a:t>
            </a:r>
            <a:r>
              <a:rPr lang="en-IE" sz="2800" baseline="30000" dirty="0">
                <a:latin typeface="+mj-lt"/>
                <a:ea typeface="Verdana" panose="020B0604030504040204" pitchFamily="34" charset="0"/>
                <a:cs typeface="Times New Roman" panose="02020603050405020304" pitchFamily="18" charset="0"/>
              </a:rPr>
              <a:t>nd</a:t>
            </a:r>
            <a:r>
              <a:rPr lang="en-IE" sz="2800" dirty="0">
                <a:latin typeface="+mj-lt"/>
                <a:ea typeface="Verdana" panose="020B0604030504040204" pitchFamily="34" charset="0"/>
                <a:cs typeface="Times New Roman" panose="02020603050405020304" pitchFamily="18" charset="0"/>
              </a:rPr>
              <a:t> centuries BC by drawing on older </a:t>
            </a:r>
            <a:r>
              <a:rPr lang="en-IE" sz="2800" b="1" dirty="0">
                <a:solidFill>
                  <a:schemeClr val="accent5">
                    <a:lumMod val="75000"/>
                  </a:schemeClr>
                </a:solidFill>
                <a:latin typeface="+mj-lt"/>
                <a:ea typeface="Verdana" panose="020B0604030504040204" pitchFamily="34" charset="0"/>
                <a:cs typeface="Times New Roman" panose="02020603050405020304" pitchFamily="18" charset="0"/>
              </a:rPr>
              <a:t>Near Eastern astronomy from Mesopotamia and Egypt</a:t>
            </a:r>
            <a:endParaRPr lang="en-IE" sz="2800" dirty="0">
              <a:latin typeface="+mj-lt"/>
              <a:ea typeface="Verdana" panose="020B0604030504040204" pitchFamily="34" charset="0"/>
              <a:cs typeface="Times New Roman" panose="02020603050405020304" pitchFamily="18" charset="0"/>
            </a:endParaRPr>
          </a:p>
          <a:p>
            <a:pPr>
              <a:lnSpc>
                <a:spcPct val="110000"/>
              </a:lnSpc>
              <a:spcBef>
                <a:spcPts val="0"/>
              </a:spcBef>
              <a:buBlip>
                <a:blip>
                  <a:extLst>
                    <a:ext uri="{96DAC541-7B7A-43D3-8B79-37D633B846F1}">
                      <asvg:svgBlip xmlns:asvg="http://schemas.microsoft.com/office/drawing/2016/SVG/main" r:embed="rId3"/>
                    </a:ext>
                  </a:extLst>
                </a:blip>
              </a:buBlip>
            </a:pPr>
            <a:r>
              <a:rPr lang="en-IE" sz="2800" dirty="0">
                <a:latin typeface="+mj-lt"/>
                <a:ea typeface="Verdana" panose="020B0604030504040204" pitchFamily="34" charset="0"/>
                <a:cs typeface="Times New Roman" panose="02020603050405020304" pitchFamily="18" charset="0"/>
              </a:rPr>
              <a:t>It tracks the </a:t>
            </a:r>
            <a:r>
              <a:rPr lang="en-IE" sz="2800" b="1" dirty="0">
                <a:solidFill>
                  <a:schemeClr val="accent6">
                    <a:lumMod val="60000"/>
                    <a:lumOff val="40000"/>
                  </a:schemeClr>
                </a:solidFill>
                <a:latin typeface="+mj-lt"/>
                <a:ea typeface="Verdana" panose="020B0604030504040204" pitchFamily="34" charset="0"/>
                <a:cs typeface="Times New Roman" panose="02020603050405020304" pitchFamily="18" charset="0"/>
              </a:rPr>
              <a:t>movements of the sun, moon and planets</a:t>
            </a:r>
            <a:r>
              <a:rPr lang="en-IE" sz="2800" dirty="0">
                <a:latin typeface="+mj-lt"/>
                <a:ea typeface="Verdana" panose="020B0604030504040204" pitchFamily="34" charset="0"/>
                <a:cs typeface="Times New Roman" panose="02020603050405020304" pitchFamily="18" charset="0"/>
              </a:rPr>
              <a:t> and can predict </a:t>
            </a:r>
            <a:r>
              <a:rPr lang="en-IE" sz="2800" b="1" dirty="0">
                <a:solidFill>
                  <a:srgbClr val="92D050"/>
                </a:solidFill>
                <a:latin typeface="+mj-lt"/>
                <a:ea typeface="Verdana" panose="020B0604030504040204" pitchFamily="34" charset="0"/>
                <a:cs typeface="Times New Roman" panose="02020603050405020304" pitchFamily="18" charset="0"/>
              </a:rPr>
              <a:t>lunar and solar eclipses </a:t>
            </a:r>
            <a:r>
              <a:rPr lang="en-IE" sz="2800" dirty="0">
                <a:latin typeface="+mj-lt"/>
                <a:ea typeface="Verdana" panose="020B0604030504040204" pitchFamily="34" charset="0"/>
                <a:cs typeface="Times New Roman" panose="02020603050405020304" pitchFamily="18" charset="0"/>
              </a:rPr>
              <a:t>within a 12-hour margin of error!</a:t>
            </a:r>
          </a:p>
          <a:p>
            <a:endParaRPr lang="en-IE" sz="2800" dirty="0">
              <a:latin typeface="+mj-lt"/>
            </a:endParaRPr>
          </a:p>
        </p:txBody>
      </p:sp>
      <p:pic>
        <p:nvPicPr>
          <p:cNvPr id="4" name="Content Placeholder 5">
            <a:extLst>
              <a:ext uri="{FF2B5EF4-FFF2-40B4-BE49-F238E27FC236}">
                <a16:creationId xmlns:a16="http://schemas.microsoft.com/office/drawing/2014/main" id="{C106583A-98EA-4370-A28B-71E4CEF05F39}"/>
              </a:ext>
            </a:extLst>
          </p:cNvPr>
          <p:cNvPicPr>
            <a:picLocks/>
          </p:cNvPicPr>
          <p:nvPr/>
        </p:nvPicPr>
        <p:blipFill rotWithShape="1">
          <a:blip r:embed="rId4" cstate="email">
            <a:extLst>
              <a:ext uri="{28A0092B-C50C-407E-A947-70E740481C1C}">
                <a14:useLocalDpi xmlns:a14="http://schemas.microsoft.com/office/drawing/2010/main"/>
              </a:ext>
            </a:extLst>
          </a:blip>
          <a:srcRect r="-3" b="-3"/>
          <a:stretch/>
        </p:blipFill>
        <p:spPr bwMode="auto">
          <a:xfrm>
            <a:off x="11851889" y="4091594"/>
            <a:ext cx="6436112" cy="6195407"/>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p:spPr>
      </p:pic>
      <p:pic>
        <p:nvPicPr>
          <p:cNvPr id="6" name="Picture 5">
            <a:extLst>
              <a:ext uri="{FF2B5EF4-FFF2-40B4-BE49-F238E27FC236}">
                <a16:creationId xmlns:a16="http://schemas.microsoft.com/office/drawing/2014/main" id="{016FDC42-7822-486E-99EE-B671F897F74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r="-4" b="-4"/>
          <a:stretch/>
        </p:blipFill>
        <p:spPr>
          <a:xfrm>
            <a:off x="9614084" y="166256"/>
            <a:ext cx="5278968" cy="4511864"/>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grpSp>
        <p:nvGrpSpPr>
          <p:cNvPr id="10" name="Group 3">
            <a:extLst>
              <a:ext uri="{FF2B5EF4-FFF2-40B4-BE49-F238E27FC236}">
                <a16:creationId xmlns:a16="http://schemas.microsoft.com/office/drawing/2014/main" id="{B476F712-5FE5-145D-CA40-D3A7295BC6CE}"/>
              </a:ext>
            </a:extLst>
          </p:cNvPr>
          <p:cNvGrpSpPr>
            <a:grpSpLocks/>
          </p:cNvGrpSpPr>
          <p:nvPr/>
        </p:nvGrpSpPr>
        <p:grpSpPr bwMode="auto">
          <a:xfrm>
            <a:off x="0" y="463550"/>
            <a:ext cx="8915400" cy="1284288"/>
            <a:chOff x="0" y="0"/>
            <a:chExt cx="1384190" cy="3472227"/>
          </a:xfrm>
        </p:grpSpPr>
        <p:sp>
          <p:nvSpPr>
            <p:cNvPr id="11" name="Freeform 4">
              <a:extLst>
                <a:ext uri="{FF2B5EF4-FFF2-40B4-BE49-F238E27FC236}">
                  <a16:creationId xmlns:a16="http://schemas.microsoft.com/office/drawing/2014/main" id="{37181745-D781-2CE9-E5C0-64492602ABD7}"/>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2" name="TextBox 5">
              <a:extLst>
                <a:ext uri="{FF2B5EF4-FFF2-40B4-BE49-F238E27FC236}">
                  <a16:creationId xmlns:a16="http://schemas.microsoft.com/office/drawing/2014/main" id="{30824EE5-910E-530D-0FE9-8F76B92C5725}"/>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4" name="TextBox 4">
            <a:extLst>
              <a:ext uri="{FF2B5EF4-FFF2-40B4-BE49-F238E27FC236}">
                <a16:creationId xmlns:a16="http://schemas.microsoft.com/office/drawing/2014/main" id="{487BBD39-E28D-2D4E-3021-355AC19F466E}"/>
              </a:ext>
            </a:extLst>
          </p:cNvPr>
          <p:cNvSpPr txBox="1"/>
          <p:nvPr/>
        </p:nvSpPr>
        <p:spPr>
          <a:xfrm>
            <a:off x="1384300" y="704850"/>
            <a:ext cx="6286500" cy="79533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Antikythera Mechanism</a:t>
            </a:r>
          </a:p>
        </p:txBody>
      </p:sp>
    </p:spTree>
    <p:extLst>
      <p:ext uri="{BB962C8B-B14F-4D97-AF65-F5344CB8AC3E}">
        <p14:creationId xmlns:p14="http://schemas.microsoft.com/office/powerpoint/2010/main" val="25393457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3000"/>
                <a:satMod val="150000"/>
                <a:shade val="98000"/>
                <a:lumMod val="102000"/>
              </a:schemeClr>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6AA24DE7-C336-4994-8C52-D9B3F3D0F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29966" y="1429966"/>
            <a:ext cx="15904724" cy="7895801"/>
          </a:xfrm>
          <a:prstGeom prst="roundRect">
            <a:avLst>
              <a:gd name="adj" fmla="val 1566"/>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FED10DB-2586-414B-8926-A11CDA93CC2E}"/>
              </a:ext>
            </a:extLst>
          </p:cNvPr>
          <p:cNvSpPr txBox="1"/>
          <p:nvPr/>
        </p:nvSpPr>
        <p:spPr>
          <a:xfrm>
            <a:off x="960120" y="960120"/>
            <a:ext cx="4128531" cy="4063912"/>
          </a:xfrm>
          <a:prstGeom prst="rect">
            <a:avLst/>
          </a:prstGeom>
          <a:solidFill>
            <a:srgbClr val="634B45"/>
          </a:solidFill>
          <a:ln>
            <a:solidFill>
              <a:srgbClr val="634B45"/>
            </a:solidFill>
          </a:ln>
        </p:spPr>
        <p:txBody>
          <a:bodyPr vert="horz" lIns="91440" tIns="45720" rIns="91440" bIns="45720" rtlCol="0" anchor="ctr">
            <a:normAutofit/>
          </a:bodyPr>
          <a:lstStyle/>
          <a:p>
            <a:pPr algn="ctr" eaLnBrk="1" hangingPunct="1">
              <a:lnSpc>
                <a:spcPct val="90000"/>
              </a:lnSpc>
              <a:spcAft>
                <a:spcPts val="600"/>
              </a:spcAft>
            </a:pPr>
            <a:endParaRPr lang="en-US" sz="3200" kern="1200" dirty="0">
              <a:solidFill>
                <a:srgbClr val="FFFFFF"/>
              </a:solidFill>
              <a:latin typeface="+mj-lt"/>
              <a:ea typeface="+mj-ea"/>
              <a:cs typeface="+mj-cs"/>
            </a:endParaRPr>
          </a:p>
          <a:p>
            <a:pPr algn="ctr" eaLnBrk="1" hangingPunct="1">
              <a:lnSpc>
                <a:spcPct val="90000"/>
              </a:lnSpc>
              <a:spcAft>
                <a:spcPts val="600"/>
              </a:spcAft>
            </a:pPr>
            <a:r>
              <a:rPr lang="en-US" sz="3200" kern="1200" dirty="0">
                <a:solidFill>
                  <a:srgbClr val="FFFFFF"/>
                </a:solidFill>
                <a:latin typeface="+mj-lt"/>
                <a:ea typeface="+mj-ea"/>
                <a:cs typeface="+mj-cs"/>
              </a:rPr>
              <a:t>Watch this video for more information on the </a:t>
            </a:r>
            <a:r>
              <a:rPr lang="en-US" sz="3200" b="1" kern="1200" dirty="0">
                <a:solidFill>
                  <a:srgbClr val="FFFFFF"/>
                </a:solidFill>
                <a:latin typeface="+mj-lt"/>
                <a:ea typeface="+mj-ea"/>
                <a:cs typeface="+mj-cs"/>
              </a:rPr>
              <a:t>Antikythera Mechanism</a:t>
            </a:r>
            <a:r>
              <a:rPr lang="en-US" sz="3200" kern="1200" dirty="0">
                <a:solidFill>
                  <a:srgbClr val="FFFFFF"/>
                </a:solidFill>
                <a:latin typeface="+mj-lt"/>
                <a:ea typeface="+mj-ea"/>
                <a:cs typeface="+mj-cs"/>
              </a:rPr>
              <a:t>. </a:t>
            </a:r>
          </a:p>
        </p:txBody>
      </p:sp>
      <p:pic>
        <p:nvPicPr>
          <p:cNvPr id="4" name="Online Media 3" title="The Antikythera Mechanism - 2D">
            <a:hlinkClick r:id="" action="ppaction://media"/>
            <a:extLst>
              <a:ext uri="{FF2B5EF4-FFF2-40B4-BE49-F238E27FC236}">
                <a16:creationId xmlns:a16="http://schemas.microsoft.com/office/drawing/2014/main" id="{0005B200-278A-46D9-964F-2A9A57B99AEE}"/>
              </a:ext>
            </a:extLst>
          </p:cNvPr>
          <p:cNvPicPr>
            <a:picLocks noGrp="1" noRot="1" noChangeAspect="1"/>
          </p:cNvPicPr>
          <p:nvPr>
            <p:ph idx="1"/>
            <a:videoFile r:link="rId1"/>
          </p:nvPr>
        </p:nvPicPr>
        <p:blipFill>
          <a:blip r:embed="rId4"/>
          <a:stretch>
            <a:fillRect/>
          </a:stretch>
        </p:blipFill>
        <p:spPr>
          <a:xfrm>
            <a:off x="5558497" y="2153562"/>
            <a:ext cx="11275980" cy="6342738"/>
          </a:xfrm>
          <a:prstGeom prst="rect">
            <a:avLst/>
          </a:prstGeom>
        </p:spPr>
      </p:pic>
    </p:spTree>
    <p:extLst>
      <p:ext uri="{BB962C8B-B14F-4D97-AF65-F5344CB8AC3E}">
        <p14:creationId xmlns:p14="http://schemas.microsoft.com/office/powerpoint/2010/main" val="238642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B89DC6AC-52CC-4993-9F6E-3DB61101F7B2}"/>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133123" name="Group 3">
            <a:extLst>
              <a:ext uri="{FF2B5EF4-FFF2-40B4-BE49-F238E27FC236}">
                <a16:creationId xmlns:a16="http://schemas.microsoft.com/office/drawing/2014/main" id="{BA9074A7-00A1-742B-9D34-FD5E71D61AA8}"/>
              </a:ext>
            </a:extLst>
          </p:cNvPr>
          <p:cNvGrpSpPr>
            <a:grpSpLocks/>
          </p:cNvGrpSpPr>
          <p:nvPr/>
        </p:nvGrpSpPr>
        <p:grpSpPr bwMode="auto">
          <a:xfrm>
            <a:off x="13031788" y="0"/>
            <a:ext cx="5256212" cy="10287000"/>
            <a:chOff x="0" y="0"/>
            <a:chExt cx="1384190" cy="3472227"/>
          </a:xfrm>
        </p:grpSpPr>
        <p:sp>
          <p:nvSpPr>
            <p:cNvPr id="133134" name="Freeform 4">
              <a:extLst>
                <a:ext uri="{FF2B5EF4-FFF2-40B4-BE49-F238E27FC236}">
                  <a16:creationId xmlns:a16="http://schemas.microsoft.com/office/drawing/2014/main" id="{2BC429B3-6DE6-1975-B741-9D34E22B549B}"/>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33135" name="TextBox 5">
              <a:extLst>
                <a:ext uri="{FF2B5EF4-FFF2-40B4-BE49-F238E27FC236}">
                  <a16:creationId xmlns:a16="http://schemas.microsoft.com/office/drawing/2014/main" id="{427E1298-1C6B-3F8E-105F-237C00CC232F}"/>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82B63B0E-C425-57EA-1146-3F0B4CE3D665}"/>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133125" name="Group 7">
            <a:extLst>
              <a:ext uri="{FF2B5EF4-FFF2-40B4-BE49-F238E27FC236}">
                <a16:creationId xmlns:a16="http://schemas.microsoft.com/office/drawing/2014/main" id="{B2AAECC1-BDD4-111B-7498-96B65C24926D}"/>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B518198B-F5DB-8506-631C-73DDB3AFCC9C}"/>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133126" name="Group 9">
            <a:extLst>
              <a:ext uri="{FF2B5EF4-FFF2-40B4-BE49-F238E27FC236}">
                <a16:creationId xmlns:a16="http://schemas.microsoft.com/office/drawing/2014/main" id="{FC6F923B-3045-FCF0-4E92-06D69A20A535}"/>
              </a:ext>
            </a:extLst>
          </p:cNvPr>
          <p:cNvGrpSpPr>
            <a:grpSpLocks/>
          </p:cNvGrpSpPr>
          <p:nvPr/>
        </p:nvGrpSpPr>
        <p:grpSpPr bwMode="auto">
          <a:xfrm>
            <a:off x="1057275" y="3489325"/>
            <a:ext cx="79375" cy="3562350"/>
            <a:chOff x="0" y="0"/>
            <a:chExt cx="20803" cy="938233"/>
          </a:xfrm>
        </p:grpSpPr>
        <p:sp>
          <p:nvSpPr>
            <p:cNvPr id="133129" name="Freeform 10">
              <a:extLst>
                <a:ext uri="{FF2B5EF4-FFF2-40B4-BE49-F238E27FC236}">
                  <a16:creationId xmlns:a16="http://schemas.microsoft.com/office/drawing/2014/main" id="{651E8B75-3F7B-8F29-07EF-E985BDEAB708}"/>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133130" name="TextBox 11">
              <a:extLst>
                <a:ext uri="{FF2B5EF4-FFF2-40B4-BE49-F238E27FC236}">
                  <a16:creationId xmlns:a16="http://schemas.microsoft.com/office/drawing/2014/main" id="{F8C7314E-453A-3F0B-5AF1-4838134099F4}"/>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1D13215C-EB49-B40D-2A5B-726D97BEA83D}"/>
              </a:ext>
            </a:extLst>
          </p:cNvPr>
          <p:cNvSpPr txBox="1"/>
          <p:nvPr/>
        </p:nvSpPr>
        <p:spPr>
          <a:xfrm>
            <a:off x="1387475" y="3446463"/>
            <a:ext cx="8718550" cy="1693862"/>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8: Politics and Persuasion in the ancient world</a:t>
            </a:r>
          </a:p>
        </p:txBody>
      </p:sp>
      <p:sp>
        <p:nvSpPr>
          <p:cNvPr id="14" name="TextBox 14">
            <a:extLst>
              <a:ext uri="{FF2B5EF4-FFF2-40B4-BE49-F238E27FC236}">
                <a16:creationId xmlns:a16="http://schemas.microsoft.com/office/drawing/2014/main" id="{8DE68127-EF78-F056-0942-864630E0ED36}"/>
              </a:ext>
            </a:extLst>
          </p:cNvPr>
          <p:cNvSpPr txBox="1"/>
          <p:nvPr/>
        </p:nvSpPr>
        <p:spPr>
          <a:xfrm>
            <a:off x="1263650" y="5616575"/>
            <a:ext cx="8293100" cy="1385888"/>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1. Democracy in ancient Athens (Greece)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2F817377-7744-6267-E996-D3756CEBCFC1}"/>
              </a:ext>
            </a:extLst>
          </p:cNvPr>
          <p:cNvGrpSpPr>
            <a:grpSpLocks/>
          </p:cNvGrpSpPr>
          <p:nvPr/>
        </p:nvGrpSpPr>
        <p:grpSpPr bwMode="auto">
          <a:xfrm>
            <a:off x="0" y="463550"/>
            <a:ext cx="9906000" cy="1284288"/>
            <a:chOff x="0" y="0"/>
            <a:chExt cx="1384190" cy="3472227"/>
          </a:xfrm>
        </p:grpSpPr>
        <p:sp>
          <p:nvSpPr>
            <p:cNvPr id="5" name="Freeform 4">
              <a:extLst>
                <a:ext uri="{FF2B5EF4-FFF2-40B4-BE49-F238E27FC236}">
                  <a16:creationId xmlns:a16="http://schemas.microsoft.com/office/drawing/2014/main" id="{33B9D10D-D968-9EA4-982B-8AB1EB0B4A11}"/>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6" name="TextBox 5">
              <a:extLst>
                <a:ext uri="{FF2B5EF4-FFF2-40B4-BE49-F238E27FC236}">
                  <a16:creationId xmlns:a16="http://schemas.microsoft.com/office/drawing/2014/main" id="{9E5D4AC5-8F6E-9D7A-C41C-423394E1AB08}"/>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8" name="TextBox 4">
            <a:extLst>
              <a:ext uri="{FF2B5EF4-FFF2-40B4-BE49-F238E27FC236}">
                <a16:creationId xmlns:a16="http://schemas.microsoft.com/office/drawing/2014/main" id="{8BB31B1A-66D1-688C-61F6-6E4F109226FE}"/>
              </a:ext>
            </a:extLst>
          </p:cNvPr>
          <p:cNvSpPr txBox="1"/>
          <p:nvPr/>
        </p:nvSpPr>
        <p:spPr>
          <a:xfrm>
            <a:off x="1384300" y="704850"/>
            <a:ext cx="6286500" cy="79533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Vocabulary check</a:t>
            </a:r>
          </a:p>
        </p:txBody>
      </p:sp>
      <p:sp>
        <p:nvSpPr>
          <p:cNvPr id="10" name="Text Box 192">
            <a:extLst>
              <a:ext uri="{FF2B5EF4-FFF2-40B4-BE49-F238E27FC236}">
                <a16:creationId xmlns:a16="http://schemas.microsoft.com/office/drawing/2014/main" id="{A707C38B-03BF-72DF-2ACD-E8B39FC6B4AB}"/>
              </a:ext>
            </a:extLst>
          </p:cNvPr>
          <p:cNvSpPr txBox="1"/>
          <p:nvPr/>
        </p:nvSpPr>
        <p:spPr>
          <a:xfrm>
            <a:off x="838200" y="2052913"/>
            <a:ext cx="9067800" cy="7555256"/>
          </a:xfrm>
          <a:prstGeom prst="rect">
            <a:avLst/>
          </a:prstGeom>
          <a:solidFill>
            <a:schemeClr val="accent5">
              <a:lumMod val="20000"/>
              <a:lumOff val="80000"/>
            </a:schemeClr>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IE" sz="3200" b="1" dirty="0">
                <a:solidFill>
                  <a:srgbClr val="0070C0"/>
                </a:solidFill>
                <a:effectLst/>
                <a:latin typeface="+mj-lt"/>
                <a:ea typeface="Calibri" panose="020F0502020204030204" pitchFamily="34" charset="0"/>
                <a:cs typeface="Times New Roman" panose="02020603050405020304" pitchFamily="18" charset="0"/>
              </a:rPr>
              <a:t>Democracy – people power</a:t>
            </a:r>
            <a:endParaRPr lang="en-IE" sz="3200" dirty="0">
              <a:effectLst/>
              <a:latin typeface="+mj-lt"/>
              <a:ea typeface="Calibri" panose="020F0502020204030204" pitchFamily="34" charset="0"/>
              <a:cs typeface="Times New Roman" panose="02020603050405020304" pitchFamily="18" charset="0"/>
            </a:endParaRPr>
          </a:p>
          <a:p>
            <a:pPr>
              <a:spcAft>
                <a:spcPts val="0"/>
              </a:spcAft>
            </a:pPr>
            <a:r>
              <a:rPr lang="en-IE" sz="3200" i="1" dirty="0">
                <a:effectLst/>
                <a:latin typeface="+mj-lt"/>
                <a:ea typeface="Calibri" panose="020F0502020204030204" pitchFamily="34" charset="0"/>
                <a:cs typeface="Times New Roman" panose="02020603050405020304" pitchFamily="18" charset="0"/>
              </a:rPr>
              <a:t>dēmokratia</a:t>
            </a:r>
            <a:r>
              <a:rPr lang="en-IE" sz="3200" dirty="0">
                <a:effectLst/>
                <a:latin typeface="+mj-lt"/>
                <a:ea typeface="Calibri" panose="020F0502020204030204" pitchFamily="34" charset="0"/>
                <a:cs typeface="Times New Roman" panose="02020603050405020304" pitchFamily="18" charset="0"/>
              </a:rPr>
              <a:t> (</a:t>
            </a:r>
            <a:r>
              <a:rPr lang="en-IE" sz="3200" dirty="0">
                <a:effectLst/>
                <a:latin typeface="Times New Roman" panose="02020603050405020304" pitchFamily="18" charset="0"/>
                <a:ea typeface="Calibri" panose="020F0502020204030204" pitchFamily="34" charset="0"/>
                <a:cs typeface="Times New Roman" panose="02020603050405020304" pitchFamily="18" charset="0"/>
              </a:rPr>
              <a:t>δημοκρατία</a:t>
            </a:r>
            <a:r>
              <a:rPr lang="en-IE" sz="3200" dirty="0">
                <a:effectLst/>
                <a:latin typeface="+mj-lt"/>
                <a:ea typeface="Calibri" panose="020F0502020204030204" pitchFamily="34" charset="0"/>
                <a:cs typeface="Times New Roman" panose="02020603050405020304" pitchFamily="18" charset="0"/>
              </a:rPr>
              <a:t>) = </a:t>
            </a:r>
            <a:r>
              <a:rPr lang="en-IE" sz="3200" i="1" dirty="0">
                <a:effectLst/>
                <a:latin typeface="+mj-lt"/>
                <a:ea typeface="Calibri" panose="020F0502020204030204" pitchFamily="34" charset="0"/>
                <a:cs typeface="Times New Roman" panose="02020603050405020304" pitchFamily="18" charset="0"/>
              </a:rPr>
              <a:t>dēmos</a:t>
            </a:r>
            <a:r>
              <a:rPr lang="en-IE" sz="3200" dirty="0">
                <a:effectLst/>
                <a:latin typeface="+mj-lt"/>
                <a:ea typeface="Calibri" panose="020F0502020204030204" pitchFamily="34" charset="0"/>
                <a:cs typeface="Times New Roman" panose="02020603050405020304" pitchFamily="18" charset="0"/>
              </a:rPr>
              <a:t> (</a:t>
            </a:r>
            <a:r>
              <a:rPr lang="en-IE" sz="3200" dirty="0">
                <a:effectLst/>
                <a:latin typeface="Times New Roman" panose="02020603050405020304" pitchFamily="18" charset="0"/>
                <a:ea typeface="Calibri" panose="020F0502020204030204" pitchFamily="34" charset="0"/>
                <a:cs typeface="Times New Roman" panose="02020603050405020304" pitchFamily="18" charset="0"/>
              </a:rPr>
              <a:t>δῆμος</a:t>
            </a:r>
            <a:r>
              <a:rPr lang="en-IE" sz="3200" dirty="0">
                <a:effectLst/>
                <a:latin typeface="+mj-lt"/>
                <a:ea typeface="Calibri" panose="020F0502020204030204" pitchFamily="34" charset="0"/>
                <a:cs typeface="Times New Roman" panose="02020603050405020304" pitchFamily="18" charset="0"/>
              </a:rPr>
              <a:t>; ‘people’) + </a:t>
            </a:r>
            <a:r>
              <a:rPr lang="en-IE" sz="3200" i="1" dirty="0">
                <a:effectLst/>
                <a:latin typeface="+mj-lt"/>
                <a:ea typeface="Calibri" panose="020F0502020204030204" pitchFamily="34" charset="0"/>
                <a:cs typeface="Times New Roman" panose="02020603050405020304" pitchFamily="18" charset="0"/>
              </a:rPr>
              <a:t>kratos</a:t>
            </a:r>
            <a:r>
              <a:rPr lang="en-IE" sz="3200" dirty="0">
                <a:effectLst/>
                <a:latin typeface="+mj-lt"/>
                <a:ea typeface="Calibri" panose="020F0502020204030204" pitchFamily="34" charset="0"/>
                <a:cs typeface="Times New Roman" panose="02020603050405020304" pitchFamily="18" charset="0"/>
              </a:rPr>
              <a:t> (</a:t>
            </a:r>
            <a:r>
              <a:rPr lang="en-IE" sz="3200" dirty="0">
                <a:effectLst/>
                <a:latin typeface="Times New Roman" panose="02020603050405020304" pitchFamily="18" charset="0"/>
                <a:ea typeface="Calibri" panose="020F0502020204030204" pitchFamily="34" charset="0"/>
                <a:cs typeface="Times New Roman" panose="02020603050405020304" pitchFamily="18" charset="0"/>
              </a:rPr>
              <a:t>κράτος</a:t>
            </a:r>
            <a:r>
              <a:rPr lang="en-IE" sz="3200" dirty="0">
                <a:effectLst/>
                <a:latin typeface="+mj-lt"/>
                <a:ea typeface="Calibri" panose="020F0502020204030204" pitchFamily="34" charset="0"/>
                <a:cs typeface="Times New Roman" panose="02020603050405020304" pitchFamily="18" charset="0"/>
              </a:rPr>
              <a:t>; ‘power; strength’) </a:t>
            </a:r>
          </a:p>
          <a:p>
            <a:pPr>
              <a:spcAft>
                <a:spcPts val="0"/>
              </a:spcAft>
            </a:pPr>
            <a:r>
              <a:rPr lang="en-IE" sz="3200" dirty="0">
                <a:effectLst/>
                <a:latin typeface="+mj-lt"/>
                <a:ea typeface="Calibri" panose="020F0502020204030204" pitchFamily="34" charset="0"/>
                <a:cs typeface="Times New Roman" panose="02020603050405020304" pitchFamily="18" charset="0"/>
              </a:rPr>
              <a:t> </a:t>
            </a:r>
          </a:p>
          <a:p>
            <a:pPr>
              <a:spcAft>
                <a:spcPts val="0"/>
              </a:spcAft>
            </a:pPr>
            <a:r>
              <a:rPr lang="en-IE" sz="3200" b="1" dirty="0">
                <a:solidFill>
                  <a:srgbClr val="0070C0"/>
                </a:solidFill>
                <a:effectLst/>
                <a:latin typeface="+mj-lt"/>
                <a:ea typeface="Calibri" panose="020F0502020204030204" pitchFamily="34" charset="0"/>
                <a:cs typeface="Times New Roman" panose="02020603050405020304" pitchFamily="18" charset="0"/>
              </a:rPr>
              <a:t>Monarchy – rule of one</a:t>
            </a:r>
            <a:endParaRPr lang="en-IE" sz="3200" dirty="0">
              <a:effectLst/>
              <a:latin typeface="+mj-lt"/>
              <a:ea typeface="Calibri" panose="020F0502020204030204" pitchFamily="34" charset="0"/>
              <a:cs typeface="Times New Roman" panose="02020603050405020304" pitchFamily="18" charset="0"/>
            </a:endParaRPr>
          </a:p>
          <a:p>
            <a:pPr>
              <a:spcAft>
                <a:spcPts val="0"/>
              </a:spcAft>
            </a:pPr>
            <a:r>
              <a:rPr lang="en-IE" sz="3200" i="1" dirty="0">
                <a:effectLst/>
                <a:latin typeface="+mj-lt"/>
                <a:ea typeface="Calibri" panose="020F0502020204030204" pitchFamily="34" charset="0"/>
                <a:cs typeface="Times New Roman" panose="02020603050405020304" pitchFamily="18" charset="0"/>
              </a:rPr>
              <a:t>monarchia</a:t>
            </a:r>
            <a:r>
              <a:rPr lang="en-IE" sz="3200" dirty="0">
                <a:effectLst/>
                <a:latin typeface="+mj-lt"/>
                <a:ea typeface="Calibri" panose="020F0502020204030204" pitchFamily="34" charset="0"/>
                <a:cs typeface="Times New Roman" panose="02020603050405020304" pitchFamily="18" charset="0"/>
              </a:rPr>
              <a:t> (</a:t>
            </a:r>
            <a:r>
              <a:rPr lang="en-IE" sz="3200" dirty="0">
                <a:effectLst/>
                <a:latin typeface="Times New Roman" panose="02020603050405020304" pitchFamily="18" charset="0"/>
                <a:ea typeface="Calibri" panose="020F0502020204030204" pitchFamily="34" charset="0"/>
                <a:cs typeface="Times New Roman" panose="02020603050405020304" pitchFamily="18" charset="0"/>
              </a:rPr>
              <a:t>μοναρχία</a:t>
            </a:r>
            <a:r>
              <a:rPr lang="en-IE" sz="3200" dirty="0">
                <a:effectLst/>
                <a:latin typeface="+mj-lt"/>
                <a:ea typeface="Calibri" panose="020F0502020204030204" pitchFamily="34" charset="0"/>
                <a:cs typeface="Times New Roman" panose="02020603050405020304" pitchFamily="18" charset="0"/>
              </a:rPr>
              <a:t>) = </a:t>
            </a:r>
            <a:r>
              <a:rPr lang="en-IE" sz="3200" i="1" dirty="0">
                <a:effectLst/>
                <a:latin typeface="+mj-lt"/>
                <a:ea typeface="Calibri" panose="020F0502020204030204" pitchFamily="34" charset="0"/>
                <a:cs typeface="Times New Roman" panose="02020603050405020304" pitchFamily="18" charset="0"/>
              </a:rPr>
              <a:t>monos</a:t>
            </a:r>
            <a:r>
              <a:rPr lang="en-IE" sz="3200" dirty="0">
                <a:effectLst/>
                <a:latin typeface="+mj-lt"/>
                <a:ea typeface="Calibri" panose="020F0502020204030204" pitchFamily="34" charset="0"/>
                <a:cs typeface="Times New Roman" panose="02020603050405020304" pitchFamily="18" charset="0"/>
              </a:rPr>
              <a:t> (</a:t>
            </a:r>
            <a:r>
              <a:rPr lang="en-IE" sz="3200" dirty="0">
                <a:effectLst/>
                <a:latin typeface="Times New Roman" panose="02020603050405020304" pitchFamily="18" charset="0"/>
                <a:ea typeface="Calibri" panose="020F0502020204030204" pitchFamily="34" charset="0"/>
                <a:cs typeface="Times New Roman" panose="02020603050405020304" pitchFamily="18" charset="0"/>
              </a:rPr>
              <a:t>μόνος</a:t>
            </a:r>
            <a:r>
              <a:rPr lang="en-IE" sz="3200" dirty="0">
                <a:effectLst/>
                <a:latin typeface="+mj-lt"/>
                <a:ea typeface="Calibri" panose="020F0502020204030204" pitchFamily="34" charset="0"/>
                <a:cs typeface="Times New Roman" panose="02020603050405020304" pitchFamily="18" charset="0"/>
              </a:rPr>
              <a:t>; ‘single, alone’) + </a:t>
            </a:r>
            <a:r>
              <a:rPr lang="en-IE" sz="3200" i="1" dirty="0">
                <a:effectLst/>
                <a:latin typeface="+mj-lt"/>
                <a:ea typeface="Calibri" panose="020F0502020204030204" pitchFamily="34" charset="0"/>
                <a:cs typeface="Times New Roman" panose="02020603050405020304" pitchFamily="18" charset="0"/>
              </a:rPr>
              <a:t>archē</a:t>
            </a:r>
            <a:r>
              <a:rPr lang="en-IE" sz="3200" dirty="0">
                <a:effectLst/>
                <a:latin typeface="+mj-lt"/>
                <a:ea typeface="Calibri" panose="020F0502020204030204" pitchFamily="34" charset="0"/>
                <a:cs typeface="Times New Roman" panose="02020603050405020304" pitchFamily="18" charset="0"/>
              </a:rPr>
              <a:t> (</a:t>
            </a:r>
            <a:r>
              <a:rPr lang="en-IE" sz="3200" dirty="0">
                <a:effectLst/>
                <a:latin typeface="Times New Roman" panose="02020603050405020304" pitchFamily="18" charset="0"/>
                <a:ea typeface="Calibri" panose="020F0502020204030204" pitchFamily="34" charset="0"/>
                <a:cs typeface="Times New Roman" panose="02020603050405020304" pitchFamily="18" charset="0"/>
              </a:rPr>
              <a:t>ἀρχή</a:t>
            </a:r>
            <a:r>
              <a:rPr lang="en-IE" sz="3200" dirty="0">
                <a:effectLst/>
                <a:latin typeface="+mj-lt"/>
                <a:ea typeface="Calibri" panose="020F0502020204030204" pitchFamily="34" charset="0"/>
                <a:cs typeface="Times New Roman" panose="02020603050405020304" pitchFamily="18" charset="0"/>
              </a:rPr>
              <a:t>; ‘rule’) </a:t>
            </a:r>
          </a:p>
          <a:p>
            <a:pPr>
              <a:spcAft>
                <a:spcPts val="0"/>
              </a:spcAft>
            </a:pPr>
            <a:r>
              <a:rPr lang="en-IE" sz="3200" dirty="0">
                <a:solidFill>
                  <a:srgbClr val="0070C0"/>
                </a:solidFill>
                <a:effectLst/>
                <a:latin typeface="+mj-lt"/>
                <a:ea typeface="Calibri" panose="020F0502020204030204" pitchFamily="34" charset="0"/>
                <a:cs typeface="Times New Roman" panose="02020603050405020304" pitchFamily="18" charset="0"/>
              </a:rPr>
              <a:t> </a:t>
            </a:r>
            <a:endParaRPr lang="en-IE" sz="3200" dirty="0">
              <a:effectLst/>
              <a:latin typeface="+mj-lt"/>
              <a:ea typeface="Calibri" panose="020F0502020204030204" pitchFamily="34" charset="0"/>
              <a:cs typeface="Times New Roman" panose="02020603050405020304" pitchFamily="18" charset="0"/>
            </a:endParaRPr>
          </a:p>
          <a:p>
            <a:pPr>
              <a:spcAft>
                <a:spcPts val="0"/>
              </a:spcAft>
            </a:pPr>
            <a:r>
              <a:rPr lang="en-IE" sz="3200" b="1" dirty="0">
                <a:solidFill>
                  <a:srgbClr val="0070C0"/>
                </a:solidFill>
                <a:effectLst/>
                <a:latin typeface="+mj-lt"/>
                <a:ea typeface="Calibri" panose="020F0502020204030204" pitchFamily="34" charset="0"/>
                <a:cs typeface="Times New Roman" panose="02020603050405020304" pitchFamily="18" charset="0"/>
              </a:rPr>
              <a:t>Oligarchy – rule of the few</a:t>
            </a:r>
            <a:endParaRPr lang="en-IE" sz="3200" dirty="0">
              <a:effectLst/>
              <a:latin typeface="+mj-lt"/>
              <a:ea typeface="Calibri" panose="020F0502020204030204" pitchFamily="34" charset="0"/>
              <a:cs typeface="Times New Roman" panose="02020603050405020304" pitchFamily="18" charset="0"/>
            </a:endParaRPr>
          </a:p>
          <a:p>
            <a:pPr>
              <a:spcAft>
                <a:spcPts val="0"/>
              </a:spcAft>
            </a:pPr>
            <a:r>
              <a:rPr lang="en-IE" sz="3200" i="1" dirty="0">
                <a:effectLst/>
                <a:latin typeface="+mj-lt"/>
                <a:ea typeface="Calibri" panose="020F0502020204030204" pitchFamily="34" charset="0"/>
                <a:cs typeface="Times New Roman" panose="02020603050405020304" pitchFamily="18" charset="0"/>
              </a:rPr>
              <a:t>oligarchia</a:t>
            </a:r>
            <a:r>
              <a:rPr lang="en-IE" sz="3200" dirty="0">
                <a:effectLst/>
                <a:latin typeface="+mj-lt"/>
                <a:ea typeface="Calibri" panose="020F0502020204030204" pitchFamily="34" charset="0"/>
                <a:cs typeface="Times New Roman" panose="02020603050405020304" pitchFamily="18" charset="0"/>
              </a:rPr>
              <a:t> (</a:t>
            </a:r>
            <a:r>
              <a:rPr lang="en-IE" sz="3200" dirty="0">
                <a:effectLst/>
                <a:latin typeface="Times New Roman" panose="02020603050405020304" pitchFamily="18" charset="0"/>
                <a:ea typeface="Calibri" panose="020F0502020204030204" pitchFamily="34" charset="0"/>
                <a:cs typeface="Times New Roman" panose="02020603050405020304" pitchFamily="18" charset="0"/>
              </a:rPr>
              <a:t>ὀλιγαρχία</a:t>
            </a:r>
            <a:r>
              <a:rPr lang="en-IE" sz="3200" dirty="0">
                <a:effectLst/>
                <a:latin typeface="+mj-lt"/>
                <a:ea typeface="Calibri" panose="020F0502020204030204" pitchFamily="34" charset="0"/>
                <a:cs typeface="Times New Roman" panose="02020603050405020304" pitchFamily="18" charset="0"/>
              </a:rPr>
              <a:t>) = </a:t>
            </a:r>
            <a:r>
              <a:rPr lang="en-IE" sz="3200" i="1" dirty="0">
                <a:effectLst/>
                <a:latin typeface="+mj-lt"/>
                <a:ea typeface="Calibri" panose="020F0502020204030204" pitchFamily="34" charset="0"/>
                <a:cs typeface="Times New Roman" panose="02020603050405020304" pitchFamily="18" charset="0"/>
              </a:rPr>
              <a:t>oligos</a:t>
            </a:r>
            <a:r>
              <a:rPr lang="en-IE" sz="3200" dirty="0">
                <a:effectLst/>
                <a:latin typeface="+mj-lt"/>
                <a:ea typeface="Calibri" panose="020F0502020204030204" pitchFamily="34" charset="0"/>
                <a:cs typeface="Times New Roman" panose="02020603050405020304" pitchFamily="18" charset="0"/>
              </a:rPr>
              <a:t> (</a:t>
            </a:r>
            <a:r>
              <a:rPr lang="en-IE" sz="3200" dirty="0">
                <a:effectLst/>
                <a:latin typeface="Times New Roman" panose="02020603050405020304" pitchFamily="18" charset="0"/>
                <a:ea typeface="Calibri" panose="020F0502020204030204" pitchFamily="34" charset="0"/>
                <a:cs typeface="Times New Roman" panose="02020603050405020304" pitchFamily="18" charset="0"/>
              </a:rPr>
              <a:t>ὀλίγος</a:t>
            </a:r>
            <a:r>
              <a:rPr lang="en-IE" sz="3200" dirty="0">
                <a:effectLst/>
                <a:latin typeface="+mj-lt"/>
                <a:ea typeface="Calibri" panose="020F0502020204030204" pitchFamily="34" charset="0"/>
                <a:cs typeface="Times New Roman" panose="02020603050405020304" pitchFamily="18" charset="0"/>
              </a:rPr>
              <a:t>; ‘few’) + </a:t>
            </a:r>
            <a:r>
              <a:rPr lang="en-IE" sz="3200" i="1" dirty="0">
                <a:effectLst/>
                <a:latin typeface="+mj-lt"/>
                <a:ea typeface="Calibri" panose="020F0502020204030204" pitchFamily="34" charset="0"/>
                <a:cs typeface="Times New Roman" panose="02020603050405020304" pitchFamily="18" charset="0"/>
              </a:rPr>
              <a:t>archē</a:t>
            </a:r>
            <a:r>
              <a:rPr lang="en-IE" sz="3200" dirty="0">
                <a:effectLst/>
                <a:latin typeface="+mj-lt"/>
                <a:ea typeface="Calibri" panose="020F0502020204030204" pitchFamily="34" charset="0"/>
                <a:cs typeface="Times New Roman" panose="02020603050405020304" pitchFamily="18" charset="0"/>
              </a:rPr>
              <a:t> (</a:t>
            </a:r>
            <a:r>
              <a:rPr lang="en-IE" sz="3200" dirty="0">
                <a:effectLst/>
                <a:latin typeface="Times New Roman" panose="02020603050405020304" pitchFamily="18" charset="0"/>
                <a:ea typeface="Calibri" panose="020F0502020204030204" pitchFamily="34" charset="0"/>
                <a:cs typeface="Times New Roman" panose="02020603050405020304" pitchFamily="18" charset="0"/>
              </a:rPr>
              <a:t>ἀρχή</a:t>
            </a:r>
            <a:r>
              <a:rPr lang="en-IE" sz="3200" dirty="0">
                <a:effectLst/>
                <a:latin typeface="+mj-lt"/>
                <a:ea typeface="Calibri" panose="020F0502020204030204" pitchFamily="34" charset="0"/>
                <a:cs typeface="Times New Roman" panose="02020603050405020304" pitchFamily="18" charset="0"/>
              </a:rPr>
              <a:t>; ‘rule’)</a:t>
            </a:r>
          </a:p>
          <a:p>
            <a:pPr>
              <a:spcAft>
                <a:spcPts val="0"/>
              </a:spcAft>
            </a:pPr>
            <a:r>
              <a:rPr lang="en-IE" sz="3200" dirty="0">
                <a:effectLst/>
                <a:latin typeface="+mj-lt"/>
                <a:ea typeface="Calibri" panose="020F0502020204030204" pitchFamily="34" charset="0"/>
                <a:cs typeface="Times New Roman" panose="02020603050405020304" pitchFamily="18" charset="0"/>
              </a:rPr>
              <a:t> </a:t>
            </a:r>
          </a:p>
          <a:p>
            <a:pPr>
              <a:spcAft>
                <a:spcPts val="0"/>
              </a:spcAft>
            </a:pPr>
            <a:r>
              <a:rPr lang="en-IE" sz="3200" b="1" dirty="0">
                <a:solidFill>
                  <a:srgbClr val="0070C0"/>
                </a:solidFill>
                <a:effectLst/>
                <a:latin typeface="+mj-lt"/>
                <a:ea typeface="Calibri" panose="020F0502020204030204" pitchFamily="34" charset="0"/>
                <a:cs typeface="Times New Roman" panose="02020603050405020304" pitchFamily="18" charset="0"/>
              </a:rPr>
              <a:t>Plutocracy – rule of the wealthy</a:t>
            </a:r>
            <a:endParaRPr lang="en-IE" sz="3200" dirty="0">
              <a:effectLst/>
              <a:latin typeface="+mj-lt"/>
              <a:ea typeface="Calibri" panose="020F0502020204030204" pitchFamily="34" charset="0"/>
              <a:cs typeface="Times New Roman" panose="02020603050405020304" pitchFamily="18" charset="0"/>
            </a:endParaRPr>
          </a:p>
          <a:p>
            <a:pPr>
              <a:spcAft>
                <a:spcPts val="0"/>
              </a:spcAft>
            </a:pPr>
            <a:r>
              <a:rPr lang="en-IE" sz="3200" i="1" dirty="0">
                <a:effectLst/>
                <a:latin typeface="+mj-lt"/>
                <a:ea typeface="Calibri" panose="020F0502020204030204" pitchFamily="34" charset="0"/>
                <a:cs typeface="Times New Roman" panose="02020603050405020304" pitchFamily="18" charset="0"/>
              </a:rPr>
              <a:t>ploutokratia</a:t>
            </a:r>
            <a:r>
              <a:rPr lang="en-IE" sz="3200" dirty="0">
                <a:effectLst/>
                <a:latin typeface="+mj-lt"/>
                <a:ea typeface="Calibri" panose="020F0502020204030204" pitchFamily="34" charset="0"/>
                <a:cs typeface="Times New Roman" panose="02020603050405020304" pitchFamily="18" charset="0"/>
              </a:rPr>
              <a:t> (</a:t>
            </a:r>
            <a:r>
              <a:rPr lang="en-IE" sz="3200" dirty="0">
                <a:effectLst/>
                <a:latin typeface="Times New Roman" panose="02020603050405020304" pitchFamily="18" charset="0"/>
                <a:ea typeface="Calibri" panose="020F0502020204030204" pitchFamily="34" charset="0"/>
                <a:cs typeface="Times New Roman" panose="02020603050405020304" pitchFamily="18" charset="0"/>
              </a:rPr>
              <a:t>πλουτοκρατία</a:t>
            </a:r>
            <a:r>
              <a:rPr lang="en-IE" sz="3200" dirty="0">
                <a:effectLst/>
                <a:latin typeface="+mj-lt"/>
                <a:ea typeface="Calibri" panose="020F0502020204030204" pitchFamily="34" charset="0"/>
                <a:cs typeface="Times New Roman" panose="02020603050405020304" pitchFamily="18" charset="0"/>
              </a:rPr>
              <a:t>) = </a:t>
            </a:r>
            <a:r>
              <a:rPr lang="en-IE" sz="3200" i="1" dirty="0">
                <a:effectLst/>
                <a:latin typeface="+mj-lt"/>
                <a:ea typeface="Calibri" panose="020F0502020204030204" pitchFamily="34" charset="0"/>
                <a:cs typeface="Times New Roman" panose="02020603050405020304" pitchFamily="18" charset="0"/>
              </a:rPr>
              <a:t>ploutos</a:t>
            </a:r>
            <a:r>
              <a:rPr lang="en-IE" sz="3200" dirty="0">
                <a:effectLst/>
                <a:latin typeface="+mj-lt"/>
                <a:ea typeface="Calibri" panose="020F0502020204030204" pitchFamily="34" charset="0"/>
                <a:cs typeface="Times New Roman" panose="02020603050405020304" pitchFamily="18" charset="0"/>
              </a:rPr>
              <a:t> (</a:t>
            </a:r>
            <a:r>
              <a:rPr lang="en-IE" sz="3200" dirty="0">
                <a:effectLst/>
                <a:latin typeface="Times New Roman" panose="02020603050405020304" pitchFamily="18" charset="0"/>
                <a:ea typeface="Calibri" panose="020F0502020204030204" pitchFamily="34" charset="0"/>
                <a:cs typeface="Times New Roman" panose="02020603050405020304" pitchFamily="18" charset="0"/>
              </a:rPr>
              <a:t>πλοῦτος</a:t>
            </a:r>
            <a:r>
              <a:rPr lang="en-IE" sz="3200" dirty="0">
                <a:effectLst/>
                <a:latin typeface="+mj-lt"/>
                <a:ea typeface="Calibri" panose="020F0502020204030204" pitchFamily="34" charset="0"/>
                <a:cs typeface="Times New Roman" panose="02020603050405020304" pitchFamily="18" charset="0"/>
              </a:rPr>
              <a:t>; ‘wealth, riches’) + </a:t>
            </a:r>
            <a:r>
              <a:rPr lang="en-IE" sz="3200" i="1" dirty="0">
                <a:effectLst/>
                <a:latin typeface="+mj-lt"/>
                <a:ea typeface="Calibri" panose="020F0502020204030204" pitchFamily="34" charset="0"/>
                <a:cs typeface="Times New Roman" panose="02020603050405020304" pitchFamily="18" charset="0"/>
              </a:rPr>
              <a:t>kratos</a:t>
            </a:r>
            <a:r>
              <a:rPr lang="en-IE" sz="3200" dirty="0">
                <a:effectLst/>
                <a:latin typeface="+mj-lt"/>
                <a:ea typeface="Calibri" panose="020F0502020204030204" pitchFamily="34" charset="0"/>
                <a:cs typeface="Times New Roman" panose="02020603050405020304" pitchFamily="18" charset="0"/>
              </a:rPr>
              <a:t> (</a:t>
            </a:r>
            <a:r>
              <a:rPr lang="en-IE" sz="3200" dirty="0">
                <a:effectLst/>
                <a:latin typeface="Times New Roman" panose="02020603050405020304" pitchFamily="18" charset="0"/>
                <a:ea typeface="Calibri" panose="020F0502020204030204" pitchFamily="34" charset="0"/>
                <a:cs typeface="Times New Roman" panose="02020603050405020304" pitchFamily="18" charset="0"/>
              </a:rPr>
              <a:t>κράτος</a:t>
            </a:r>
            <a:r>
              <a:rPr lang="en-IE" sz="3200" dirty="0">
                <a:effectLst/>
                <a:latin typeface="+mj-lt"/>
                <a:ea typeface="Calibri" panose="020F0502020204030204" pitchFamily="34" charset="0"/>
                <a:cs typeface="Times New Roman" panose="02020603050405020304" pitchFamily="18" charset="0"/>
              </a:rPr>
              <a:t>; ‘power; strength’)</a:t>
            </a:r>
          </a:p>
          <a:p>
            <a:pPr>
              <a:lnSpc>
                <a:spcPct val="107000"/>
              </a:lnSpc>
              <a:spcAft>
                <a:spcPts val="800"/>
              </a:spcAft>
            </a:pPr>
            <a:r>
              <a:rPr lang="en-IE" sz="12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12" name="Text Box 193">
            <a:extLst>
              <a:ext uri="{FF2B5EF4-FFF2-40B4-BE49-F238E27FC236}">
                <a16:creationId xmlns:a16="http://schemas.microsoft.com/office/drawing/2014/main" id="{3A6BFAAC-FE42-FD41-A267-C002304D092D}"/>
              </a:ext>
            </a:extLst>
          </p:cNvPr>
          <p:cNvSpPr txBox="1"/>
          <p:nvPr/>
        </p:nvSpPr>
        <p:spPr>
          <a:xfrm>
            <a:off x="10439400" y="2311173"/>
            <a:ext cx="7391400" cy="7038736"/>
          </a:xfrm>
          <a:prstGeom prst="rect">
            <a:avLst/>
          </a:prstGeom>
          <a:solidFill>
            <a:schemeClr val="accent5">
              <a:lumMod val="20000"/>
              <a:lumOff val="80000"/>
            </a:schemeClr>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IE" sz="3200" b="1" dirty="0">
                <a:solidFill>
                  <a:srgbClr val="0070C0"/>
                </a:solidFill>
                <a:effectLst/>
                <a:latin typeface="+mj-lt"/>
                <a:ea typeface="Calibri" panose="020F0502020204030204" pitchFamily="34" charset="0"/>
                <a:cs typeface="Times New Roman" panose="02020603050405020304" pitchFamily="18" charset="0"/>
              </a:rPr>
              <a:t>Tyranny</a:t>
            </a:r>
            <a:endParaRPr lang="en-IE" sz="3200" dirty="0">
              <a:effectLst/>
              <a:latin typeface="+mj-lt"/>
              <a:ea typeface="Calibri" panose="020F0502020204030204" pitchFamily="34" charset="0"/>
              <a:cs typeface="Times New Roman" panose="02020603050405020304" pitchFamily="18" charset="0"/>
            </a:endParaRPr>
          </a:p>
          <a:p>
            <a:pPr>
              <a:spcAft>
                <a:spcPts val="0"/>
              </a:spcAft>
            </a:pPr>
            <a:r>
              <a:rPr lang="en-IE" sz="3200" i="1" dirty="0">
                <a:effectLst/>
                <a:latin typeface="+mj-lt"/>
                <a:ea typeface="Calibri" panose="020F0502020204030204" pitchFamily="34" charset="0"/>
                <a:cs typeface="Times New Roman" panose="02020603050405020304" pitchFamily="18" charset="0"/>
              </a:rPr>
              <a:t>Turannēsis</a:t>
            </a:r>
            <a:r>
              <a:rPr lang="en-IE" sz="3200" dirty="0">
                <a:effectLst/>
                <a:latin typeface="+mj-lt"/>
                <a:ea typeface="Calibri" panose="020F0502020204030204" pitchFamily="34" charset="0"/>
                <a:cs typeface="Times New Roman" panose="02020603050405020304" pitchFamily="18" charset="0"/>
              </a:rPr>
              <a:t> (</a:t>
            </a:r>
            <a:r>
              <a:rPr lang="en-IE" sz="3200" dirty="0">
                <a:effectLst/>
                <a:latin typeface="Times New Roman" panose="02020603050405020304" pitchFamily="18" charset="0"/>
                <a:ea typeface="Calibri" panose="020F0502020204030204" pitchFamily="34" charset="0"/>
                <a:cs typeface="Times New Roman" panose="02020603050405020304" pitchFamily="18" charset="0"/>
              </a:rPr>
              <a:t>τυράννησις</a:t>
            </a:r>
            <a:r>
              <a:rPr lang="en-IE" sz="3200" dirty="0">
                <a:effectLst/>
                <a:latin typeface="+mj-lt"/>
                <a:ea typeface="Calibri" panose="020F0502020204030204" pitchFamily="34" charset="0"/>
                <a:cs typeface="Times New Roman" panose="02020603050405020304" pitchFamily="18" charset="0"/>
              </a:rPr>
              <a:t>; ‘tyranny’) </a:t>
            </a:r>
          </a:p>
          <a:p>
            <a:pPr>
              <a:spcAft>
                <a:spcPts val="0"/>
              </a:spcAft>
            </a:pPr>
            <a:r>
              <a:rPr lang="en-IE" sz="3200" dirty="0">
                <a:effectLst/>
                <a:latin typeface="+mj-lt"/>
                <a:ea typeface="Calibri" panose="020F0502020204030204" pitchFamily="34" charset="0"/>
                <a:cs typeface="Times New Roman" panose="02020603050405020304" pitchFamily="18" charset="0"/>
              </a:rPr>
              <a:t> </a:t>
            </a:r>
          </a:p>
          <a:p>
            <a:pPr>
              <a:spcAft>
                <a:spcPts val="0"/>
              </a:spcAft>
            </a:pPr>
            <a:r>
              <a:rPr lang="en-IE" sz="3200" b="1" dirty="0">
                <a:solidFill>
                  <a:srgbClr val="0070C0"/>
                </a:solidFill>
                <a:effectLst/>
                <a:latin typeface="+mj-lt"/>
                <a:ea typeface="Calibri" panose="020F0502020204030204" pitchFamily="34" charset="0"/>
                <a:cs typeface="Times New Roman" panose="02020603050405020304" pitchFamily="18" charset="0"/>
              </a:rPr>
              <a:t>Senate</a:t>
            </a:r>
            <a:endParaRPr lang="en-IE" sz="3200" dirty="0">
              <a:effectLst/>
              <a:latin typeface="+mj-lt"/>
              <a:ea typeface="Calibri" panose="020F0502020204030204" pitchFamily="34" charset="0"/>
              <a:cs typeface="Times New Roman" panose="02020603050405020304" pitchFamily="18" charset="0"/>
            </a:endParaRPr>
          </a:p>
          <a:p>
            <a:pPr>
              <a:spcAft>
                <a:spcPts val="0"/>
              </a:spcAft>
            </a:pPr>
            <a:r>
              <a:rPr lang="en-IE" sz="3200" i="1" dirty="0">
                <a:effectLst/>
                <a:latin typeface="+mj-lt"/>
                <a:ea typeface="Calibri" panose="020F0502020204030204" pitchFamily="34" charset="0"/>
                <a:cs typeface="Times New Roman" panose="02020603050405020304" pitchFamily="18" charset="0"/>
              </a:rPr>
              <a:t>Senatus</a:t>
            </a:r>
            <a:r>
              <a:rPr lang="en-IE" sz="3200" dirty="0">
                <a:effectLst/>
                <a:latin typeface="+mj-lt"/>
                <a:ea typeface="Calibri" panose="020F0502020204030204" pitchFamily="34" charset="0"/>
                <a:cs typeface="Times New Roman" panose="02020603050405020304" pitchFamily="18" charset="0"/>
              </a:rPr>
              <a:t>, from </a:t>
            </a:r>
            <a:r>
              <a:rPr lang="en-IE" sz="3200" i="1" dirty="0">
                <a:effectLst/>
                <a:latin typeface="+mj-lt"/>
                <a:ea typeface="Calibri" panose="020F0502020204030204" pitchFamily="34" charset="0"/>
                <a:cs typeface="Times New Roman" panose="02020603050405020304" pitchFamily="18" charset="0"/>
              </a:rPr>
              <a:t>senex</a:t>
            </a:r>
            <a:r>
              <a:rPr lang="en-IE" sz="3200" dirty="0">
                <a:effectLst/>
                <a:latin typeface="+mj-lt"/>
                <a:ea typeface="Calibri" panose="020F0502020204030204" pitchFamily="34" charset="0"/>
                <a:cs typeface="Times New Roman" panose="02020603050405020304" pitchFamily="18" charset="0"/>
              </a:rPr>
              <a:t> (‘old man’)</a:t>
            </a:r>
          </a:p>
          <a:p>
            <a:pPr>
              <a:spcAft>
                <a:spcPts val="0"/>
              </a:spcAft>
            </a:pPr>
            <a:r>
              <a:rPr lang="en-IE" sz="3200" b="1" dirty="0">
                <a:solidFill>
                  <a:srgbClr val="0070C0"/>
                </a:solidFill>
                <a:effectLst/>
                <a:latin typeface="+mj-lt"/>
                <a:ea typeface="Calibri" panose="020F0502020204030204" pitchFamily="34" charset="0"/>
                <a:cs typeface="Times New Roman" panose="02020603050405020304" pitchFamily="18" charset="0"/>
              </a:rPr>
              <a:t> </a:t>
            </a:r>
            <a:endParaRPr lang="en-IE" sz="3200" dirty="0">
              <a:effectLst/>
              <a:latin typeface="+mj-lt"/>
              <a:ea typeface="Calibri" panose="020F0502020204030204" pitchFamily="34" charset="0"/>
              <a:cs typeface="Times New Roman" panose="02020603050405020304" pitchFamily="18" charset="0"/>
            </a:endParaRPr>
          </a:p>
          <a:p>
            <a:pPr>
              <a:spcAft>
                <a:spcPts val="0"/>
              </a:spcAft>
            </a:pPr>
            <a:r>
              <a:rPr lang="en-IE" sz="3200" b="1" dirty="0">
                <a:solidFill>
                  <a:srgbClr val="0070C0"/>
                </a:solidFill>
                <a:effectLst/>
                <a:latin typeface="+mj-lt"/>
                <a:ea typeface="Calibri" panose="020F0502020204030204" pitchFamily="34" charset="0"/>
                <a:cs typeface="Times New Roman" panose="02020603050405020304" pitchFamily="18" charset="0"/>
              </a:rPr>
              <a:t>Communism</a:t>
            </a:r>
            <a:endParaRPr lang="en-IE" sz="3200" dirty="0">
              <a:effectLst/>
              <a:latin typeface="+mj-lt"/>
              <a:ea typeface="Calibri" panose="020F0502020204030204" pitchFamily="34" charset="0"/>
              <a:cs typeface="Times New Roman" panose="02020603050405020304" pitchFamily="18" charset="0"/>
            </a:endParaRPr>
          </a:p>
          <a:p>
            <a:pPr>
              <a:spcAft>
                <a:spcPts val="0"/>
              </a:spcAft>
            </a:pPr>
            <a:r>
              <a:rPr lang="en-IE" sz="3200" dirty="0">
                <a:effectLst/>
                <a:latin typeface="+mj-lt"/>
                <a:ea typeface="Calibri" panose="020F0502020204030204" pitchFamily="34" charset="0"/>
                <a:cs typeface="Times New Roman" panose="02020603050405020304" pitchFamily="18" charset="0"/>
              </a:rPr>
              <a:t>Relating to Latin </a:t>
            </a:r>
            <a:r>
              <a:rPr lang="en-IE" sz="3200" i="1" dirty="0">
                <a:effectLst/>
                <a:latin typeface="+mj-lt"/>
                <a:ea typeface="Calibri" panose="020F0502020204030204" pitchFamily="34" charset="0"/>
                <a:cs typeface="Times New Roman" panose="02020603050405020304" pitchFamily="18" charset="0"/>
              </a:rPr>
              <a:t>communalis</a:t>
            </a:r>
            <a:r>
              <a:rPr lang="en-IE" sz="3200" dirty="0">
                <a:effectLst/>
                <a:latin typeface="+mj-lt"/>
                <a:ea typeface="Calibri" panose="020F0502020204030204" pitchFamily="34" charset="0"/>
                <a:cs typeface="Times New Roman" panose="02020603050405020304" pitchFamily="18" charset="0"/>
              </a:rPr>
              <a:t>, from </a:t>
            </a:r>
            <a:r>
              <a:rPr lang="en-IE" sz="3200" i="1" dirty="0">
                <a:effectLst/>
                <a:latin typeface="+mj-lt"/>
                <a:ea typeface="Calibri" panose="020F0502020204030204" pitchFamily="34" charset="0"/>
                <a:cs typeface="Times New Roman" panose="02020603050405020304" pitchFamily="18" charset="0"/>
              </a:rPr>
              <a:t>communis</a:t>
            </a:r>
            <a:r>
              <a:rPr lang="en-IE" sz="3200" dirty="0">
                <a:effectLst/>
                <a:latin typeface="+mj-lt"/>
                <a:ea typeface="Calibri" panose="020F0502020204030204" pitchFamily="34" charset="0"/>
                <a:cs typeface="Times New Roman" panose="02020603050405020304" pitchFamily="18" charset="0"/>
              </a:rPr>
              <a:t> (‘common’)</a:t>
            </a:r>
          </a:p>
          <a:p>
            <a:pPr>
              <a:spcAft>
                <a:spcPts val="0"/>
              </a:spcAft>
            </a:pPr>
            <a:endParaRPr lang="en-IE" sz="3200" dirty="0">
              <a:effectLst/>
              <a:latin typeface="+mj-lt"/>
              <a:ea typeface="Calibri" panose="020F0502020204030204" pitchFamily="34" charset="0"/>
              <a:cs typeface="Times New Roman" panose="02020603050405020304" pitchFamily="18" charset="0"/>
            </a:endParaRPr>
          </a:p>
          <a:p>
            <a:pPr>
              <a:spcAft>
                <a:spcPts val="0"/>
              </a:spcAft>
            </a:pPr>
            <a:r>
              <a:rPr lang="en-IE" sz="3200" b="1" dirty="0">
                <a:solidFill>
                  <a:srgbClr val="0070C0"/>
                </a:solidFill>
                <a:effectLst/>
                <a:latin typeface="+mj-lt"/>
                <a:ea typeface="Calibri" panose="020F0502020204030204" pitchFamily="34" charset="0"/>
                <a:cs typeface="Times New Roman" panose="02020603050405020304" pitchFamily="18" charset="0"/>
              </a:rPr>
              <a:t>Republic</a:t>
            </a:r>
            <a:endParaRPr lang="en-IE" sz="3200" dirty="0">
              <a:effectLst/>
              <a:latin typeface="+mj-lt"/>
              <a:ea typeface="Calibri" panose="020F0502020204030204" pitchFamily="34" charset="0"/>
              <a:cs typeface="Times New Roman" panose="02020603050405020304" pitchFamily="18" charset="0"/>
            </a:endParaRPr>
          </a:p>
          <a:p>
            <a:pPr>
              <a:spcAft>
                <a:spcPts val="0"/>
              </a:spcAft>
            </a:pPr>
            <a:r>
              <a:rPr lang="en-IE" sz="3200" dirty="0">
                <a:effectLst/>
                <a:latin typeface="+mj-lt"/>
                <a:ea typeface="Calibri" panose="020F0502020204030204" pitchFamily="34" charset="0"/>
                <a:cs typeface="Times New Roman" panose="02020603050405020304" pitchFamily="18" charset="0"/>
              </a:rPr>
              <a:t>Relating to the Latin </a:t>
            </a:r>
            <a:r>
              <a:rPr lang="en-IE" sz="3200" i="1" dirty="0">
                <a:effectLst/>
                <a:latin typeface="+mj-lt"/>
                <a:ea typeface="Calibri" panose="020F0502020204030204" pitchFamily="34" charset="0"/>
                <a:cs typeface="Times New Roman" panose="02020603050405020304" pitchFamily="18" charset="0"/>
              </a:rPr>
              <a:t>respublica</a:t>
            </a:r>
            <a:r>
              <a:rPr lang="en-IE" sz="3200" dirty="0">
                <a:effectLst/>
                <a:latin typeface="+mj-lt"/>
                <a:ea typeface="Calibri" panose="020F0502020204030204" pitchFamily="34" charset="0"/>
                <a:cs typeface="Times New Roman" panose="02020603050405020304" pitchFamily="18" charset="0"/>
              </a:rPr>
              <a:t>, from </a:t>
            </a:r>
            <a:r>
              <a:rPr lang="en-IE" sz="3200" i="1" dirty="0">
                <a:effectLst/>
                <a:latin typeface="+mj-lt"/>
                <a:ea typeface="Calibri" panose="020F0502020204030204" pitchFamily="34" charset="0"/>
                <a:cs typeface="Times New Roman" panose="02020603050405020304" pitchFamily="18" charset="0"/>
              </a:rPr>
              <a:t>res</a:t>
            </a:r>
            <a:r>
              <a:rPr lang="en-IE" sz="3200" dirty="0">
                <a:effectLst/>
                <a:latin typeface="+mj-lt"/>
                <a:ea typeface="Calibri" panose="020F0502020204030204" pitchFamily="34" charset="0"/>
                <a:cs typeface="Times New Roman" panose="02020603050405020304" pitchFamily="18" charset="0"/>
              </a:rPr>
              <a:t> (‘entity, concern’) + </a:t>
            </a:r>
            <a:r>
              <a:rPr lang="en-IE" sz="3200" i="1" dirty="0">
                <a:effectLst/>
                <a:latin typeface="+mj-lt"/>
                <a:ea typeface="Calibri" panose="020F0502020204030204" pitchFamily="34" charset="0"/>
                <a:cs typeface="Times New Roman" panose="02020603050405020304" pitchFamily="18" charset="0"/>
              </a:rPr>
              <a:t>publicus</a:t>
            </a:r>
            <a:r>
              <a:rPr lang="en-IE" sz="3200" dirty="0">
                <a:effectLst/>
                <a:latin typeface="+mj-lt"/>
                <a:ea typeface="Calibri" panose="020F0502020204030204" pitchFamily="34" charset="0"/>
                <a:cs typeface="Times New Roman" panose="02020603050405020304" pitchFamily="18" charset="0"/>
              </a:rPr>
              <a:t> (‘of the people, public’).</a:t>
            </a:r>
          </a:p>
          <a:p>
            <a:pPr>
              <a:spcAft>
                <a:spcPts val="0"/>
              </a:spcAft>
            </a:pPr>
            <a:r>
              <a:rPr lang="en-IE" sz="3200" dirty="0">
                <a:effectLst/>
                <a:latin typeface="+mj-lt"/>
                <a:ea typeface="Calibri" panose="020F0502020204030204" pitchFamily="34" charset="0"/>
                <a:cs typeface="Times New Roman" panose="02020603050405020304" pitchFamily="18" charset="0"/>
              </a:rPr>
              <a:t> </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10">
            <a:extLst>
              <a:ext uri="{FF2B5EF4-FFF2-40B4-BE49-F238E27FC236}">
                <a16:creationId xmlns:a16="http://schemas.microsoft.com/office/drawing/2014/main" id="{24D46527-8963-4773-8769-07E6ACE084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371600" fontAlgn="auto">
              <a:spcBef>
                <a:spcPts val="0"/>
              </a:spcBef>
              <a:spcAft>
                <a:spcPts val="0"/>
              </a:spcAft>
              <a:defRPr/>
            </a:pPr>
            <a:endParaRPr lang="en-US" sz="2700">
              <a:solidFill>
                <a:prstClr val="white"/>
              </a:solidFill>
              <a:latin typeface="Calibri" panose="020F0502020204030204"/>
            </a:endParaRPr>
          </a:p>
        </p:txBody>
      </p:sp>
      <p:pic>
        <p:nvPicPr>
          <p:cNvPr id="6" name="Picture 5">
            <a:extLst>
              <a:ext uri="{FF2B5EF4-FFF2-40B4-BE49-F238E27FC236}">
                <a16:creationId xmlns:a16="http://schemas.microsoft.com/office/drawing/2014/main" id="{62988227-8D45-4FDB-BB5C-0F32170749D5}"/>
              </a:ext>
            </a:extLst>
          </p:cNvPr>
          <p:cNvPicPr>
            <a:picLocks/>
          </p:cNvPicPr>
          <p:nvPr/>
        </p:nvPicPr>
        <p:blipFill>
          <a:blip r:embed="rId3" cstate="email">
            <a:extLst>
              <a:ext uri="{28A0092B-C50C-407E-A947-70E740481C1C}">
                <a14:useLocalDpi xmlns:a14="http://schemas.microsoft.com/office/drawing/2010/main"/>
              </a:ext>
            </a:extLst>
          </a:blip>
          <a:stretch>
            <a:fillRect/>
          </a:stretch>
        </p:blipFill>
        <p:spPr>
          <a:xfrm>
            <a:off x="11226724" y="1079061"/>
            <a:ext cx="6707790" cy="8826041"/>
          </a:xfrm>
          <a:custGeom>
            <a:avLst/>
            <a:gdLst/>
            <a:ahLst/>
            <a:cxnLst/>
            <a:rect l="l" t="t" r="r" b="b"/>
            <a:pathLst>
              <a:path w="4643496" h="5550370">
                <a:moveTo>
                  <a:pt x="81586" y="0"/>
                </a:moveTo>
                <a:lnTo>
                  <a:pt x="4561910" y="0"/>
                </a:lnTo>
                <a:cubicBezTo>
                  <a:pt x="4606969" y="0"/>
                  <a:pt x="4643496" y="36527"/>
                  <a:pt x="4643496" y="81586"/>
                </a:cubicBezTo>
                <a:lnTo>
                  <a:pt x="4643496" y="5468784"/>
                </a:lnTo>
                <a:cubicBezTo>
                  <a:pt x="4643496" y="5513843"/>
                  <a:pt x="4606969" y="5550370"/>
                  <a:pt x="4561910" y="5550370"/>
                </a:cubicBezTo>
                <a:lnTo>
                  <a:pt x="81586" y="5550370"/>
                </a:lnTo>
                <a:cubicBezTo>
                  <a:pt x="36527" y="5550370"/>
                  <a:pt x="0" y="5513843"/>
                  <a:pt x="0" y="5468784"/>
                </a:cubicBezTo>
                <a:lnTo>
                  <a:pt x="0" y="81586"/>
                </a:lnTo>
                <a:cubicBezTo>
                  <a:pt x="0" y="36527"/>
                  <a:pt x="36527" y="0"/>
                  <a:pt x="81586" y="0"/>
                </a:cubicBezTo>
                <a:close/>
              </a:path>
            </a:pathLst>
          </a:custGeom>
        </p:spPr>
      </p:pic>
      <p:sp>
        <p:nvSpPr>
          <p:cNvPr id="30" name="Arc 12">
            <a:extLst>
              <a:ext uri="{FF2B5EF4-FFF2-40B4-BE49-F238E27FC236}">
                <a16:creationId xmlns:a16="http://schemas.microsoft.com/office/drawing/2014/main" id="{920E13D1-85D7-4BF3-9903-59216CB5AE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548033" y="1058051"/>
            <a:ext cx="4481849" cy="448184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1371600" eaLnBrk="1" fontAlgn="auto" hangingPunct="1">
              <a:spcBef>
                <a:spcPts val="0"/>
              </a:spcBef>
              <a:spcAft>
                <a:spcPts val="0"/>
              </a:spcAft>
              <a:defRPr/>
            </a:pPr>
            <a:endParaRPr lang="en-US" sz="2700">
              <a:solidFill>
                <a:srgbClr val="000000"/>
              </a:solidFill>
              <a:latin typeface="Calibri" panose="020F0502020204030204"/>
            </a:endParaRPr>
          </a:p>
        </p:txBody>
      </p:sp>
      <p:sp>
        <p:nvSpPr>
          <p:cNvPr id="31" name="Content Placeholder 2">
            <a:extLst>
              <a:ext uri="{FF2B5EF4-FFF2-40B4-BE49-F238E27FC236}">
                <a16:creationId xmlns:a16="http://schemas.microsoft.com/office/drawing/2014/main" id="{9BA2FD05-07A7-43BC-972D-3D6FA029C72B}"/>
              </a:ext>
            </a:extLst>
          </p:cNvPr>
          <p:cNvSpPr>
            <a:spLocks noGrp="1"/>
          </p:cNvSpPr>
          <p:nvPr>
            <p:ph idx="1"/>
          </p:nvPr>
        </p:nvSpPr>
        <p:spPr>
          <a:xfrm>
            <a:off x="632137" y="1935375"/>
            <a:ext cx="10372778" cy="1644696"/>
          </a:xfrm>
        </p:spPr>
        <p:txBody>
          <a:bodyPr>
            <a:noAutofit/>
          </a:bodyPr>
          <a:lstStyle/>
          <a:p>
            <a:pPr marL="0" indent="0">
              <a:lnSpc>
                <a:spcPct val="100000"/>
              </a:lnSpc>
              <a:spcBef>
                <a:spcPts val="0"/>
              </a:spcBef>
              <a:buNone/>
            </a:pPr>
            <a:r>
              <a:rPr lang="en-IE" sz="2700" b="1" dirty="0">
                <a:solidFill>
                  <a:srgbClr val="FFC000"/>
                </a:solidFill>
                <a:latin typeface="Verdana" panose="020B0604030504040204" pitchFamily="34" charset="0"/>
                <a:ea typeface="Verdana" panose="020B0604030504040204" pitchFamily="34" charset="0"/>
              </a:rPr>
              <a:t>Yellow</a:t>
            </a:r>
            <a:r>
              <a:rPr lang="en-IE" sz="2700" dirty="0">
                <a:latin typeface="Verdana" panose="020B0604030504040204" pitchFamily="34" charset="0"/>
                <a:ea typeface="Verdana" panose="020B0604030504040204" pitchFamily="34" charset="0"/>
              </a:rPr>
              <a:t> = coast</a:t>
            </a:r>
          </a:p>
          <a:p>
            <a:pPr marL="0" indent="0">
              <a:lnSpc>
                <a:spcPct val="100000"/>
              </a:lnSpc>
              <a:spcBef>
                <a:spcPts val="0"/>
              </a:spcBef>
              <a:buNone/>
            </a:pPr>
            <a:r>
              <a:rPr lang="en-IE" sz="3200" b="1" dirty="0">
                <a:solidFill>
                  <a:srgbClr val="92D050"/>
                </a:solidFill>
                <a:latin typeface="Calibri" panose="020F0502020204030204" pitchFamily="34" charset="0"/>
                <a:ea typeface="Calibri" panose="020F0502020204030204" pitchFamily="34" charset="0"/>
                <a:cs typeface="Calibri" panose="020F0502020204030204" pitchFamily="34" charset="0"/>
              </a:rPr>
              <a:t>Green</a:t>
            </a:r>
            <a:r>
              <a:rPr lang="en-IE" sz="3200" dirty="0">
                <a:latin typeface="Calibri" panose="020F0502020204030204" pitchFamily="34" charset="0"/>
                <a:ea typeface="Calibri" panose="020F0502020204030204" pitchFamily="34" charset="0"/>
                <a:cs typeface="Calibri" panose="020F0502020204030204" pitchFamily="34" charset="0"/>
              </a:rPr>
              <a:t> = interior</a:t>
            </a:r>
          </a:p>
          <a:p>
            <a:pPr marL="0" indent="0">
              <a:lnSpc>
                <a:spcPct val="100000"/>
              </a:lnSpc>
              <a:spcBef>
                <a:spcPts val="0"/>
              </a:spcBef>
              <a:buNone/>
            </a:pPr>
            <a:r>
              <a:rPr lang="en-IE" sz="32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Red</a:t>
            </a:r>
            <a:r>
              <a:rPr lang="en-IE" sz="3200" dirty="0">
                <a:latin typeface="Calibri" panose="020F0502020204030204" pitchFamily="34" charset="0"/>
                <a:ea typeface="Calibri" panose="020F0502020204030204" pitchFamily="34" charset="0"/>
                <a:cs typeface="Calibri" panose="020F0502020204030204" pitchFamily="34" charset="0"/>
              </a:rPr>
              <a:t> = city</a:t>
            </a:r>
          </a:p>
          <a:p>
            <a:pPr marL="0" indent="0">
              <a:buNone/>
            </a:pPr>
            <a:r>
              <a:rPr lang="en-IE" sz="3200" dirty="0">
                <a:latin typeface="Calibri" panose="020F0502020204030204" pitchFamily="34" charset="0"/>
                <a:ea typeface="Calibri" panose="020F0502020204030204" pitchFamily="34" charset="0"/>
                <a:cs typeface="Calibri" panose="020F0502020204030204" pitchFamily="34" charset="0"/>
              </a:rPr>
              <a:t>Each of the </a:t>
            </a:r>
            <a:r>
              <a:rPr lang="en-IE" sz="32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10 ‘tribes’ </a:t>
            </a:r>
            <a:r>
              <a:rPr lang="en-IE" sz="3200" dirty="0">
                <a:latin typeface="Calibri" panose="020F0502020204030204" pitchFamily="34" charset="0"/>
                <a:ea typeface="Calibri" panose="020F0502020204030204" pitchFamily="34" charset="0"/>
                <a:cs typeface="Calibri" panose="020F0502020204030204" pitchFamily="34" charset="0"/>
              </a:rPr>
              <a:t>consisted of one group from each of the above, meaning each ‘tribe’ contained a cross-section of the population</a:t>
            </a:r>
          </a:p>
        </p:txBody>
      </p:sp>
      <p:pic>
        <p:nvPicPr>
          <p:cNvPr id="4" name="Picture 3">
            <a:extLst>
              <a:ext uri="{FF2B5EF4-FFF2-40B4-BE49-F238E27FC236}">
                <a16:creationId xmlns:a16="http://schemas.microsoft.com/office/drawing/2014/main" id="{9FAB3CFD-D7D8-45E6-B295-EACE8B9AFE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7104" y="5143500"/>
            <a:ext cx="6707790" cy="4878732"/>
          </a:xfrm>
          <a:prstGeom prst="rect">
            <a:avLst/>
          </a:prstGeom>
        </p:spPr>
      </p:pic>
      <p:cxnSp>
        <p:nvCxnSpPr>
          <p:cNvPr id="7" name="Straight Arrow Connector 6">
            <a:extLst>
              <a:ext uri="{FF2B5EF4-FFF2-40B4-BE49-F238E27FC236}">
                <a16:creationId xmlns:a16="http://schemas.microsoft.com/office/drawing/2014/main" id="{DD646629-8C18-4062-87CB-7EBF8BD8F851}"/>
              </a:ext>
            </a:extLst>
          </p:cNvPr>
          <p:cNvCxnSpPr>
            <a:cxnSpLocks/>
          </p:cNvCxnSpPr>
          <p:nvPr/>
        </p:nvCxnSpPr>
        <p:spPr>
          <a:xfrm flipV="1">
            <a:off x="5818526" y="4610100"/>
            <a:ext cx="5408198" cy="157919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nvGrpSpPr>
          <p:cNvPr id="3" name="Group 3">
            <a:extLst>
              <a:ext uri="{FF2B5EF4-FFF2-40B4-BE49-F238E27FC236}">
                <a16:creationId xmlns:a16="http://schemas.microsoft.com/office/drawing/2014/main" id="{B327A7E0-D459-BDDE-D659-4CE3E80F749D}"/>
              </a:ext>
            </a:extLst>
          </p:cNvPr>
          <p:cNvGrpSpPr>
            <a:grpSpLocks/>
          </p:cNvGrpSpPr>
          <p:nvPr/>
        </p:nvGrpSpPr>
        <p:grpSpPr bwMode="auto">
          <a:xfrm>
            <a:off x="-1" y="463550"/>
            <a:ext cx="11226725" cy="1284288"/>
            <a:chOff x="0" y="0"/>
            <a:chExt cx="1384190" cy="3472227"/>
          </a:xfrm>
        </p:grpSpPr>
        <p:sp>
          <p:nvSpPr>
            <p:cNvPr id="5" name="Freeform 4">
              <a:extLst>
                <a:ext uri="{FF2B5EF4-FFF2-40B4-BE49-F238E27FC236}">
                  <a16:creationId xmlns:a16="http://schemas.microsoft.com/office/drawing/2014/main" id="{DAEC95A6-79EB-9C96-F501-15961B925A41}"/>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9" name="TextBox 8">
              <a:extLst>
                <a:ext uri="{FF2B5EF4-FFF2-40B4-BE49-F238E27FC236}">
                  <a16:creationId xmlns:a16="http://schemas.microsoft.com/office/drawing/2014/main" id="{7FF388F5-72B8-B427-E7DE-BAE3BBB68B5C}"/>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1" name="TextBox 4">
            <a:extLst>
              <a:ext uri="{FF2B5EF4-FFF2-40B4-BE49-F238E27FC236}">
                <a16:creationId xmlns:a16="http://schemas.microsoft.com/office/drawing/2014/main" id="{4B76D195-E4D7-7556-0A0A-138A7D5F30D2}"/>
              </a:ext>
            </a:extLst>
          </p:cNvPr>
          <p:cNvSpPr txBox="1"/>
          <p:nvPr/>
        </p:nvSpPr>
        <p:spPr>
          <a:xfrm>
            <a:off x="985307" y="659681"/>
            <a:ext cx="11417300" cy="789255"/>
          </a:xfrm>
          <a:prstGeom prst="rect">
            <a:avLst/>
          </a:prstGeom>
        </p:spPr>
        <p:txBody>
          <a:bodyPr wrap="square"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Cleisthenes’ division of Athens and Attica</a:t>
            </a:r>
          </a:p>
        </p:txBody>
      </p:sp>
    </p:spTree>
    <p:extLst>
      <p:ext uri="{BB962C8B-B14F-4D97-AF65-F5344CB8AC3E}">
        <p14:creationId xmlns:p14="http://schemas.microsoft.com/office/powerpoint/2010/main" val="25997452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A0FA89-340A-4414-8F58-E7A58A8FF0A7}"/>
              </a:ext>
            </a:extLst>
          </p:cNvPr>
          <p:cNvSpPr>
            <a:spLocks noGrp="1"/>
          </p:cNvSpPr>
          <p:nvPr>
            <p:ph idx="1"/>
          </p:nvPr>
        </p:nvSpPr>
        <p:spPr>
          <a:xfrm>
            <a:off x="7977448" y="2015147"/>
            <a:ext cx="9958782" cy="6256706"/>
          </a:xfrm>
        </p:spPr>
        <p:txBody>
          <a:bodyPr>
            <a:normAutofit/>
          </a:bodyPr>
          <a:lstStyle/>
          <a:p>
            <a:pPr marL="0" indent="0">
              <a:lnSpc>
                <a:spcPct val="100000"/>
              </a:lnSpc>
              <a:spcBef>
                <a:spcPts val="0"/>
              </a:spcBef>
              <a:buNone/>
            </a:pPr>
            <a:r>
              <a:rPr lang="en-IE" sz="3200" dirty="0">
                <a:latin typeface="Calibri" panose="020F0502020204030204" pitchFamily="34" charset="0"/>
                <a:ea typeface="Calibri" panose="020F0502020204030204" pitchFamily="34" charset="0"/>
                <a:cs typeface="Calibri" panose="020F0502020204030204" pitchFamily="34" charset="0"/>
              </a:rPr>
              <a:t>A </a:t>
            </a:r>
            <a:r>
              <a:rPr lang="en-IE" sz="3200" i="1" dirty="0" err="1">
                <a:latin typeface="Calibri" panose="020F0502020204030204" pitchFamily="34" charset="0"/>
                <a:ea typeface="Calibri" panose="020F0502020204030204" pitchFamily="34" charset="0"/>
                <a:cs typeface="Calibri" panose="020F0502020204030204" pitchFamily="34" charset="0"/>
              </a:rPr>
              <a:t>kleroterion</a:t>
            </a:r>
            <a:r>
              <a:rPr lang="en-IE" sz="3200" dirty="0">
                <a:latin typeface="Calibri" panose="020F0502020204030204" pitchFamily="34" charset="0"/>
                <a:ea typeface="Calibri" panose="020F0502020204030204" pitchFamily="34" charset="0"/>
                <a:cs typeface="Calibri" panose="020F0502020204030204" pitchFamily="34" charset="0"/>
              </a:rPr>
              <a:t> (</a:t>
            </a:r>
            <a:r>
              <a:rPr lang="en-IE" sz="3200" dirty="0" err="1">
                <a:latin typeface="Calibri" panose="020F0502020204030204" pitchFamily="34" charset="0"/>
                <a:ea typeface="Calibri" panose="020F0502020204030204" pitchFamily="34" charset="0"/>
                <a:cs typeface="Calibri" panose="020F0502020204030204" pitchFamily="34" charset="0"/>
              </a:rPr>
              <a:t>κληρωτήριον</a:t>
            </a:r>
            <a:r>
              <a:rPr lang="en-IE" sz="3200" dirty="0">
                <a:latin typeface="Calibri" panose="020F0502020204030204" pitchFamily="34" charset="0"/>
                <a:ea typeface="Calibri" panose="020F0502020204030204" pitchFamily="34" charset="0"/>
                <a:cs typeface="Calibri" panose="020F0502020204030204" pitchFamily="34" charset="0"/>
              </a:rPr>
              <a:t>) was an </a:t>
            </a:r>
            <a:r>
              <a:rPr lang="en-IE" sz="3200" b="1" dirty="0">
                <a:solidFill>
                  <a:schemeClr val="accent5">
                    <a:lumMod val="50000"/>
                  </a:schemeClr>
                </a:solidFill>
                <a:latin typeface="Calibri" panose="020F0502020204030204" pitchFamily="34" charset="0"/>
                <a:ea typeface="Calibri" panose="020F0502020204030204" pitchFamily="34" charset="0"/>
                <a:cs typeface="Calibri" panose="020F0502020204030204" pitchFamily="34" charset="0"/>
              </a:rPr>
              <a:t>‘allotment machine’ </a:t>
            </a:r>
            <a:r>
              <a:rPr lang="en-IE" sz="3200" dirty="0">
                <a:latin typeface="Calibri" panose="020F0502020204030204" pitchFamily="34" charset="0"/>
                <a:ea typeface="Calibri" panose="020F0502020204030204" pitchFamily="34" charset="0"/>
                <a:cs typeface="Calibri" panose="020F0502020204030204" pitchFamily="34" charset="0"/>
              </a:rPr>
              <a:t>and was one of the ways of picking people for councils, juries, etc. </a:t>
            </a:r>
          </a:p>
          <a:p>
            <a:pPr marL="0" indent="0">
              <a:lnSpc>
                <a:spcPct val="100000"/>
              </a:lnSpc>
              <a:spcBef>
                <a:spcPts val="0"/>
              </a:spcBef>
              <a:buNone/>
            </a:pPr>
            <a:endParaRPr lang="en-IE" sz="3200" dirty="0">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buNone/>
            </a:pPr>
            <a:r>
              <a:rPr lang="en-IE" sz="3200" dirty="0">
                <a:latin typeface="Calibri" panose="020F0502020204030204" pitchFamily="34" charset="0"/>
                <a:ea typeface="Calibri" panose="020F0502020204030204" pitchFamily="34" charset="0"/>
                <a:cs typeface="Calibri" panose="020F0502020204030204" pitchFamily="34" charset="0"/>
              </a:rPr>
              <a:t>There are 10 different rows, each representing one of the </a:t>
            </a:r>
            <a:r>
              <a:rPr lang="en-IE" sz="3200" b="1" dirty="0">
                <a:solidFill>
                  <a:srgbClr val="00B050"/>
                </a:solidFill>
                <a:latin typeface="Calibri" panose="020F0502020204030204" pitchFamily="34" charset="0"/>
                <a:ea typeface="Calibri" panose="020F0502020204030204" pitchFamily="34" charset="0"/>
                <a:cs typeface="Calibri" panose="020F0502020204030204" pitchFamily="34" charset="0"/>
              </a:rPr>
              <a:t>10 tribes</a:t>
            </a:r>
            <a:r>
              <a:rPr lang="en-IE" sz="3200" dirty="0">
                <a:latin typeface="Calibri" panose="020F0502020204030204" pitchFamily="34" charset="0"/>
                <a:ea typeface="Calibri" panose="020F0502020204030204" pitchFamily="34" charset="0"/>
                <a:cs typeface="Calibri" panose="020F0502020204030204" pitchFamily="34" charset="0"/>
              </a:rPr>
              <a:t>. </a:t>
            </a:r>
          </a:p>
          <a:p>
            <a:pPr marL="0" indent="0">
              <a:lnSpc>
                <a:spcPct val="100000"/>
              </a:lnSpc>
              <a:spcBef>
                <a:spcPts val="0"/>
              </a:spcBef>
              <a:buNone/>
            </a:pPr>
            <a:endParaRPr lang="en-IE" sz="3200" dirty="0">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buNone/>
            </a:pPr>
            <a:r>
              <a:rPr lang="en-IE" sz="3200" dirty="0">
                <a:latin typeface="Calibri" panose="020F0502020204030204" pitchFamily="34" charset="0"/>
                <a:ea typeface="Calibri" panose="020F0502020204030204" pitchFamily="34" charset="0"/>
                <a:cs typeface="Calibri" panose="020F0502020204030204" pitchFamily="34" charset="0"/>
              </a:rPr>
              <a:t>The rows are full of slots. If, for example, someone wanted to be a juror for a law case, they would slot a </a:t>
            </a:r>
            <a:r>
              <a:rPr lang="en-IE" sz="3200" b="1" dirty="0">
                <a:solidFill>
                  <a:srgbClr val="002060"/>
                </a:solidFill>
                <a:latin typeface="Calibri" panose="020F0502020204030204" pitchFamily="34" charset="0"/>
                <a:ea typeface="Calibri" panose="020F0502020204030204" pitchFamily="34" charset="0"/>
                <a:cs typeface="Calibri" panose="020F0502020204030204" pitchFamily="34" charset="0"/>
              </a:rPr>
              <a:t>thin sheet of metal with their name on it </a:t>
            </a:r>
            <a:r>
              <a:rPr lang="en-IE" sz="3200" dirty="0">
                <a:latin typeface="Calibri" panose="020F0502020204030204" pitchFamily="34" charset="0"/>
                <a:ea typeface="Calibri" panose="020F0502020204030204" pitchFamily="34" charset="0"/>
                <a:cs typeface="Calibri" panose="020F0502020204030204" pitchFamily="34" charset="0"/>
              </a:rPr>
              <a:t>into one of the slots for their tribe. Once everyone has placed their name in an appropriate slot, the selection process begins… </a:t>
            </a:r>
          </a:p>
          <a:p>
            <a:endParaRPr lang="en-IE" sz="32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Citizen">
            <a:extLst>
              <a:ext uri="{FF2B5EF4-FFF2-40B4-BE49-F238E27FC236}">
                <a16:creationId xmlns:a16="http://schemas.microsoft.com/office/drawing/2014/main" id="{88F7CBBE-1B6B-4B6D-9107-8BC40448469B}"/>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715191" y="63613"/>
            <a:ext cx="5916306" cy="10032185"/>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pic>
      <p:pic>
        <p:nvPicPr>
          <p:cNvPr id="5" name="Picture 4" descr="image">
            <a:extLst>
              <a:ext uri="{FF2B5EF4-FFF2-40B4-BE49-F238E27FC236}">
                <a16:creationId xmlns:a16="http://schemas.microsoft.com/office/drawing/2014/main" id="{C41A32F6-8C47-47BC-850F-3C4161857509}"/>
              </a:ext>
            </a:extLst>
          </p:cNvPr>
          <p:cNvPicPr/>
          <p:nvPr/>
        </p:nvPicPr>
        <p:blipFill>
          <a:blip r:embed="rId4" cstate="print">
            <a:extLst>
              <a:ext uri="{28A0092B-C50C-407E-A947-70E740481C1C}">
                <a14:useLocalDpi xmlns:a14="http://schemas.microsoft.com/office/drawing/2010/main"/>
              </a:ext>
            </a:extLst>
          </a:blip>
          <a:srcRect/>
          <a:stretch>
            <a:fillRect/>
          </a:stretch>
        </p:blipFill>
        <p:spPr bwMode="auto">
          <a:xfrm>
            <a:off x="7977448" y="7853455"/>
            <a:ext cx="9309923" cy="2762054"/>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pic>
      <p:sp>
        <p:nvSpPr>
          <p:cNvPr id="11" name="Arrow: Curved Right 10">
            <a:extLst>
              <a:ext uri="{FF2B5EF4-FFF2-40B4-BE49-F238E27FC236}">
                <a16:creationId xmlns:a16="http://schemas.microsoft.com/office/drawing/2014/main" id="{79522638-E55D-4EA8-9757-2794ECBAA997}"/>
              </a:ext>
            </a:extLst>
          </p:cNvPr>
          <p:cNvSpPr/>
          <p:nvPr/>
        </p:nvSpPr>
        <p:spPr>
          <a:xfrm rot="20721196">
            <a:off x="6337741" y="6238872"/>
            <a:ext cx="1370966" cy="322916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pPr>
            <a:endParaRPr lang="en-IE" sz="2700">
              <a:solidFill>
                <a:prstClr val="black"/>
              </a:solidFill>
              <a:latin typeface="Avenir Next LT Pro"/>
            </a:endParaRPr>
          </a:p>
        </p:txBody>
      </p:sp>
      <p:grpSp>
        <p:nvGrpSpPr>
          <p:cNvPr id="7" name="Group 6">
            <a:extLst>
              <a:ext uri="{FF2B5EF4-FFF2-40B4-BE49-F238E27FC236}">
                <a16:creationId xmlns:a16="http://schemas.microsoft.com/office/drawing/2014/main" id="{70DE7674-8206-BA52-1E00-9AB26A0CC653}"/>
              </a:ext>
            </a:extLst>
          </p:cNvPr>
          <p:cNvGrpSpPr>
            <a:grpSpLocks/>
          </p:cNvGrpSpPr>
          <p:nvPr/>
        </p:nvGrpSpPr>
        <p:grpSpPr bwMode="auto">
          <a:xfrm>
            <a:off x="7977448" y="437574"/>
            <a:ext cx="10380011" cy="1285875"/>
            <a:chOff x="0" y="0"/>
            <a:chExt cx="1384190" cy="3472227"/>
          </a:xfrm>
        </p:grpSpPr>
        <p:sp>
          <p:nvSpPr>
            <p:cNvPr id="8" name="Freeform 4">
              <a:extLst>
                <a:ext uri="{FF2B5EF4-FFF2-40B4-BE49-F238E27FC236}">
                  <a16:creationId xmlns:a16="http://schemas.microsoft.com/office/drawing/2014/main" id="{64F51B51-8044-D5E1-B8D3-BB1ED9C56144}"/>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9" name="TextBox 24">
              <a:extLst>
                <a:ext uri="{FF2B5EF4-FFF2-40B4-BE49-F238E27FC236}">
                  <a16:creationId xmlns:a16="http://schemas.microsoft.com/office/drawing/2014/main" id="{4CE5E193-5A98-627E-9F9C-9EDD573B6B79}"/>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3">
            <a:extLst>
              <a:ext uri="{FF2B5EF4-FFF2-40B4-BE49-F238E27FC236}">
                <a16:creationId xmlns:a16="http://schemas.microsoft.com/office/drawing/2014/main" id="{3940999F-33A1-697B-07E7-D58DFF68AE29}"/>
              </a:ext>
            </a:extLst>
          </p:cNvPr>
          <p:cNvSpPr txBox="1"/>
          <p:nvPr/>
        </p:nvSpPr>
        <p:spPr>
          <a:xfrm>
            <a:off x="9525000" y="649718"/>
            <a:ext cx="12192000" cy="758285"/>
          </a:xfrm>
          <a:prstGeom prst="rect">
            <a:avLst/>
          </a:prstGeom>
        </p:spPr>
        <p:txBody>
          <a:bodyPr lIns="0" tIns="0" rIns="0" bIns="0">
            <a:spAutoFit/>
          </a:bodyPr>
          <a:lstStyle/>
          <a:p>
            <a:pPr eaLnBrk="1" fontAlgn="auto" hangingPunct="1">
              <a:lnSpc>
                <a:spcPts val="6289"/>
              </a:lnSpc>
              <a:spcBef>
                <a:spcPts val="0"/>
              </a:spcBef>
              <a:spcAft>
                <a:spcPts val="0"/>
              </a:spcAft>
              <a:defRPr/>
            </a:pPr>
            <a:r>
              <a:rPr lang="en-US" sz="4500" b="1" spc="-89" dirty="0">
                <a:solidFill>
                  <a:schemeClr val="bg1"/>
                </a:solidFill>
                <a:ea typeface="Calibri" panose="020F0502020204030204" pitchFamily="34" charset="0"/>
                <a:cs typeface="Calibri" panose="020F0502020204030204" pitchFamily="34" charset="0"/>
                <a:sym typeface="Open Sans Bold"/>
              </a:rPr>
              <a:t>Kleroterion</a:t>
            </a:r>
          </a:p>
        </p:txBody>
      </p:sp>
    </p:spTree>
    <p:extLst>
      <p:ext uri="{BB962C8B-B14F-4D97-AF65-F5344CB8AC3E}">
        <p14:creationId xmlns:p14="http://schemas.microsoft.com/office/powerpoint/2010/main" val="20425163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AE59310-C9CA-4117-90B7-639F6CEB27EF}"/>
              </a:ext>
            </a:extLst>
          </p:cNvPr>
          <p:cNvSpPr txBox="1"/>
          <p:nvPr/>
        </p:nvSpPr>
        <p:spPr>
          <a:xfrm>
            <a:off x="968892" y="852539"/>
            <a:ext cx="9146658" cy="8463855"/>
          </a:xfrm>
          <a:prstGeom prst="rect">
            <a:avLst/>
          </a:prstGeom>
          <a:noFill/>
        </p:spPr>
        <p:txBody>
          <a:bodyPr wrap="square">
            <a:spAutoFit/>
          </a:bodyPr>
          <a:lstStyle/>
          <a:p>
            <a:pPr defTabSz="1371600" eaLnBrk="1" fontAlgn="auto" hangingPunct="1">
              <a:spcBef>
                <a:spcPts val="0"/>
              </a:spcBef>
              <a:spcAft>
                <a:spcPts val="0"/>
              </a:spcAft>
            </a:pPr>
            <a:r>
              <a:rPr lang="en-IE" sz="3200" dirty="0">
                <a:solidFill>
                  <a:prstClr val="black"/>
                </a:solidFill>
                <a:ea typeface="Calibri" panose="020F0502020204030204" pitchFamily="34" charset="0"/>
                <a:cs typeface="Calibri" panose="020F0502020204030204" pitchFamily="34" charset="0"/>
              </a:rPr>
              <a:t>Built into the structure is a </a:t>
            </a:r>
            <a:r>
              <a:rPr lang="en-IE" sz="3200" b="1" dirty="0">
                <a:solidFill>
                  <a:srgbClr val="EE7661">
                    <a:lumMod val="75000"/>
                  </a:srgbClr>
                </a:solidFill>
                <a:ea typeface="Calibri" panose="020F0502020204030204" pitchFamily="34" charset="0"/>
                <a:cs typeface="Calibri" panose="020F0502020204030204" pitchFamily="34" charset="0"/>
              </a:rPr>
              <a:t>funnel</a:t>
            </a:r>
            <a:r>
              <a:rPr lang="en-IE" sz="3200" dirty="0">
                <a:solidFill>
                  <a:prstClr val="black"/>
                </a:solidFill>
                <a:ea typeface="Calibri" panose="020F0502020204030204" pitchFamily="34" charset="0"/>
                <a:cs typeface="Calibri" panose="020F0502020204030204" pitchFamily="34" charset="0"/>
              </a:rPr>
              <a:t> with a spigot on the end (as pictured to the left of the machine in the image). </a:t>
            </a:r>
          </a:p>
          <a:p>
            <a:pPr defTabSz="1371600" eaLnBrk="1" fontAlgn="auto" hangingPunct="1">
              <a:spcBef>
                <a:spcPts val="0"/>
              </a:spcBef>
              <a:spcAft>
                <a:spcPts val="0"/>
              </a:spcAft>
            </a:pPr>
            <a:endParaRPr lang="en-IE" sz="3200" dirty="0">
              <a:solidFill>
                <a:prstClr val="black"/>
              </a:solidFill>
              <a:ea typeface="Calibri" panose="020F0502020204030204" pitchFamily="34" charset="0"/>
              <a:cs typeface="Calibri" panose="020F0502020204030204" pitchFamily="34" charset="0"/>
            </a:endParaRPr>
          </a:p>
          <a:p>
            <a:pPr defTabSz="1371600" eaLnBrk="1" fontAlgn="auto" hangingPunct="1">
              <a:spcBef>
                <a:spcPts val="0"/>
              </a:spcBef>
              <a:spcAft>
                <a:spcPts val="0"/>
              </a:spcAft>
            </a:pPr>
            <a:r>
              <a:rPr lang="en-IE" sz="3200" dirty="0">
                <a:solidFill>
                  <a:prstClr val="black"/>
                </a:solidFill>
                <a:ea typeface="Calibri" panose="020F0502020204030204" pitchFamily="34" charset="0"/>
                <a:cs typeface="Calibri" panose="020F0502020204030204" pitchFamily="34" charset="0"/>
              </a:rPr>
              <a:t>This spigot is full of black and white pebbles, with white meaning </a:t>
            </a:r>
            <a:r>
              <a:rPr lang="en-IE" sz="3200" b="1" dirty="0">
                <a:solidFill>
                  <a:srgbClr val="FFC000"/>
                </a:solidFill>
                <a:ea typeface="Calibri" panose="020F0502020204030204" pitchFamily="34" charset="0"/>
                <a:cs typeface="Calibri" panose="020F0502020204030204" pitchFamily="34" charset="0"/>
              </a:rPr>
              <a:t>‘select’</a:t>
            </a:r>
            <a:r>
              <a:rPr lang="en-IE" sz="3200" dirty="0">
                <a:solidFill>
                  <a:prstClr val="black"/>
                </a:solidFill>
                <a:ea typeface="Calibri" panose="020F0502020204030204" pitchFamily="34" charset="0"/>
                <a:cs typeface="Calibri" panose="020F0502020204030204" pitchFamily="34" charset="0"/>
              </a:rPr>
              <a:t>, and black meaning </a:t>
            </a:r>
            <a:r>
              <a:rPr lang="en-IE" sz="3200" b="1" dirty="0">
                <a:solidFill>
                  <a:srgbClr val="0070C0"/>
                </a:solidFill>
                <a:ea typeface="Calibri" panose="020F0502020204030204" pitchFamily="34" charset="0"/>
                <a:cs typeface="Calibri" panose="020F0502020204030204" pitchFamily="34" charset="0"/>
              </a:rPr>
              <a:t>‘reject’</a:t>
            </a:r>
            <a:r>
              <a:rPr lang="en-IE" sz="3200" dirty="0">
                <a:solidFill>
                  <a:prstClr val="black"/>
                </a:solidFill>
                <a:ea typeface="Calibri" panose="020F0502020204030204" pitchFamily="34" charset="0"/>
                <a:cs typeface="Calibri" panose="020F0502020204030204" pitchFamily="34" charset="0"/>
              </a:rPr>
              <a:t>.</a:t>
            </a:r>
            <a:r>
              <a:rPr lang="en-IE" sz="3200" b="1" dirty="0">
                <a:solidFill>
                  <a:srgbClr val="0070C0"/>
                </a:solidFill>
                <a:ea typeface="Calibri" panose="020F0502020204030204" pitchFamily="34" charset="0"/>
                <a:cs typeface="Calibri" panose="020F0502020204030204" pitchFamily="34" charset="0"/>
              </a:rPr>
              <a:t> </a:t>
            </a:r>
          </a:p>
          <a:p>
            <a:pPr defTabSz="1371600" eaLnBrk="1" fontAlgn="auto" hangingPunct="1">
              <a:spcBef>
                <a:spcPts val="0"/>
              </a:spcBef>
              <a:spcAft>
                <a:spcPts val="0"/>
              </a:spcAft>
            </a:pPr>
            <a:endParaRPr lang="en-IE" sz="3200" dirty="0">
              <a:solidFill>
                <a:prstClr val="black"/>
              </a:solidFill>
              <a:ea typeface="Calibri" panose="020F0502020204030204" pitchFamily="34" charset="0"/>
              <a:cs typeface="Calibri" panose="020F0502020204030204" pitchFamily="34" charset="0"/>
            </a:endParaRPr>
          </a:p>
          <a:p>
            <a:pPr defTabSz="1371600" eaLnBrk="1" fontAlgn="auto" hangingPunct="1">
              <a:spcBef>
                <a:spcPts val="0"/>
              </a:spcBef>
              <a:spcAft>
                <a:spcPts val="0"/>
              </a:spcAft>
            </a:pPr>
            <a:r>
              <a:rPr lang="en-US" sz="3200" dirty="0">
                <a:solidFill>
                  <a:prstClr val="black"/>
                </a:solidFill>
                <a:ea typeface="Calibri" panose="020F0502020204030204" pitchFamily="34" charset="0"/>
                <a:cs typeface="Calibri" panose="020F0502020204030204" pitchFamily="34" charset="0"/>
              </a:rPr>
              <a:t>Open the spigot and examine the first pebble. If its </a:t>
            </a:r>
            <a:r>
              <a:rPr lang="en-US" sz="3200" dirty="0" err="1">
                <a:solidFill>
                  <a:prstClr val="black"/>
                </a:solidFill>
                <a:ea typeface="Calibri" panose="020F0502020204030204" pitchFamily="34" charset="0"/>
                <a:cs typeface="Calibri" panose="020F0502020204030204" pitchFamily="34" charset="0"/>
              </a:rPr>
              <a:t>colour</a:t>
            </a:r>
            <a:r>
              <a:rPr lang="en-US" sz="3200" dirty="0">
                <a:solidFill>
                  <a:prstClr val="black"/>
                </a:solidFill>
                <a:ea typeface="Calibri" panose="020F0502020204030204" pitchFamily="34" charset="0"/>
                <a:cs typeface="Calibri" panose="020F0502020204030204" pitchFamily="34" charset="0"/>
              </a:rPr>
              <a:t> signifies ‘reject’, the entire top horizontal row is rejected; if it signifies ‘accept’, the entire top row is accepted. </a:t>
            </a:r>
          </a:p>
          <a:p>
            <a:pPr defTabSz="1371600" eaLnBrk="1" fontAlgn="auto" hangingPunct="1">
              <a:spcBef>
                <a:spcPts val="0"/>
              </a:spcBef>
              <a:spcAft>
                <a:spcPts val="0"/>
              </a:spcAft>
            </a:pPr>
            <a:endParaRPr lang="en-US" sz="3200" dirty="0">
              <a:solidFill>
                <a:prstClr val="black"/>
              </a:solidFill>
              <a:ea typeface="Calibri" panose="020F0502020204030204" pitchFamily="34" charset="0"/>
              <a:cs typeface="Calibri" panose="020F0502020204030204" pitchFamily="34" charset="0"/>
            </a:endParaRPr>
          </a:p>
          <a:p>
            <a:pPr defTabSz="1371600" eaLnBrk="1" fontAlgn="auto" hangingPunct="1">
              <a:spcBef>
                <a:spcPts val="0"/>
              </a:spcBef>
              <a:spcAft>
                <a:spcPts val="0"/>
              </a:spcAft>
            </a:pPr>
            <a:r>
              <a:rPr lang="en-US" sz="3200" dirty="0">
                <a:solidFill>
                  <a:prstClr val="black"/>
                </a:solidFill>
                <a:ea typeface="Calibri" panose="020F0502020204030204" pitchFamily="34" charset="0"/>
                <a:cs typeface="Calibri" panose="020F0502020204030204" pitchFamily="34" charset="0"/>
              </a:rPr>
              <a:t>This continues row by row, releasing a new pebble for each, until as many people as are necessary have been chosen. If you end up without enough people, all the rejected names can be put back into the slots and the process started again!</a:t>
            </a:r>
            <a:endParaRPr lang="en-IE" sz="3200" dirty="0">
              <a:solidFill>
                <a:prstClr val="black"/>
              </a:solidFill>
              <a:ea typeface="Calibri" panose="020F0502020204030204" pitchFamily="34" charset="0"/>
              <a:cs typeface="Calibri" panose="020F0502020204030204" pitchFamily="34" charset="0"/>
            </a:endParaRPr>
          </a:p>
        </p:txBody>
      </p:sp>
      <p:pic>
        <p:nvPicPr>
          <p:cNvPr id="7" name="Picture 6" descr="Citizen">
            <a:extLst>
              <a:ext uri="{FF2B5EF4-FFF2-40B4-BE49-F238E27FC236}">
                <a16:creationId xmlns:a16="http://schemas.microsoft.com/office/drawing/2014/main" id="{6C70D27C-C167-4C28-853D-C2934862563B}"/>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12371694" y="127408"/>
            <a:ext cx="5916306" cy="10032185"/>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pic>
      <p:cxnSp>
        <p:nvCxnSpPr>
          <p:cNvPr id="9" name="Straight Arrow Connector 8">
            <a:extLst>
              <a:ext uri="{FF2B5EF4-FFF2-40B4-BE49-F238E27FC236}">
                <a16:creationId xmlns:a16="http://schemas.microsoft.com/office/drawing/2014/main" id="{83952171-76B1-4759-87B3-2E9DCF8953C6}"/>
              </a:ext>
            </a:extLst>
          </p:cNvPr>
          <p:cNvCxnSpPr/>
          <p:nvPr/>
        </p:nvCxnSpPr>
        <p:spPr>
          <a:xfrm>
            <a:off x="10115550" y="1132369"/>
            <a:ext cx="2256144" cy="124400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74027CC-79F5-433F-A4CA-02824BBB54D3}"/>
              </a:ext>
            </a:extLst>
          </p:cNvPr>
          <p:cNvCxnSpPr/>
          <p:nvPr/>
        </p:nvCxnSpPr>
        <p:spPr>
          <a:xfrm>
            <a:off x="10115550" y="1052624"/>
            <a:ext cx="320172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94506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C7ECC4FD-483A-7F30-1E4D-0686A3761421}"/>
              </a:ext>
            </a:extLst>
          </p:cNvPr>
          <p:cNvSpPr/>
          <p:nvPr/>
        </p:nvSpPr>
        <p:spPr>
          <a:xfrm>
            <a:off x="15047913" y="3749675"/>
            <a:ext cx="3240087" cy="6503988"/>
          </a:xfrm>
          <a:custGeom>
            <a:avLst/>
            <a:gdLst/>
            <a:ahLst/>
            <a:cxnLst/>
            <a:rect l="l" t="t" r="r" b="b"/>
            <a:pathLst>
              <a:path w="3240241" h="6504134">
                <a:moveTo>
                  <a:pt x="0" y="0"/>
                </a:moveTo>
                <a:lnTo>
                  <a:pt x="3240241" y="0"/>
                </a:lnTo>
                <a:lnTo>
                  <a:pt x="3240241" y="6504133"/>
                </a:lnTo>
                <a:lnTo>
                  <a:pt x="0" y="6504133"/>
                </a:lnTo>
                <a:lnTo>
                  <a:pt x="0" y="0"/>
                </a:lnTo>
                <a:close/>
              </a:path>
            </a:pathLst>
          </a:custGeom>
          <a:blipFill>
            <a:blip r:embed="rId2"/>
            <a:stretch>
              <a:fillRect/>
            </a:stretch>
          </a:blipFill>
        </p:spPr>
        <p:txBody>
          <a:bodyPr/>
          <a:lstStyle/>
          <a:p>
            <a:pPr eaLnBrk="1" fontAlgn="auto" hangingPunct="1">
              <a:spcBef>
                <a:spcPts val="0"/>
              </a:spcBef>
              <a:spcAft>
                <a:spcPts val="0"/>
              </a:spcAft>
              <a:defRPr/>
            </a:pPr>
            <a:endParaRPr lang="en-IE">
              <a:latin typeface="+mn-lt"/>
            </a:endParaRPr>
          </a:p>
        </p:txBody>
      </p:sp>
      <p:grpSp>
        <p:nvGrpSpPr>
          <p:cNvPr id="138243" name="Group 3">
            <a:extLst>
              <a:ext uri="{FF2B5EF4-FFF2-40B4-BE49-F238E27FC236}">
                <a16:creationId xmlns:a16="http://schemas.microsoft.com/office/drawing/2014/main" id="{4B0AC15A-5FAA-655F-14BE-F72E0B94C4DA}"/>
              </a:ext>
            </a:extLst>
          </p:cNvPr>
          <p:cNvGrpSpPr>
            <a:grpSpLocks/>
          </p:cNvGrpSpPr>
          <p:nvPr/>
        </p:nvGrpSpPr>
        <p:grpSpPr bwMode="auto">
          <a:xfrm>
            <a:off x="13031788" y="0"/>
            <a:ext cx="5256212" cy="10287000"/>
            <a:chOff x="0" y="0"/>
            <a:chExt cx="1384190" cy="3472227"/>
          </a:xfrm>
        </p:grpSpPr>
        <p:sp>
          <p:nvSpPr>
            <p:cNvPr id="138254" name="Freeform 4">
              <a:extLst>
                <a:ext uri="{FF2B5EF4-FFF2-40B4-BE49-F238E27FC236}">
                  <a16:creationId xmlns:a16="http://schemas.microsoft.com/office/drawing/2014/main" id="{0429E25B-9DB9-BC75-DAA8-D271CA7F2885}"/>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138255" name="TextBox 5">
              <a:extLst>
                <a:ext uri="{FF2B5EF4-FFF2-40B4-BE49-F238E27FC236}">
                  <a16:creationId xmlns:a16="http://schemas.microsoft.com/office/drawing/2014/main" id="{AB6ABCC4-76C0-7233-93E1-FCA89FAEB20E}"/>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6" name="Freeform 6">
            <a:extLst>
              <a:ext uri="{FF2B5EF4-FFF2-40B4-BE49-F238E27FC236}">
                <a16:creationId xmlns:a16="http://schemas.microsoft.com/office/drawing/2014/main" id="{F165C551-ECA5-51F3-A889-20A74BA7B711}"/>
              </a:ext>
            </a:extLst>
          </p:cNvPr>
          <p:cNvSpPr/>
          <p:nvPr/>
        </p:nvSpPr>
        <p:spPr>
          <a:xfrm>
            <a:off x="9432925" y="1525588"/>
            <a:ext cx="7234238" cy="7235825"/>
          </a:xfrm>
          <a:custGeom>
            <a:avLst/>
            <a:gdLst/>
            <a:ahLst/>
            <a:cxnLst/>
            <a:rect l="l" t="t" r="r" b="b"/>
            <a:pathLst>
              <a:path w="7234999" h="7234999">
                <a:moveTo>
                  <a:pt x="0" y="0"/>
                </a:moveTo>
                <a:lnTo>
                  <a:pt x="7234999" y="0"/>
                </a:lnTo>
                <a:lnTo>
                  <a:pt x="7234999" y="7235000"/>
                </a:lnTo>
                <a:lnTo>
                  <a:pt x="0" y="7235000"/>
                </a:lnTo>
                <a:lnTo>
                  <a:pt x="0" y="0"/>
                </a:lnTo>
                <a:close/>
              </a:path>
            </a:pathLst>
          </a:custGeom>
          <a:blipFill>
            <a:blip r:embed="rId3"/>
            <a:stretch>
              <a:fillRect/>
            </a:stretch>
          </a:blipFill>
          <a:ln cap="sq">
            <a:noFill/>
            <a:prstDash val="solid"/>
            <a:miter/>
          </a:ln>
        </p:spPr>
        <p:txBody>
          <a:bodyPr/>
          <a:lstStyle/>
          <a:p>
            <a:pPr eaLnBrk="1" fontAlgn="auto" hangingPunct="1">
              <a:spcBef>
                <a:spcPts val="0"/>
              </a:spcBef>
              <a:spcAft>
                <a:spcPts val="0"/>
              </a:spcAft>
              <a:defRPr/>
            </a:pPr>
            <a:endParaRPr lang="en-IE">
              <a:latin typeface="+mn-lt"/>
            </a:endParaRPr>
          </a:p>
        </p:txBody>
      </p:sp>
      <p:grpSp>
        <p:nvGrpSpPr>
          <p:cNvPr id="138245" name="Group 7">
            <a:extLst>
              <a:ext uri="{FF2B5EF4-FFF2-40B4-BE49-F238E27FC236}">
                <a16:creationId xmlns:a16="http://schemas.microsoft.com/office/drawing/2014/main" id="{4E8E9700-57D4-5076-7615-977247E2C185}"/>
              </a:ext>
            </a:extLst>
          </p:cNvPr>
          <p:cNvGrpSpPr>
            <a:grpSpLocks/>
          </p:cNvGrpSpPr>
          <p:nvPr/>
        </p:nvGrpSpPr>
        <p:grpSpPr bwMode="auto">
          <a:xfrm>
            <a:off x="10106025" y="2200275"/>
            <a:ext cx="5888038" cy="5886450"/>
            <a:chOff x="0" y="0"/>
            <a:chExt cx="6350000" cy="6349975"/>
          </a:xfrm>
        </p:grpSpPr>
        <p:sp>
          <p:nvSpPr>
            <p:cNvPr id="8" name="Freeform 8">
              <a:extLst>
                <a:ext uri="{FF2B5EF4-FFF2-40B4-BE49-F238E27FC236}">
                  <a16:creationId xmlns:a16="http://schemas.microsoft.com/office/drawing/2014/main" id="{E00301C6-605A-8C9E-BBF7-87E7D48DF4CC}"/>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337" r="-1337"/>
              </a:stretch>
            </a:blipFill>
          </p:spPr>
          <p:txBody>
            <a:bodyPr/>
            <a:lstStyle/>
            <a:p>
              <a:pPr eaLnBrk="1" fontAlgn="auto" hangingPunct="1">
                <a:spcBef>
                  <a:spcPts val="0"/>
                </a:spcBef>
                <a:spcAft>
                  <a:spcPts val="0"/>
                </a:spcAft>
                <a:defRPr/>
              </a:pPr>
              <a:endParaRPr lang="en-IE">
                <a:latin typeface="+mn-lt"/>
              </a:endParaRPr>
            </a:p>
          </p:txBody>
        </p:sp>
      </p:grpSp>
      <p:grpSp>
        <p:nvGrpSpPr>
          <p:cNvPr id="138246" name="Group 9">
            <a:extLst>
              <a:ext uri="{FF2B5EF4-FFF2-40B4-BE49-F238E27FC236}">
                <a16:creationId xmlns:a16="http://schemas.microsoft.com/office/drawing/2014/main" id="{843918B3-60FF-91F7-D133-8EB15C49D9C0}"/>
              </a:ext>
            </a:extLst>
          </p:cNvPr>
          <p:cNvGrpSpPr>
            <a:grpSpLocks/>
          </p:cNvGrpSpPr>
          <p:nvPr/>
        </p:nvGrpSpPr>
        <p:grpSpPr bwMode="auto">
          <a:xfrm>
            <a:off x="1057275" y="3489325"/>
            <a:ext cx="79375" cy="3562350"/>
            <a:chOff x="0" y="0"/>
            <a:chExt cx="20803" cy="938233"/>
          </a:xfrm>
        </p:grpSpPr>
        <p:sp>
          <p:nvSpPr>
            <p:cNvPr id="138249" name="Freeform 10">
              <a:extLst>
                <a:ext uri="{FF2B5EF4-FFF2-40B4-BE49-F238E27FC236}">
                  <a16:creationId xmlns:a16="http://schemas.microsoft.com/office/drawing/2014/main" id="{7A64B149-6955-D0FE-4F2C-2A25F937A571}"/>
                </a:ext>
              </a:extLst>
            </p:cNvPr>
            <p:cNvSpPr>
              <a:spLocks/>
            </p:cNvSpPr>
            <p:nvPr/>
          </p:nvSpPr>
          <p:spPr bwMode="auto">
            <a:xfrm>
              <a:off x="0" y="0"/>
              <a:ext cx="20803" cy="938233"/>
            </a:xfrm>
            <a:custGeom>
              <a:avLst/>
              <a:gdLst>
                <a:gd name="T0" fmla="*/ 0 w 20803"/>
                <a:gd name="T1" fmla="*/ 0 h 938233"/>
                <a:gd name="T2" fmla="*/ 20803 w 20803"/>
                <a:gd name="T3" fmla="*/ 0 h 938233"/>
                <a:gd name="T4" fmla="*/ 20803 w 20803"/>
                <a:gd name="T5" fmla="*/ 938233 h 938233"/>
                <a:gd name="T6" fmla="*/ 0 w 20803"/>
                <a:gd name="T7" fmla="*/ 938233 h 938233"/>
                <a:gd name="T8" fmla="*/ 0 w 20803"/>
                <a:gd name="T9" fmla="*/ 0 h 93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03" h="938233">
                  <a:moveTo>
                    <a:pt x="0" y="0"/>
                  </a:moveTo>
                  <a:lnTo>
                    <a:pt x="20803" y="0"/>
                  </a:lnTo>
                  <a:lnTo>
                    <a:pt x="20803" y="938233"/>
                  </a:lnTo>
                  <a:lnTo>
                    <a:pt x="0" y="938233"/>
                  </a:lnTo>
                  <a:lnTo>
                    <a:pt x="0" y="0"/>
                  </a:lnTo>
                  <a:close/>
                </a:path>
              </a:pathLst>
            </a:custGeom>
            <a:solidFill>
              <a:srgbClr val="123D33"/>
            </a:solidFill>
            <a:ln>
              <a:noFill/>
            </a:ln>
            <a:extLst>
              <a:ext uri="{91240B29-F687-4F45-9708-019B960494DF}">
                <a14:hiddenLine xmlns:a14="http://schemas.microsoft.com/office/drawing/2010/main" w="9525" cap="sq">
                  <a:solidFill>
                    <a:srgbClr val="000000"/>
                  </a:solidFill>
                  <a:prstDash val="solid"/>
                  <a:miter lim="800000"/>
                  <a:headEnd/>
                  <a:tailEnd/>
                </a14:hiddenLine>
              </a:ext>
            </a:extLst>
          </p:spPr>
          <p:txBody>
            <a:bodyPr/>
            <a:lstStyle/>
            <a:p>
              <a:endParaRPr lang="en-IE"/>
            </a:p>
          </p:txBody>
        </p:sp>
        <p:sp>
          <p:nvSpPr>
            <p:cNvPr id="138250" name="TextBox 11">
              <a:extLst>
                <a:ext uri="{FF2B5EF4-FFF2-40B4-BE49-F238E27FC236}">
                  <a16:creationId xmlns:a16="http://schemas.microsoft.com/office/drawing/2014/main" id="{CBB40D6D-ED9B-E574-4539-2D45F34D3E3A}"/>
                </a:ext>
              </a:extLst>
            </p:cNvPr>
            <p:cNvSpPr txBox="1">
              <a:spLocks noChangeArrowheads="1"/>
            </p:cNvSpPr>
            <p:nvPr/>
          </p:nvSpPr>
          <p:spPr bwMode="auto">
            <a:xfrm>
              <a:off x="0" y="-19050"/>
              <a:ext cx="20803" cy="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13" name="TextBox 13">
            <a:extLst>
              <a:ext uri="{FF2B5EF4-FFF2-40B4-BE49-F238E27FC236}">
                <a16:creationId xmlns:a16="http://schemas.microsoft.com/office/drawing/2014/main" id="{29F1505D-EC06-D564-43A1-ED90878AC3A4}"/>
              </a:ext>
            </a:extLst>
          </p:cNvPr>
          <p:cNvSpPr txBox="1"/>
          <p:nvPr/>
        </p:nvSpPr>
        <p:spPr>
          <a:xfrm>
            <a:off x="1387475" y="3446463"/>
            <a:ext cx="8718550" cy="1693862"/>
          </a:xfrm>
          <a:prstGeom prst="rect">
            <a:avLst/>
          </a:prstGeom>
        </p:spPr>
        <p:txBody>
          <a:bodyPr lIns="0" tIns="0" rIns="0" bIns="0">
            <a:spAutoFit/>
          </a:bodyPr>
          <a:lstStyle/>
          <a:p>
            <a:pPr eaLnBrk="1" fontAlgn="auto" hangingPunct="1">
              <a:spcBef>
                <a:spcPts val="0"/>
              </a:spcBef>
              <a:spcAft>
                <a:spcPts val="0"/>
              </a:spcAft>
              <a:defRPr/>
            </a:pPr>
            <a:r>
              <a:rPr lang="en-US" sz="5500" b="1" spc="-190" dirty="0">
                <a:solidFill>
                  <a:srgbClr val="191919"/>
                </a:solidFill>
                <a:latin typeface="Calibri  "/>
                <a:ea typeface="Open Sans Bold"/>
                <a:cs typeface="Open Sans Bold"/>
                <a:sym typeface="Open Sans Bold"/>
              </a:rPr>
              <a:t>Section 8: Politics and Persuasion in the ancient world</a:t>
            </a:r>
          </a:p>
        </p:txBody>
      </p:sp>
      <p:sp>
        <p:nvSpPr>
          <p:cNvPr id="14" name="TextBox 14">
            <a:extLst>
              <a:ext uri="{FF2B5EF4-FFF2-40B4-BE49-F238E27FC236}">
                <a16:creationId xmlns:a16="http://schemas.microsoft.com/office/drawing/2014/main" id="{9EA1FDA1-E1EC-1D3F-52BE-0D87B73D4B73}"/>
              </a:ext>
            </a:extLst>
          </p:cNvPr>
          <p:cNvSpPr txBox="1"/>
          <p:nvPr/>
        </p:nvSpPr>
        <p:spPr>
          <a:xfrm>
            <a:off x="1263650" y="5616575"/>
            <a:ext cx="8293100" cy="1385888"/>
          </a:xfrm>
          <a:prstGeom prst="rect">
            <a:avLst/>
          </a:prstGeom>
        </p:spPr>
        <p:txBody>
          <a:bodyPr lIns="0" tIns="0" rIns="0" bIns="0">
            <a:spAutoFit/>
          </a:bodyPr>
          <a:lstStyle/>
          <a:p>
            <a:pPr eaLnBrk="1" fontAlgn="auto" hangingPunct="1">
              <a:spcBef>
                <a:spcPts val="0"/>
              </a:spcBef>
              <a:spcAft>
                <a:spcPts val="0"/>
              </a:spcAft>
              <a:defRPr/>
            </a:pPr>
            <a:r>
              <a:rPr lang="en-US" sz="4500" b="1" spc="-116" dirty="0">
                <a:solidFill>
                  <a:srgbClr val="191919"/>
                </a:solidFill>
                <a:latin typeface="Calibri  "/>
                <a:ea typeface="Open Sans Ultra-Bold"/>
                <a:cs typeface="Open Sans Ultra-Bold"/>
                <a:sym typeface="Open Sans Ultra-Bold"/>
              </a:rPr>
              <a:t>Option 2. Rhetoric and persuasion (Rome)</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4E586-A24A-7A21-CCCF-1B26127743A3}"/>
            </a:ext>
          </a:extLst>
        </p:cNvPr>
        <p:cNvGrpSpPr/>
        <p:nvPr/>
      </p:nvGrpSpPr>
      <p:grpSpPr>
        <a:xfrm>
          <a:off x="0" y="0"/>
          <a:ext cx="0" cy="0"/>
          <a:chOff x="0" y="0"/>
          <a:chExt cx="0" cy="0"/>
        </a:xfrm>
      </p:grpSpPr>
      <p:grpSp>
        <p:nvGrpSpPr>
          <p:cNvPr id="2" name="Group 3">
            <a:extLst>
              <a:ext uri="{FF2B5EF4-FFF2-40B4-BE49-F238E27FC236}">
                <a16:creationId xmlns:a16="http://schemas.microsoft.com/office/drawing/2014/main" id="{BAB11236-66B8-2CEA-5AC2-BF239F95C415}"/>
              </a:ext>
            </a:extLst>
          </p:cNvPr>
          <p:cNvGrpSpPr>
            <a:grpSpLocks/>
          </p:cNvGrpSpPr>
          <p:nvPr/>
        </p:nvGrpSpPr>
        <p:grpSpPr bwMode="auto">
          <a:xfrm>
            <a:off x="0" y="463550"/>
            <a:ext cx="9906000" cy="1284288"/>
            <a:chOff x="0" y="0"/>
            <a:chExt cx="1384190" cy="3472227"/>
          </a:xfrm>
        </p:grpSpPr>
        <p:sp>
          <p:nvSpPr>
            <p:cNvPr id="5" name="Freeform 4">
              <a:extLst>
                <a:ext uri="{FF2B5EF4-FFF2-40B4-BE49-F238E27FC236}">
                  <a16:creationId xmlns:a16="http://schemas.microsoft.com/office/drawing/2014/main" id="{B24A6DBB-8DBC-CD13-9DB0-372DB45F6432}"/>
                </a:ext>
              </a:extLst>
            </p:cNvPr>
            <p:cNvSpPr>
              <a:spLocks/>
            </p:cNvSpPr>
            <p:nvPr/>
          </p:nvSpPr>
          <p:spPr bwMode="auto">
            <a:xfrm>
              <a:off x="0" y="0"/>
              <a:ext cx="1384190" cy="3472226"/>
            </a:xfrm>
            <a:custGeom>
              <a:avLst/>
              <a:gdLst>
                <a:gd name="T0" fmla="*/ 0 w 1384190"/>
                <a:gd name="T1" fmla="*/ 0 h 3472226"/>
                <a:gd name="T2" fmla="*/ 1384190 w 1384190"/>
                <a:gd name="T3" fmla="*/ 0 h 3472226"/>
                <a:gd name="T4" fmla="*/ 1384190 w 1384190"/>
                <a:gd name="T5" fmla="*/ 3472226 h 3472226"/>
                <a:gd name="T6" fmla="*/ 0 w 1384190"/>
                <a:gd name="T7" fmla="*/ 3472226 h 3472226"/>
                <a:gd name="T8" fmla="*/ 0 w 1384190"/>
                <a:gd name="T9" fmla="*/ 0 h 3472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4190" h="3472226">
                  <a:moveTo>
                    <a:pt x="0" y="0"/>
                  </a:moveTo>
                  <a:lnTo>
                    <a:pt x="1384190" y="0"/>
                  </a:lnTo>
                  <a:lnTo>
                    <a:pt x="1384190" y="3472226"/>
                  </a:lnTo>
                  <a:lnTo>
                    <a:pt x="0" y="3472226"/>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E"/>
            </a:p>
          </p:txBody>
        </p:sp>
        <p:sp>
          <p:nvSpPr>
            <p:cNvPr id="6" name="TextBox 5">
              <a:extLst>
                <a:ext uri="{FF2B5EF4-FFF2-40B4-BE49-F238E27FC236}">
                  <a16:creationId xmlns:a16="http://schemas.microsoft.com/office/drawing/2014/main" id="{39CB6481-5BB8-CA12-4174-47CD2545DFFF}"/>
                </a:ext>
              </a:extLst>
            </p:cNvPr>
            <p:cNvSpPr txBox="1">
              <a:spLocks noChangeArrowheads="1"/>
            </p:cNvSpPr>
            <p:nvPr/>
          </p:nvSpPr>
          <p:spPr bwMode="auto">
            <a:xfrm>
              <a:off x="0" y="-19050"/>
              <a:ext cx="1384190" cy="349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ts val="2863"/>
                </a:lnSpc>
                <a:spcBef>
                  <a:spcPct val="0"/>
                </a:spcBef>
                <a:buFontTx/>
                <a:buNone/>
              </a:pPr>
              <a:endParaRPr lang="en-US" altLang="en-US" sz="1800"/>
            </a:p>
          </p:txBody>
        </p:sp>
      </p:grpSp>
      <p:sp>
        <p:nvSpPr>
          <p:cNvPr id="8" name="TextBox 4">
            <a:extLst>
              <a:ext uri="{FF2B5EF4-FFF2-40B4-BE49-F238E27FC236}">
                <a16:creationId xmlns:a16="http://schemas.microsoft.com/office/drawing/2014/main" id="{EFE5C004-2BD9-D941-EE8A-3C2BCEB8A2E1}"/>
              </a:ext>
            </a:extLst>
          </p:cNvPr>
          <p:cNvSpPr txBox="1"/>
          <p:nvPr/>
        </p:nvSpPr>
        <p:spPr>
          <a:xfrm>
            <a:off x="1384300" y="704850"/>
            <a:ext cx="6286500" cy="795338"/>
          </a:xfrm>
          <a:prstGeom prst="rect">
            <a:avLst/>
          </a:prstGeom>
        </p:spPr>
        <p:txBody>
          <a:bodyPr lIns="0" tIns="0" rIns="0" bIns="0">
            <a:spAutoFit/>
          </a:bodyPr>
          <a:lstStyle/>
          <a:p>
            <a:pPr eaLnBrk="1" fontAlgn="auto" hangingPunct="1">
              <a:lnSpc>
                <a:spcPts val="6569"/>
              </a:lnSpc>
              <a:spcAft>
                <a:spcPts val="0"/>
              </a:spcAft>
              <a:defRPr/>
            </a:pPr>
            <a:r>
              <a:rPr lang="en-US" sz="4692" b="1" spc="-93" dirty="0">
                <a:solidFill>
                  <a:schemeClr val="bg1"/>
                </a:solidFill>
                <a:latin typeface="+mj-lt"/>
                <a:ea typeface="Open Sans Bold"/>
                <a:cs typeface="Open Sans Bold"/>
                <a:sym typeface="Open Sans Bold"/>
              </a:rPr>
              <a:t>Rhetorical devices</a:t>
            </a:r>
          </a:p>
        </p:txBody>
      </p:sp>
      <p:sp>
        <p:nvSpPr>
          <p:cNvPr id="10" name="Text Box 192">
            <a:extLst>
              <a:ext uri="{FF2B5EF4-FFF2-40B4-BE49-F238E27FC236}">
                <a16:creationId xmlns:a16="http://schemas.microsoft.com/office/drawing/2014/main" id="{C15A0990-BB88-3A69-BDA6-8D7B56C04089}"/>
              </a:ext>
            </a:extLst>
          </p:cNvPr>
          <p:cNvSpPr txBox="1"/>
          <p:nvPr/>
        </p:nvSpPr>
        <p:spPr>
          <a:xfrm>
            <a:off x="838200" y="2052913"/>
            <a:ext cx="9067800" cy="7529238"/>
          </a:xfrm>
          <a:prstGeom prst="rect">
            <a:avLst/>
          </a:prstGeom>
          <a:solidFill>
            <a:schemeClr val="accent5">
              <a:lumMod val="20000"/>
              <a:lumOff val="80000"/>
            </a:schemeClr>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IE" sz="3200" b="1" dirty="0"/>
              <a:t>Alliteration: </a:t>
            </a:r>
            <a:r>
              <a:rPr lang="en-IE" sz="3200" dirty="0"/>
              <a:t>Repeat a consonant at the beginning of successive words </a:t>
            </a:r>
          </a:p>
          <a:p>
            <a:r>
              <a:rPr lang="en-IE" sz="3200" dirty="0"/>
              <a:t>(e.g. Veni, vidi, vici)</a:t>
            </a:r>
          </a:p>
          <a:p>
            <a:endParaRPr lang="en-IE" sz="1200" dirty="0"/>
          </a:p>
          <a:p>
            <a:r>
              <a:rPr lang="en-IE" sz="3200" b="1" dirty="0"/>
              <a:t>Anadiplosis: </a:t>
            </a:r>
            <a:r>
              <a:rPr lang="en-IE" sz="3200" dirty="0"/>
              <a:t>Repeat one or more words from the end of a sentence or clause at the beginning of the next</a:t>
            </a:r>
          </a:p>
          <a:p>
            <a:endParaRPr lang="en-IE" sz="1200" dirty="0"/>
          </a:p>
          <a:p>
            <a:r>
              <a:rPr lang="en-IE" sz="3200" b="1" dirty="0"/>
              <a:t>Anaphora:</a:t>
            </a:r>
            <a:r>
              <a:rPr lang="en-IE" sz="3200" dirty="0"/>
              <a:t> Repeat a word or phrase at the beginning of successive sentences or clauses.</a:t>
            </a:r>
          </a:p>
          <a:p>
            <a:endParaRPr lang="en-IE" sz="1200" dirty="0"/>
          </a:p>
          <a:p>
            <a:r>
              <a:rPr lang="en-IE" sz="3200" b="1" dirty="0" err="1"/>
              <a:t>Asyndenton</a:t>
            </a:r>
            <a:r>
              <a:rPr lang="en-IE" sz="3200" b="1" dirty="0"/>
              <a:t>: </a:t>
            </a:r>
            <a:r>
              <a:rPr lang="en-IE" sz="3200" dirty="0"/>
              <a:t>Absence of conjunctions (and, for, but, etc.) between phrases, clauses or words (e.g., again, Veni, vidi, vici)</a:t>
            </a:r>
          </a:p>
          <a:p>
            <a:endParaRPr lang="en-IE" sz="1200" dirty="0"/>
          </a:p>
          <a:p>
            <a:r>
              <a:rPr lang="en-IE" sz="3200" b="1" dirty="0"/>
              <a:t>Climax: </a:t>
            </a:r>
            <a:r>
              <a:rPr lang="en-IE" sz="3200" dirty="0"/>
              <a:t>Place words, clauses or sentences in ascending order of importance</a:t>
            </a:r>
          </a:p>
          <a:p>
            <a:endParaRPr lang="en-IE" sz="1200" dirty="0"/>
          </a:p>
          <a:p>
            <a:r>
              <a:rPr lang="en-IE" sz="3200" b="1" dirty="0"/>
              <a:t>Hyperbole: </a:t>
            </a:r>
            <a:r>
              <a:rPr lang="en-IE" sz="3200" dirty="0"/>
              <a:t>Excessive exaggeration</a:t>
            </a:r>
          </a:p>
          <a:p>
            <a:endParaRPr lang="en-IE" sz="3200" dirty="0"/>
          </a:p>
          <a:p>
            <a:pPr>
              <a:lnSpc>
                <a:spcPct val="107000"/>
              </a:lnSpc>
              <a:spcAft>
                <a:spcPts val="800"/>
              </a:spcAft>
            </a:pPr>
            <a:r>
              <a:rPr lang="en-IE" sz="12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12" name="Text Box 193">
            <a:extLst>
              <a:ext uri="{FF2B5EF4-FFF2-40B4-BE49-F238E27FC236}">
                <a16:creationId xmlns:a16="http://schemas.microsoft.com/office/drawing/2014/main" id="{F1E73CA0-1051-3BCF-F136-68CD2970DBC7}"/>
              </a:ext>
            </a:extLst>
          </p:cNvPr>
          <p:cNvSpPr txBox="1"/>
          <p:nvPr/>
        </p:nvSpPr>
        <p:spPr>
          <a:xfrm>
            <a:off x="10210800" y="952500"/>
            <a:ext cx="7391400" cy="9010651"/>
          </a:xfrm>
          <a:prstGeom prst="rect">
            <a:avLst/>
          </a:prstGeom>
          <a:solidFill>
            <a:schemeClr val="accent5">
              <a:lumMod val="20000"/>
              <a:lumOff val="80000"/>
            </a:schemeClr>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IE" sz="3200" b="1" dirty="0"/>
              <a:t>Irony:</a:t>
            </a:r>
            <a:r>
              <a:rPr lang="en-IE" sz="3200" dirty="0"/>
              <a:t> The speaker says one things, but it is clear to the audience that they mean the opposite</a:t>
            </a:r>
          </a:p>
          <a:p>
            <a:endParaRPr lang="en-IE" sz="1200" dirty="0"/>
          </a:p>
          <a:p>
            <a:r>
              <a:rPr lang="en-IE" sz="3200" b="1" dirty="0"/>
              <a:t>Metaphor:</a:t>
            </a:r>
            <a:r>
              <a:rPr lang="en-IE" sz="3200" dirty="0"/>
              <a:t> An implied comparison without the explicitness of a simile </a:t>
            </a:r>
          </a:p>
          <a:p>
            <a:endParaRPr lang="en-IE" sz="1200" dirty="0"/>
          </a:p>
          <a:p>
            <a:r>
              <a:rPr lang="en-IE" sz="3200" b="1" dirty="0"/>
              <a:t>Personification: </a:t>
            </a:r>
            <a:r>
              <a:rPr lang="en-IE" sz="3200" dirty="0"/>
              <a:t>Attributing personality to an impersonal thing</a:t>
            </a:r>
          </a:p>
          <a:p>
            <a:endParaRPr lang="en-IE" sz="1200" dirty="0"/>
          </a:p>
          <a:p>
            <a:r>
              <a:rPr lang="en-IE" sz="3200" b="1" dirty="0"/>
              <a:t>Praeteritio: </a:t>
            </a:r>
            <a:r>
              <a:rPr lang="en-IE" sz="3200" dirty="0"/>
              <a:t>Pretend omission - the speaker pretends to pass over a certain topic but by referring to it manages to draw more attention</a:t>
            </a:r>
          </a:p>
          <a:p>
            <a:endParaRPr lang="en-IE" sz="1200" dirty="0"/>
          </a:p>
          <a:p>
            <a:r>
              <a:rPr lang="en-IE" sz="3200" b="1" dirty="0"/>
              <a:t>Rhetorical questions: </a:t>
            </a:r>
            <a:r>
              <a:rPr lang="en-IE" sz="3200" dirty="0"/>
              <a:t>The speaker does not aim to receive an answer but rather to create some manner of emotional effect</a:t>
            </a:r>
          </a:p>
          <a:p>
            <a:endParaRPr lang="en-IE" sz="1200" dirty="0"/>
          </a:p>
          <a:p>
            <a:r>
              <a:rPr lang="en-IE" sz="3200" b="1" dirty="0"/>
              <a:t>Simile: </a:t>
            </a:r>
            <a:r>
              <a:rPr lang="en-IE" sz="3200" dirty="0"/>
              <a:t>A comparison between two things usually using ‘like’ or ‘as’</a:t>
            </a:r>
          </a:p>
          <a:p>
            <a:endParaRPr lang="en-IE" sz="3200" dirty="0"/>
          </a:p>
          <a:p>
            <a:pPr>
              <a:spcAft>
                <a:spcPts val="0"/>
              </a:spcAft>
            </a:pPr>
            <a:r>
              <a:rPr lang="en-IE" sz="3200" dirty="0">
                <a:effectLst/>
                <a:latin typeface="+mj-lt"/>
                <a:ea typeface="Calibri" panose="020F0502020204030204" pitchFamily="34" charset="0"/>
                <a:cs typeface="Times New Roman" panose="02020603050405020304" pitchFamily="18" charset="0"/>
              </a:rPr>
              <a:t> </a:t>
            </a:r>
          </a:p>
        </p:txBody>
      </p:sp>
      <p:sp>
        <p:nvSpPr>
          <p:cNvPr id="3" name="TextBox 2">
            <a:extLst>
              <a:ext uri="{FF2B5EF4-FFF2-40B4-BE49-F238E27FC236}">
                <a16:creationId xmlns:a16="http://schemas.microsoft.com/office/drawing/2014/main" id="{A9724AF1-E6CC-37CF-7EBD-591FBCFE2C56}"/>
              </a:ext>
            </a:extLst>
          </p:cNvPr>
          <p:cNvSpPr txBox="1"/>
          <p:nvPr/>
        </p:nvSpPr>
        <p:spPr>
          <a:xfrm>
            <a:off x="838200" y="9696451"/>
            <a:ext cx="8915400" cy="369332"/>
          </a:xfrm>
          <a:prstGeom prst="rect">
            <a:avLst/>
          </a:prstGeom>
          <a:noFill/>
        </p:spPr>
        <p:txBody>
          <a:bodyPr wrap="square" rtlCol="0">
            <a:spAutoFit/>
          </a:bodyPr>
          <a:lstStyle/>
          <a:p>
            <a:r>
              <a:rPr lang="en-IE" b="0" i="0" dirty="0">
                <a:effectLst/>
              </a:rPr>
              <a:t>Source: </a:t>
            </a:r>
            <a:r>
              <a:rPr lang="en-IE" b="0" i="0" dirty="0">
                <a:effectLst/>
                <a:hlinkClick r:id="rId3"/>
              </a:rPr>
              <a:t>here</a:t>
            </a:r>
            <a:r>
              <a:rPr lang="en-IE" b="0" i="0" dirty="0">
                <a:effectLst/>
              </a:rPr>
              <a:t> and the </a:t>
            </a:r>
            <a:r>
              <a:rPr lang="en-IE" b="0" i="0" dirty="0">
                <a:effectLst/>
                <a:hlinkClick r:id="rId4"/>
              </a:rPr>
              <a:t>Oxford </a:t>
            </a:r>
            <a:r>
              <a:rPr lang="en-IE" b="0" i="0" dirty="0" err="1">
                <a:effectLst/>
                <a:hlinkClick r:id="rId4"/>
              </a:rPr>
              <a:t>Encyclopedia</a:t>
            </a:r>
            <a:r>
              <a:rPr lang="en-IE" b="0" i="0" dirty="0">
                <a:effectLst/>
                <a:hlinkClick r:id="rId4"/>
              </a:rPr>
              <a:t> of Rhetoric</a:t>
            </a:r>
            <a:endParaRPr lang="en-IE" dirty="0"/>
          </a:p>
        </p:txBody>
      </p:sp>
    </p:spTree>
    <p:extLst>
      <p:ext uri="{BB962C8B-B14F-4D97-AF65-F5344CB8AC3E}">
        <p14:creationId xmlns:p14="http://schemas.microsoft.com/office/powerpoint/2010/main" val="10890976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icero_Denounces_Catiline_in_the_Roman_Senate_by_Cesare_Maccari_-_2.jpg (520×324)">
            <a:extLst>
              <a:ext uri="{FF2B5EF4-FFF2-40B4-BE49-F238E27FC236}">
                <a16:creationId xmlns:a16="http://schemas.microsoft.com/office/drawing/2014/main" id="{34A168E6-8CD6-F2F4-FD40-7906B23AD3AC}"/>
              </a:ext>
            </a:extLst>
          </p:cNvPr>
          <p:cNvPicPr>
            <a:picLocks noChangeAspect="1"/>
          </p:cNvPicPr>
          <p:nvPr/>
        </p:nvPicPr>
        <p:blipFill>
          <a:blip r:embed="rId2"/>
          <a:srcRect l="4515" r="7713" b="-1"/>
          <a:stretch>
            <a:fillRect/>
          </a:stretch>
        </p:blipFill>
        <p:spPr>
          <a:xfrm>
            <a:off x="1" y="10"/>
            <a:ext cx="14504463" cy="10286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9BC0674B-6495-58E9-3499-59B27712A9B8}"/>
              </a:ext>
            </a:extLst>
          </p:cNvPr>
          <p:cNvSpPr txBox="1"/>
          <p:nvPr/>
        </p:nvSpPr>
        <p:spPr>
          <a:xfrm>
            <a:off x="10515600" y="723900"/>
            <a:ext cx="7543800" cy="5614143"/>
          </a:xfrm>
          <a:prstGeom prst="rect">
            <a:avLst/>
          </a:prstGeom>
        </p:spPr>
        <p:txBody>
          <a:bodyPr vert="horz" lIns="91440" tIns="45720" rIns="91440" bIns="45720" rtlCol="0">
            <a:noAutofit/>
          </a:bodyPr>
          <a:lstStyle/>
          <a:p>
            <a:pPr eaLnBrk="1" hangingPunct="1">
              <a:lnSpc>
                <a:spcPct val="90000"/>
              </a:lnSpc>
              <a:spcAft>
                <a:spcPts val="600"/>
              </a:spcAft>
            </a:pPr>
            <a:r>
              <a:rPr lang="en-US" sz="3200" b="1" dirty="0">
                <a:latin typeface="+mn-lt"/>
              </a:rPr>
              <a:t>Qu</a:t>
            </a:r>
            <a:r>
              <a:rPr lang="en-US" sz="3200" b="1" i="0" dirty="0">
                <a:effectLst/>
                <a:latin typeface="+mn-lt"/>
              </a:rPr>
              <a:t>ote 1: </a:t>
            </a:r>
            <a:r>
              <a:rPr lang="en-US" sz="3200" b="0" i="0" dirty="0">
                <a:effectLst/>
                <a:latin typeface="+mn-lt"/>
              </a:rPr>
              <a:t>In heaven’s name, Catiline, how long will you take advantage of our </a:t>
            </a:r>
            <a:r>
              <a:rPr lang="en-US" sz="3200" b="0" i="0" dirty="0" err="1">
                <a:effectLst/>
                <a:latin typeface="+mn-lt"/>
              </a:rPr>
              <a:t>forebearance</a:t>
            </a:r>
            <a:r>
              <a:rPr lang="en-US" sz="3200" b="0" i="0" dirty="0">
                <a:effectLst/>
                <a:latin typeface="+mn-lt"/>
              </a:rPr>
              <a:t>? How much longer yet will that madness of yours make playthings of us? When will your unbridled effrontery stop vaunting itself? </a:t>
            </a:r>
          </a:p>
          <a:p>
            <a:pPr indent="-228600" eaLnBrk="1" hangingPunct="1">
              <a:lnSpc>
                <a:spcPct val="90000"/>
              </a:lnSpc>
              <a:spcAft>
                <a:spcPts val="600"/>
              </a:spcAft>
              <a:buFont typeface="Arial" panose="020B0604020202020204" pitchFamily="34" charset="0"/>
              <a:buChar char="•"/>
            </a:pPr>
            <a:endParaRPr lang="en-US" sz="3200" dirty="0">
              <a:latin typeface="+mn-lt"/>
            </a:endParaRPr>
          </a:p>
          <a:p>
            <a:pPr eaLnBrk="1" hangingPunct="1">
              <a:lnSpc>
                <a:spcPct val="90000"/>
              </a:lnSpc>
              <a:spcAft>
                <a:spcPts val="600"/>
              </a:spcAft>
            </a:pPr>
            <a:r>
              <a:rPr lang="en-US" sz="3200" dirty="0">
                <a:latin typeface="+mn-lt"/>
              </a:rPr>
              <a:t>Device: _____________________________</a:t>
            </a:r>
            <a:endParaRPr lang="en-US" sz="3200" dirty="0">
              <a:effectLst/>
              <a:latin typeface="+mn-lt"/>
            </a:endParaRPr>
          </a:p>
          <a:p>
            <a:pPr marL="342900" indent="-228600" eaLnBrk="1" hangingPunct="1">
              <a:lnSpc>
                <a:spcPct val="90000"/>
              </a:lnSpc>
              <a:spcAft>
                <a:spcPts val="600"/>
              </a:spcAft>
              <a:buFont typeface="Arial" panose="020B0604020202020204" pitchFamily="34" charset="0"/>
              <a:buChar char="•"/>
            </a:pPr>
            <a:endParaRPr lang="en-US" sz="3200" b="0" i="0" dirty="0">
              <a:effectLst/>
              <a:latin typeface="+mn-lt"/>
            </a:endParaRPr>
          </a:p>
          <a:p>
            <a:pPr marL="342900" indent="-228600" eaLnBrk="1" hangingPunct="1">
              <a:lnSpc>
                <a:spcPct val="90000"/>
              </a:lnSpc>
              <a:spcAft>
                <a:spcPts val="600"/>
              </a:spcAft>
              <a:buFont typeface="Arial" panose="020B0604020202020204" pitchFamily="34" charset="0"/>
              <a:buChar char="•"/>
            </a:pPr>
            <a:endParaRPr lang="en-US" sz="3200" dirty="0">
              <a:latin typeface="+mn-lt"/>
            </a:endParaRPr>
          </a:p>
          <a:p>
            <a:pPr eaLnBrk="1" hangingPunct="1">
              <a:lnSpc>
                <a:spcPct val="90000"/>
              </a:lnSpc>
              <a:spcAft>
                <a:spcPts val="600"/>
              </a:spcAft>
            </a:pPr>
            <a:r>
              <a:rPr lang="en-US" sz="3200" b="1" i="0" dirty="0">
                <a:effectLst/>
                <a:latin typeface="+mn-lt"/>
              </a:rPr>
              <a:t>Quote 2: </a:t>
            </a:r>
            <a:r>
              <a:rPr lang="en-US" sz="3200" b="0" i="0" dirty="0">
                <a:effectLst/>
                <a:latin typeface="+mn-lt"/>
              </a:rPr>
              <a:t>The Senate knows it all, the consul sees it, and yet—this man is still alive. Alive did I say? Not only is he alive, but he attends the Senate, takes part in our debates, picks us all out one by one and with his gaze marks us down for death.</a:t>
            </a:r>
          </a:p>
          <a:p>
            <a:pPr indent="-228600" eaLnBrk="1" hangingPunct="1">
              <a:lnSpc>
                <a:spcPct val="90000"/>
              </a:lnSpc>
              <a:spcAft>
                <a:spcPts val="600"/>
              </a:spcAft>
              <a:buFont typeface="Arial" panose="020B0604020202020204" pitchFamily="34" charset="0"/>
              <a:buChar char="•"/>
            </a:pPr>
            <a:endParaRPr lang="en-US" sz="3200" dirty="0">
              <a:latin typeface="+mn-lt"/>
            </a:endParaRPr>
          </a:p>
          <a:p>
            <a:pPr eaLnBrk="1" hangingPunct="1">
              <a:lnSpc>
                <a:spcPct val="90000"/>
              </a:lnSpc>
              <a:spcAft>
                <a:spcPts val="600"/>
              </a:spcAft>
            </a:pPr>
            <a:r>
              <a:rPr lang="en-US" sz="3200" dirty="0">
                <a:latin typeface="+mn-lt"/>
              </a:rPr>
              <a:t>Device: _____________________________</a:t>
            </a:r>
            <a:endParaRPr lang="en-US" sz="3200" dirty="0">
              <a:effectLst/>
              <a:latin typeface="+mn-lt"/>
            </a:endParaRPr>
          </a:p>
        </p:txBody>
      </p:sp>
    </p:spTree>
    <p:extLst>
      <p:ext uri="{BB962C8B-B14F-4D97-AF65-F5344CB8AC3E}">
        <p14:creationId xmlns:p14="http://schemas.microsoft.com/office/powerpoint/2010/main" val="41855665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49538A-7983-EAA7-1797-B1093E7E789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1272D7-9D2E-6B11-F904-255618A53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icero_Denounces_Catiline_in_the_Roman_Senate_by_Cesare_Maccari_-_2.jpg (520×324)">
            <a:extLst>
              <a:ext uri="{FF2B5EF4-FFF2-40B4-BE49-F238E27FC236}">
                <a16:creationId xmlns:a16="http://schemas.microsoft.com/office/drawing/2014/main" id="{6A15D6BD-DA37-E392-6D21-FEB5662879E0}"/>
              </a:ext>
            </a:extLst>
          </p:cNvPr>
          <p:cNvPicPr>
            <a:picLocks noChangeAspect="1"/>
          </p:cNvPicPr>
          <p:nvPr/>
        </p:nvPicPr>
        <p:blipFill>
          <a:blip r:embed="rId2"/>
          <a:srcRect l="4515" r="7713" b="-1"/>
          <a:stretch>
            <a:fillRect/>
          </a:stretch>
        </p:blipFill>
        <p:spPr>
          <a:xfrm>
            <a:off x="1" y="10"/>
            <a:ext cx="14504463" cy="10286990"/>
          </a:xfrm>
          <a:prstGeom prst="rect">
            <a:avLst/>
          </a:prstGeom>
        </p:spPr>
      </p:pic>
      <p:sp>
        <p:nvSpPr>
          <p:cNvPr id="11" name="Rectangle 10">
            <a:extLst>
              <a:ext uri="{FF2B5EF4-FFF2-40B4-BE49-F238E27FC236}">
                <a16:creationId xmlns:a16="http://schemas.microsoft.com/office/drawing/2014/main" id="{A4B8FD5C-4E7E-51D1-20D5-CB43307142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8EFF6651-93DE-7222-92A9-7F2D04EE07E2}"/>
              </a:ext>
            </a:extLst>
          </p:cNvPr>
          <p:cNvSpPr txBox="1"/>
          <p:nvPr/>
        </p:nvSpPr>
        <p:spPr>
          <a:xfrm>
            <a:off x="10363200" y="1485900"/>
            <a:ext cx="7543800" cy="5614143"/>
          </a:xfrm>
          <a:prstGeom prst="rect">
            <a:avLst/>
          </a:prstGeom>
        </p:spPr>
        <p:txBody>
          <a:bodyPr vert="horz" lIns="91440" tIns="45720" rIns="91440" bIns="45720" rtlCol="0">
            <a:noAutofit/>
          </a:bodyPr>
          <a:lstStyle/>
          <a:p>
            <a:pPr eaLnBrk="1" hangingPunct="1">
              <a:spcAft>
                <a:spcPts val="600"/>
              </a:spcAft>
            </a:pPr>
            <a:r>
              <a:rPr lang="en-US" sz="3200" b="1" dirty="0">
                <a:latin typeface="+mn-lt"/>
              </a:rPr>
              <a:t>Qu</a:t>
            </a:r>
            <a:r>
              <a:rPr lang="en-US" sz="3200" b="1" i="0" dirty="0">
                <a:effectLst/>
                <a:latin typeface="+mn-lt"/>
              </a:rPr>
              <a:t>ote </a:t>
            </a:r>
            <a:r>
              <a:rPr lang="en-US" sz="3200" b="1" dirty="0">
                <a:latin typeface="+mn-lt"/>
              </a:rPr>
              <a:t>3</a:t>
            </a:r>
            <a:r>
              <a:rPr lang="en-US" sz="3200" b="1" i="0" dirty="0">
                <a:effectLst/>
                <a:latin typeface="+mn-lt"/>
              </a:rPr>
              <a:t>. </a:t>
            </a:r>
            <a:r>
              <a:rPr lang="en-IE" sz="3200" b="0" i="0" dirty="0">
                <a:effectLst/>
              </a:rPr>
              <a:t>I do not dwell on this and readily allow it to be glossed over in silence lest it be thought that this State has allowed so heinous a crime to have been committed or to have gone unpunished. I pass over the total ruin of your fortune which you will feel hanging over you on the coming Ides; I come to the events which are not concerned with the disgrace brought upon you by the scandals of your private life or with the poverty and shame of your family, but with the supreme interests of the State and the life and safety of us all.</a:t>
            </a:r>
          </a:p>
          <a:p>
            <a:pPr eaLnBrk="1" hangingPunct="1">
              <a:spcAft>
                <a:spcPts val="600"/>
              </a:spcAft>
            </a:pPr>
            <a:endParaRPr lang="en-US" sz="3200" dirty="0">
              <a:latin typeface="+mn-lt"/>
            </a:endParaRPr>
          </a:p>
          <a:p>
            <a:pPr eaLnBrk="1" hangingPunct="1">
              <a:lnSpc>
                <a:spcPct val="90000"/>
              </a:lnSpc>
              <a:spcAft>
                <a:spcPts val="600"/>
              </a:spcAft>
            </a:pPr>
            <a:r>
              <a:rPr lang="en-US" sz="3200" dirty="0">
                <a:latin typeface="+mn-lt"/>
              </a:rPr>
              <a:t>Device: _____________________________</a:t>
            </a:r>
            <a:endParaRPr lang="en-US" sz="3200" dirty="0">
              <a:effectLst/>
              <a:latin typeface="+mn-lt"/>
            </a:endParaRPr>
          </a:p>
          <a:p>
            <a:pPr marL="342900" indent="-228600" eaLnBrk="1" hangingPunct="1">
              <a:lnSpc>
                <a:spcPct val="90000"/>
              </a:lnSpc>
              <a:spcAft>
                <a:spcPts val="600"/>
              </a:spcAft>
              <a:buFont typeface="Arial" panose="020B0604020202020204" pitchFamily="34" charset="0"/>
              <a:buChar char="•"/>
            </a:pPr>
            <a:endParaRPr lang="en-US" sz="3200" b="0" i="0" dirty="0">
              <a:effectLst/>
              <a:latin typeface="+mn-lt"/>
            </a:endParaRPr>
          </a:p>
          <a:p>
            <a:pPr marL="114300" eaLnBrk="1" hangingPunct="1">
              <a:lnSpc>
                <a:spcPct val="90000"/>
              </a:lnSpc>
              <a:spcAft>
                <a:spcPts val="600"/>
              </a:spcAft>
            </a:pPr>
            <a:endParaRPr lang="en-US" sz="3200" dirty="0">
              <a:latin typeface="+mn-lt"/>
            </a:endParaRPr>
          </a:p>
        </p:txBody>
      </p:sp>
    </p:spTree>
    <p:extLst>
      <p:ext uri="{BB962C8B-B14F-4D97-AF65-F5344CB8AC3E}">
        <p14:creationId xmlns:p14="http://schemas.microsoft.com/office/powerpoint/2010/main" val="187537976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D7DA0E-14AC-85E2-B0CC-18E089F93DE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1B1130-2ED2-6512-E329-27FF61738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icero_Denounces_Catiline_in_the_Roman_Senate_by_Cesare_Maccari_-_2.jpg (520×324)">
            <a:extLst>
              <a:ext uri="{FF2B5EF4-FFF2-40B4-BE49-F238E27FC236}">
                <a16:creationId xmlns:a16="http://schemas.microsoft.com/office/drawing/2014/main" id="{D3E7F946-3BEB-5E75-49AB-3A5DA3C3F418}"/>
              </a:ext>
            </a:extLst>
          </p:cNvPr>
          <p:cNvPicPr>
            <a:picLocks noChangeAspect="1"/>
          </p:cNvPicPr>
          <p:nvPr/>
        </p:nvPicPr>
        <p:blipFill>
          <a:blip r:embed="rId2"/>
          <a:srcRect l="4515" r="7713" b="-1"/>
          <a:stretch>
            <a:fillRect/>
          </a:stretch>
        </p:blipFill>
        <p:spPr>
          <a:xfrm>
            <a:off x="1" y="10"/>
            <a:ext cx="14504463" cy="10286990"/>
          </a:xfrm>
          <a:prstGeom prst="rect">
            <a:avLst/>
          </a:prstGeom>
        </p:spPr>
      </p:pic>
      <p:sp>
        <p:nvSpPr>
          <p:cNvPr id="11" name="Rectangle 10">
            <a:extLst>
              <a:ext uri="{FF2B5EF4-FFF2-40B4-BE49-F238E27FC236}">
                <a16:creationId xmlns:a16="http://schemas.microsoft.com/office/drawing/2014/main" id="{73C04208-AF56-4465-6AF2-BF806F17C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270600B-4DAA-1B00-BBA1-FE725DD3F803}"/>
              </a:ext>
            </a:extLst>
          </p:cNvPr>
          <p:cNvSpPr txBox="1"/>
          <p:nvPr/>
        </p:nvSpPr>
        <p:spPr>
          <a:xfrm>
            <a:off x="10363200" y="1485900"/>
            <a:ext cx="7543800" cy="5614143"/>
          </a:xfrm>
          <a:prstGeom prst="rect">
            <a:avLst/>
          </a:prstGeom>
        </p:spPr>
        <p:txBody>
          <a:bodyPr vert="horz" lIns="91440" tIns="45720" rIns="91440" bIns="45720" rtlCol="0">
            <a:noAutofit/>
          </a:bodyPr>
          <a:lstStyle/>
          <a:p>
            <a:pPr eaLnBrk="1" hangingPunct="1">
              <a:spcAft>
                <a:spcPts val="600"/>
              </a:spcAft>
            </a:pPr>
            <a:r>
              <a:rPr lang="en-US" sz="3200" b="1" dirty="0">
                <a:latin typeface="+mn-lt"/>
              </a:rPr>
              <a:t>Qu</a:t>
            </a:r>
            <a:r>
              <a:rPr lang="en-US" sz="3200" b="1" i="0" dirty="0">
                <a:effectLst/>
                <a:latin typeface="+mn-lt"/>
              </a:rPr>
              <a:t>ote 4. </a:t>
            </a:r>
            <a:r>
              <a:rPr lang="en-IE" sz="3200" dirty="0"/>
              <a:t>I omit these crimes too—they are no secret and you have committed many crimes since then; think of all the occasions on which you tried to kill me when I was consul-designate and even when I was consul! Think of all your thrusts which seemed bound to find their mark but which I dodged with a slight swerve and, as they say, by a body-movement! You achieve nothing, you accomplish nothing, but that does not stop you still trying and still hoping. Think of all the times when your dagger has been wrenched from your grasp and when it has slipped out by some chance and fallen to the ground! </a:t>
            </a:r>
          </a:p>
          <a:p>
            <a:pPr eaLnBrk="1" hangingPunct="1">
              <a:lnSpc>
                <a:spcPct val="100000"/>
              </a:lnSpc>
              <a:spcAft>
                <a:spcPts val="600"/>
              </a:spcAft>
            </a:pPr>
            <a:endParaRPr lang="en-US" sz="3200" dirty="0">
              <a:latin typeface="+mn-lt"/>
            </a:endParaRPr>
          </a:p>
          <a:p>
            <a:pPr eaLnBrk="1" hangingPunct="1">
              <a:lnSpc>
                <a:spcPct val="90000"/>
              </a:lnSpc>
              <a:spcAft>
                <a:spcPts val="600"/>
              </a:spcAft>
            </a:pPr>
            <a:r>
              <a:rPr lang="en-US" sz="3200" dirty="0">
                <a:latin typeface="+mn-lt"/>
              </a:rPr>
              <a:t>Device: _____________________________</a:t>
            </a:r>
            <a:endParaRPr lang="en-US" sz="3200" dirty="0">
              <a:effectLst/>
              <a:latin typeface="+mn-lt"/>
            </a:endParaRPr>
          </a:p>
          <a:p>
            <a:pPr marL="342900" indent="-228600" eaLnBrk="1" hangingPunct="1">
              <a:lnSpc>
                <a:spcPct val="90000"/>
              </a:lnSpc>
              <a:spcAft>
                <a:spcPts val="600"/>
              </a:spcAft>
              <a:buFont typeface="Arial" panose="020B0604020202020204" pitchFamily="34" charset="0"/>
              <a:buChar char="•"/>
            </a:pPr>
            <a:endParaRPr lang="en-US" sz="3200" b="0" i="0" dirty="0">
              <a:effectLst/>
              <a:latin typeface="+mn-lt"/>
            </a:endParaRPr>
          </a:p>
          <a:p>
            <a:pPr marL="114300" eaLnBrk="1" hangingPunct="1">
              <a:lnSpc>
                <a:spcPct val="90000"/>
              </a:lnSpc>
              <a:spcAft>
                <a:spcPts val="600"/>
              </a:spcAft>
            </a:pPr>
            <a:endParaRPr lang="en-US" sz="3200" dirty="0">
              <a:latin typeface="+mn-lt"/>
            </a:endParaRPr>
          </a:p>
        </p:txBody>
      </p:sp>
    </p:spTree>
    <p:extLst>
      <p:ext uri="{BB962C8B-B14F-4D97-AF65-F5344CB8AC3E}">
        <p14:creationId xmlns:p14="http://schemas.microsoft.com/office/powerpoint/2010/main" val="37546247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9F3147-83C8-5C80-A2BF-1DF3E3E448C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45FEC08-4F79-5D5F-82BF-1EDF69E905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icero_Denounces_Catiline_in_the_Roman_Senate_by_Cesare_Maccari_-_2.jpg (520×324)">
            <a:extLst>
              <a:ext uri="{FF2B5EF4-FFF2-40B4-BE49-F238E27FC236}">
                <a16:creationId xmlns:a16="http://schemas.microsoft.com/office/drawing/2014/main" id="{DE446AB9-88C5-D06A-31A5-8FB156139431}"/>
              </a:ext>
            </a:extLst>
          </p:cNvPr>
          <p:cNvPicPr>
            <a:picLocks noChangeAspect="1"/>
          </p:cNvPicPr>
          <p:nvPr/>
        </p:nvPicPr>
        <p:blipFill>
          <a:blip r:embed="rId2"/>
          <a:srcRect l="4515" r="7713" b="-1"/>
          <a:stretch>
            <a:fillRect/>
          </a:stretch>
        </p:blipFill>
        <p:spPr>
          <a:xfrm>
            <a:off x="1" y="10"/>
            <a:ext cx="14504463" cy="10286990"/>
          </a:xfrm>
          <a:prstGeom prst="rect">
            <a:avLst/>
          </a:prstGeom>
        </p:spPr>
      </p:pic>
      <p:sp>
        <p:nvSpPr>
          <p:cNvPr id="11" name="Rectangle 10">
            <a:extLst>
              <a:ext uri="{FF2B5EF4-FFF2-40B4-BE49-F238E27FC236}">
                <a16:creationId xmlns:a16="http://schemas.microsoft.com/office/drawing/2014/main" id="{6FC8651D-F715-D122-F9BB-F08CEA0FC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069A5B93-5429-063D-BBB7-4FF5B35FB537}"/>
              </a:ext>
            </a:extLst>
          </p:cNvPr>
          <p:cNvSpPr txBox="1"/>
          <p:nvPr/>
        </p:nvSpPr>
        <p:spPr>
          <a:xfrm>
            <a:off x="10515600" y="723900"/>
            <a:ext cx="7543800" cy="5614143"/>
          </a:xfrm>
          <a:prstGeom prst="rect">
            <a:avLst/>
          </a:prstGeom>
        </p:spPr>
        <p:txBody>
          <a:bodyPr vert="horz" lIns="91440" tIns="45720" rIns="91440" bIns="45720" rtlCol="0">
            <a:noAutofit/>
          </a:bodyPr>
          <a:lstStyle/>
          <a:p>
            <a:pPr eaLnBrk="1" hangingPunct="1">
              <a:lnSpc>
                <a:spcPct val="100000"/>
              </a:lnSpc>
              <a:spcAft>
                <a:spcPts val="600"/>
              </a:spcAft>
            </a:pPr>
            <a:r>
              <a:rPr lang="en-US" sz="3200" b="1" dirty="0">
                <a:latin typeface="+mn-lt"/>
              </a:rPr>
              <a:t>Qu</a:t>
            </a:r>
            <a:r>
              <a:rPr lang="en-US" sz="3200" b="1" i="0" dirty="0">
                <a:effectLst/>
                <a:latin typeface="+mn-lt"/>
              </a:rPr>
              <a:t>ote 5: </a:t>
            </a:r>
            <a:r>
              <a:rPr lang="en-IE" sz="3200" b="0" i="0" dirty="0">
                <a:effectLst/>
              </a:rPr>
              <a:t>Here, gentlemen, here in our very midst, in this, the most sacred and important council in the world, there are men whose plans extend beyond the death of us all and the destruction of this city to that of the whole world. </a:t>
            </a:r>
          </a:p>
          <a:p>
            <a:pPr eaLnBrk="1" hangingPunct="1">
              <a:lnSpc>
                <a:spcPct val="100000"/>
              </a:lnSpc>
              <a:spcAft>
                <a:spcPts val="600"/>
              </a:spcAft>
            </a:pPr>
            <a:endParaRPr lang="en-US" sz="3200" dirty="0">
              <a:latin typeface="+mn-lt"/>
            </a:endParaRPr>
          </a:p>
          <a:p>
            <a:pPr eaLnBrk="1" hangingPunct="1">
              <a:lnSpc>
                <a:spcPct val="90000"/>
              </a:lnSpc>
              <a:spcAft>
                <a:spcPts val="600"/>
              </a:spcAft>
            </a:pPr>
            <a:r>
              <a:rPr lang="en-US" sz="3200" dirty="0">
                <a:latin typeface="+mn-lt"/>
              </a:rPr>
              <a:t>Device: _____________________________</a:t>
            </a:r>
            <a:endParaRPr lang="en-US" sz="3200" b="0" i="0" dirty="0">
              <a:effectLst/>
              <a:latin typeface="+mn-lt"/>
            </a:endParaRPr>
          </a:p>
          <a:p>
            <a:pPr marL="342900" indent="-228600" eaLnBrk="1" hangingPunct="1">
              <a:lnSpc>
                <a:spcPct val="90000"/>
              </a:lnSpc>
              <a:spcAft>
                <a:spcPts val="600"/>
              </a:spcAft>
              <a:buFont typeface="Arial" panose="020B0604020202020204" pitchFamily="34" charset="0"/>
              <a:buChar char="•"/>
            </a:pPr>
            <a:endParaRPr lang="en-US" sz="3200" dirty="0">
              <a:latin typeface="+mn-lt"/>
            </a:endParaRPr>
          </a:p>
          <a:p>
            <a:r>
              <a:rPr lang="en-US" sz="3200" b="1" i="0" dirty="0">
                <a:effectLst/>
                <a:latin typeface="+mn-lt"/>
              </a:rPr>
              <a:t>Quote 6: </a:t>
            </a:r>
            <a:r>
              <a:rPr lang="en-IE" sz="3200" dirty="0"/>
              <a:t>As it is, your native land which is the mother of us all hates you and dreads you and has long since decided that you have been planning nothing but her destruction. Will you not respect her authority, bow to her judgement, or fear her power? </a:t>
            </a:r>
          </a:p>
          <a:p>
            <a:endParaRPr lang="en-US" sz="3200" dirty="0">
              <a:latin typeface="+mn-lt"/>
            </a:endParaRPr>
          </a:p>
          <a:p>
            <a:pPr eaLnBrk="1" hangingPunct="1">
              <a:lnSpc>
                <a:spcPct val="90000"/>
              </a:lnSpc>
              <a:spcAft>
                <a:spcPts val="600"/>
              </a:spcAft>
            </a:pPr>
            <a:r>
              <a:rPr lang="en-US" sz="3200" dirty="0">
                <a:latin typeface="+mn-lt"/>
              </a:rPr>
              <a:t>Device: _____________________________</a:t>
            </a:r>
            <a:endParaRPr lang="en-US" sz="3200" dirty="0">
              <a:effectLst/>
              <a:latin typeface="+mn-lt"/>
            </a:endParaRPr>
          </a:p>
        </p:txBody>
      </p:sp>
    </p:spTree>
    <p:extLst>
      <p:ext uri="{BB962C8B-B14F-4D97-AF65-F5344CB8AC3E}">
        <p14:creationId xmlns:p14="http://schemas.microsoft.com/office/powerpoint/2010/main" val="292733781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043854-FF90-705F-00D3-72EE4C80861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001508F-60D8-31EC-0F8D-4376D1A7DE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icero_Denounces_Catiline_in_the_Roman_Senate_by_Cesare_Maccari_-_2.jpg (520×324)">
            <a:extLst>
              <a:ext uri="{FF2B5EF4-FFF2-40B4-BE49-F238E27FC236}">
                <a16:creationId xmlns:a16="http://schemas.microsoft.com/office/drawing/2014/main" id="{6F74DAA7-7E20-2212-4366-4F3F6BE978BA}"/>
              </a:ext>
            </a:extLst>
          </p:cNvPr>
          <p:cNvPicPr>
            <a:picLocks noChangeAspect="1"/>
          </p:cNvPicPr>
          <p:nvPr/>
        </p:nvPicPr>
        <p:blipFill>
          <a:blip r:embed="rId3"/>
          <a:srcRect l="4515" r="7713" b="-1"/>
          <a:stretch>
            <a:fillRect/>
          </a:stretch>
        </p:blipFill>
        <p:spPr>
          <a:xfrm>
            <a:off x="1" y="10"/>
            <a:ext cx="14504463" cy="10286990"/>
          </a:xfrm>
          <a:prstGeom prst="rect">
            <a:avLst/>
          </a:prstGeom>
        </p:spPr>
      </p:pic>
      <p:sp>
        <p:nvSpPr>
          <p:cNvPr id="11" name="Rectangle 10">
            <a:extLst>
              <a:ext uri="{FF2B5EF4-FFF2-40B4-BE49-F238E27FC236}">
                <a16:creationId xmlns:a16="http://schemas.microsoft.com/office/drawing/2014/main" id="{990B4A05-B75F-A7A5-8047-0CC0D8D7F3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8584264-6D50-E9AB-112E-B7116FB5E8A5}"/>
              </a:ext>
            </a:extLst>
          </p:cNvPr>
          <p:cNvSpPr txBox="1"/>
          <p:nvPr/>
        </p:nvSpPr>
        <p:spPr>
          <a:xfrm>
            <a:off x="10363200" y="1485900"/>
            <a:ext cx="7543800" cy="5614143"/>
          </a:xfrm>
          <a:prstGeom prst="rect">
            <a:avLst/>
          </a:prstGeom>
        </p:spPr>
        <p:txBody>
          <a:bodyPr vert="horz" lIns="91440" tIns="45720" rIns="91440" bIns="45720" rtlCol="0">
            <a:noAutofit/>
          </a:bodyPr>
          <a:lstStyle/>
          <a:p>
            <a:pPr eaLnBrk="1" hangingPunct="1">
              <a:spcAft>
                <a:spcPts val="600"/>
              </a:spcAft>
            </a:pPr>
            <a:r>
              <a:rPr lang="en-US" sz="3200" b="1" dirty="0">
                <a:latin typeface="+mn-lt"/>
              </a:rPr>
              <a:t>Qu</a:t>
            </a:r>
            <a:r>
              <a:rPr lang="en-US" sz="3200" b="1" i="0" dirty="0">
                <a:effectLst/>
                <a:latin typeface="+mn-lt"/>
              </a:rPr>
              <a:t>ote 7. </a:t>
            </a:r>
            <a:r>
              <a:rPr lang="en-IE" sz="3200" b="0" i="0" dirty="0">
                <a:effectLst/>
              </a:rPr>
              <a:t>Men who are seriously ill often toss to and fro with the heat of their fever and, if they drink cold water, seem to get relief at first, but then are much more seriously and acutely distressed. In the same way this disease from which the Republic is suffering will be temporarily relieved by his punishment, but so long as the others remain alive will grow more serious. </a:t>
            </a:r>
          </a:p>
          <a:p>
            <a:pPr eaLnBrk="1" hangingPunct="1">
              <a:spcAft>
                <a:spcPts val="600"/>
              </a:spcAft>
            </a:pPr>
            <a:endParaRPr lang="en-US" sz="3200" dirty="0">
              <a:latin typeface="+mn-lt"/>
            </a:endParaRPr>
          </a:p>
          <a:p>
            <a:pPr eaLnBrk="1" hangingPunct="1">
              <a:lnSpc>
                <a:spcPct val="90000"/>
              </a:lnSpc>
              <a:spcAft>
                <a:spcPts val="600"/>
              </a:spcAft>
            </a:pPr>
            <a:r>
              <a:rPr lang="en-US" sz="3200" dirty="0">
                <a:latin typeface="+mn-lt"/>
              </a:rPr>
              <a:t>Device: _____________________________</a:t>
            </a:r>
            <a:endParaRPr lang="en-US" sz="3200" dirty="0">
              <a:effectLst/>
              <a:latin typeface="+mn-lt"/>
            </a:endParaRPr>
          </a:p>
          <a:p>
            <a:pPr marL="342900" indent="-228600" eaLnBrk="1" hangingPunct="1">
              <a:lnSpc>
                <a:spcPct val="90000"/>
              </a:lnSpc>
              <a:spcAft>
                <a:spcPts val="600"/>
              </a:spcAft>
              <a:buFont typeface="Arial" panose="020B0604020202020204" pitchFamily="34" charset="0"/>
              <a:buChar char="•"/>
            </a:pPr>
            <a:endParaRPr lang="en-US" sz="3200" b="0" i="0" dirty="0">
              <a:effectLst/>
              <a:latin typeface="+mn-lt"/>
            </a:endParaRPr>
          </a:p>
          <a:p>
            <a:pPr marL="114300" eaLnBrk="1" hangingPunct="1">
              <a:lnSpc>
                <a:spcPct val="90000"/>
              </a:lnSpc>
              <a:spcAft>
                <a:spcPts val="600"/>
              </a:spcAft>
            </a:pPr>
            <a:endParaRPr lang="en-US" sz="3200" dirty="0">
              <a:latin typeface="+mn-lt"/>
            </a:endParaRPr>
          </a:p>
        </p:txBody>
      </p:sp>
    </p:spTree>
    <p:extLst>
      <p:ext uri="{BB962C8B-B14F-4D97-AF65-F5344CB8AC3E}">
        <p14:creationId xmlns:p14="http://schemas.microsoft.com/office/powerpoint/2010/main" val="23958688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py of Access Classics" id="{8A454D44-5922-4A6B-926A-5BE71C390922}" vid="{26CCDA80-6E9C-4F5E-9C34-D6E83C210950}"/>
    </a:ext>
  </a:extLst>
</a:theme>
</file>

<file path=ppt/theme/theme2.xml><?xml version="1.0" encoding="utf-8"?>
<a:theme xmlns:a="http://schemas.openxmlformats.org/drawingml/2006/main" name="ShapesVTI">
  <a:themeElements>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3.xml><?xml version="1.0" encoding="utf-8"?>
<a:theme xmlns:a="http://schemas.openxmlformats.org/drawingml/2006/main" name="1_ShapesVTI">
  <a:themeElements>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9084</Words>
  <Application>Microsoft Office PowerPoint</Application>
  <PresentationFormat>Custom</PresentationFormat>
  <Paragraphs>1003</Paragraphs>
  <Slides>108</Slides>
  <Notes>37</Notes>
  <HiddenSlides>0</HiddenSlides>
  <MMClips>2</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108</vt:i4>
      </vt:variant>
    </vt:vector>
  </HeadingPairs>
  <TitlesOfParts>
    <vt:vector size="125" baseType="lpstr">
      <vt:lpstr>Open Sauce</vt:lpstr>
      <vt:lpstr>Open Sans Bold</vt:lpstr>
      <vt:lpstr>Times New Roman</vt:lpstr>
      <vt:lpstr>Calibri  </vt:lpstr>
      <vt:lpstr>Calibri</vt:lpstr>
      <vt:lpstr>Avenir Next LT Pro</vt:lpstr>
      <vt:lpstr>Open Sans</vt:lpstr>
      <vt:lpstr>YAFdJt8dAY0_1</vt:lpstr>
      <vt:lpstr>Verdana</vt:lpstr>
      <vt:lpstr>Open Sans Ultra-Bold</vt:lpstr>
      <vt:lpstr>Wingdings</vt:lpstr>
      <vt:lpstr>Tw Cen MT</vt:lpstr>
      <vt:lpstr>Aptos</vt:lpstr>
      <vt:lpstr>Arial</vt:lpstr>
      <vt:lpstr>Office Theme</vt:lpstr>
      <vt:lpstr>ShapesVTI</vt:lpstr>
      <vt:lpstr>1_ShapesVTI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Each of these creatures takes its name from one of the four mythological figures we just looked at.  Which matches which mythological figure, and why!?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Trajan’s Column</vt:lpstr>
      <vt:lpstr>Examples of relief sculpture on Trajan’s Column </vt:lpstr>
      <vt:lpstr>Ara Pacis, Rome</vt:lpstr>
      <vt:lpstr>Examples of relief sculpture on the Ara Pacis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Access Classics</dc:title>
  <dc:creator>Bridget Martin</dc:creator>
  <cp:lastModifiedBy>Bridget </cp:lastModifiedBy>
  <cp:revision>24</cp:revision>
  <dcterms:created xsi:type="dcterms:W3CDTF">2006-08-16T00:00:00Z</dcterms:created>
  <dcterms:modified xsi:type="dcterms:W3CDTF">2026-10-28T13:13:26Z</dcterms:modified>
</cp:coreProperties>
</file>