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0"/>
  </p:notesMasterIdLst>
  <p:sldIdLst>
    <p:sldId id="256" r:id="rId2"/>
    <p:sldId id="265" r:id="rId3"/>
    <p:sldId id="257" r:id="rId4"/>
    <p:sldId id="259" r:id="rId5"/>
    <p:sldId id="262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TOR" initials="ED" lastIdx="1" clrIdx="0">
    <p:extLst>
      <p:ext uri="{19B8F6BF-5375-455C-9EA6-DF929625EA0E}">
        <p15:presenceInfo xmlns:p15="http://schemas.microsoft.com/office/powerpoint/2012/main" userId="EDI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491"/>
    <p:restoredTop sz="94308"/>
  </p:normalViewPr>
  <p:slideViewPr>
    <p:cSldViewPr snapToGrid="0">
      <p:cViewPr varScale="1">
        <p:scale>
          <a:sx n="104" d="100"/>
          <a:sy n="104" d="100"/>
        </p:scale>
        <p:origin x="16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68C0D-4874-427D-855E-223AA1D22545}" type="datetimeFigureOut">
              <a:rPr lang="en-IE" smtClean="0"/>
              <a:t>03/02/2026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5985D-A996-4F88-899B-E3CDCACFD50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651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Image sources: </a:t>
            </a:r>
          </a:p>
          <a:p>
            <a:r>
              <a:rPr lang="en-IE" dirty="0"/>
              <a:t>Polyphemus moth: https://en.wikipedia.org/wiki/Antheraea_polyphemus#/media/File:Polyphemus_Moth_Antheraea_polyphemus.JPG, Accessed 18/10/21, 13:58</a:t>
            </a:r>
          </a:p>
          <a:p>
            <a:r>
              <a:rPr lang="en-IE" dirty="0"/>
              <a:t>Pegasus </a:t>
            </a:r>
            <a:r>
              <a:rPr lang="en-IE" dirty="0" err="1"/>
              <a:t>lancifer</a:t>
            </a:r>
            <a:r>
              <a:rPr lang="en-IE" dirty="0"/>
              <a:t> seamoth: https://en.wikipedia.org/wiki/Pegasus_lancifer#/media/File:Pegasus_lancifer_close-up.jpg, Accessed 18/10/21, 13:59</a:t>
            </a:r>
          </a:p>
          <a:p>
            <a:r>
              <a:rPr lang="en-IE" dirty="0"/>
              <a:t>Athene </a:t>
            </a:r>
            <a:r>
              <a:rPr lang="en-IE" dirty="0" err="1"/>
              <a:t>noctura</a:t>
            </a:r>
            <a:r>
              <a:rPr lang="en-IE" dirty="0"/>
              <a:t> owl: https://birdsoftheworld.org/bow/species/litowl1/cur/introduction, Accessed 18/10/21, 13:59</a:t>
            </a:r>
          </a:p>
          <a:p>
            <a:r>
              <a:rPr lang="en-IE" dirty="0"/>
              <a:t>Harpy eagle: https://www.nationalgeographic.com/animals/article/saving-worlds-largest-eagle, Accessed 18/10/21, 14:00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5985D-A996-4F88-899B-E3CDCACFD506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78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98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3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9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44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51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7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7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1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15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9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97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azley.ox.ac.uk/carc/resources/Introduction-to-Greek-Pottery/Keypieces/Protoattic/Eleusis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rregistration.net/constellations/pegasus-constellation.html" TargetMode="External"/><Relationship Id="rId5" Type="http://schemas.openxmlformats.org/officeDocument/2006/relationships/hyperlink" Target="https://www.theoi.com/Gallery/M14.1.html" TargetMode="Externa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0E358A5-5D3B-4EF2-A27A-DEB6B38A8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1386" y="2093237"/>
            <a:ext cx="5782293" cy="2189214"/>
          </a:xfrm>
        </p:spPr>
        <p:txBody>
          <a:bodyPr>
            <a:noAutofit/>
          </a:bodyPr>
          <a:lstStyle/>
          <a:p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Miotaseolaíocht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nGréagach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agus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nádúr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lá</a:t>
            </a:r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41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inniu</a:t>
            </a:r>
            <a:endParaRPr lang="en-IE" sz="4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, calendar&#10;&#10;Description automatically generated">
            <a:extLst>
              <a:ext uri="{FF2B5EF4-FFF2-40B4-BE49-F238E27FC236}">
                <a16:creationId xmlns:a16="http://schemas.microsoft.com/office/drawing/2014/main" id="{626345D3-7D6A-4619-BF31-B967A092EA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1" b="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3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50779-00FC-4C24-A941-432421E41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333" y="1144072"/>
            <a:ext cx="5458838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An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dúshlán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Wreath with solid fill">
            <a:extLst>
              <a:ext uri="{FF2B5EF4-FFF2-40B4-BE49-F238E27FC236}">
                <a16:creationId xmlns:a16="http://schemas.microsoft.com/office/drawing/2014/main" id="{FF853085-4E71-4684-8547-4A3121201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4B86E-0001-4ED4-AF83-72E1AC449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333" y="2469635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Céim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1: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Léigh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tríd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eolas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faoi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ceithre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fhíor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miotasacha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 3-6).</a:t>
            </a:r>
          </a:p>
          <a:p>
            <a:pPr marL="0" indent="0">
              <a:buNone/>
            </a:pP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Céim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2: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leathanach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7,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ceangail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créatúir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leis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fíoracha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miotasacha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leathanaigh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roimhe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15384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A9F0E-B007-4174-828C-19ED1710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4" y="143183"/>
            <a:ext cx="12014446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1. Na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hairpeanna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(‘The Harpies’)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D61C3-EEA1-4D90-B1A8-D78ABDE5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480" y="1271788"/>
            <a:ext cx="5802297" cy="5246071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hairpeanna</a:t>
            </a:r>
            <a:r>
              <a:rPr lang="en-IE" sz="17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(‘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airp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’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san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uatha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gcréatúir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mhiotasacha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leath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ndaoine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daonna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leath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n-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éin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Sheol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(‘Zeus’), rí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ndéithe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hairpeanna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domhain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seo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daoine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éagsúla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sciobadh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leo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ón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saol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seo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cíallaíonn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n-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ainm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‘</a:t>
            </a:r>
            <a:r>
              <a:rPr lang="en-IE" sz="1700" b="1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gadaithe</a:t>
            </a:r>
            <a:r>
              <a:rPr lang="en-IE" sz="17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tapa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’).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Ceanglaítear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leis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gaotha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garbha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láidre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iad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ardaíonn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rudaí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siúil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Cuir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Virgil (file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Rómánach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hairpeanna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iúl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mar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leanas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0" indent="0">
              <a:buNone/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“They are birds with the faces of girls, with filth oozing from their bellies, with hooked claws for hands and faces pale with a hunger that is never satisfied.” (</a:t>
            </a:r>
            <a:r>
              <a:rPr lang="en-IE" sz="1700" i="1" dirty="0">
                <a:latin typeface="Verdana" panose="020B0604030504040204" pitchFamily="34" charset="0"/>
                <a:ea typeface="Verdana" panose="020B0604030504040204" pitchFamily="34" charset="0"/>
              </a:rPr>
              <a:t>Aeneid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3.209ff)</a:t>
            </a:r>
          </a:p>
          <a:p>
            <a:pPr marL="0" indent="0">
              <a:buNone/>
            </a:pP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5DF9AA-048C-48E4-A03D-A834B999C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750" y="0"/>
            <a:ext cx="5335480" cy="6454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F0E6BD-9FD5-441C-B026-9CAE6921FAE6}"/>
              </a:ext>
            </a:extLst>
          </p:cNvPr>
          <p:cNvSpPr txBox="1"/>
          <p:nvPr/>
        </p:nvSpPr>
        <p:spPr>
          <a:xfrm>
            <a:off x="5595431" y="6338650"/>
            <a:ext cx="5335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Foinse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©The Trustees of the British Museum</a:t>
            </a:r>
          </a:p>
        </p:txBody>
      </p:sp>
      <p:pic>
        <p:nvPicPr>
          <p:cNvPr id="7" name="Graphic 6" descr="Badge Question Mark with solid fill">
            <a:extLst>
              <a:ext uri="{FF2B5EF4-FFF2-40B4-BE49-F238E27FC236}">
                <a16:creationId xmlns:a16="http://schemas.microsoft.com/office/drawing/2014/main" id="{1889AC3E-E54A-463D-8AEA-A54ADC8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1106" y="5528797"/>
            <a:ext cx="1153137" cy="1153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8C9025-B144-4282-BCA2-FE8D7FB8205B}"/>
              </a:ext>
            </a:extLst>
          </p:cNvPr>
          <p:cNvSpPr txBox="1"/>
          <p:nvPr/>
        </p:nvSpPr>
        <p:spPr>
          <a:xfrm>
            <a:off x="3182785" y="5582237"/>
            <a:ext cx="4447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Cén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fáth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nach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mbreathnaíonn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hairpeanna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chomh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uafásach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céanna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vásaí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nós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chinn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seo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24552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85F914-320C-412A-BA3D-9D889D8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72" y="18255"/>
            <a:ext cx="7451658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Polaiféamas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(‘Polyphemus’)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F0B3E-45B0-4CD2-93D4-D4C2989A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27" y="1139709"/>
            <a:ext cx="5923730" cy="4351338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b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Cioclóp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ab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ea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creatúr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miotasach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b="1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súil</a:t>
            </a:r>
            <a:r>
              <a:rPr lang="en-IE" sz="17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mhór</a:t>
            </a:r>
            <a:r>
              <a:rPr lang="en-IE" sz="17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amháin</a:t>
            </a:r>
            <a:r>
              <a:rPr lang="en-IE" sz="17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lár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chláir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éadain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aige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Ba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Poisíodón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(‘Poseidon’),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dia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farraige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athair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 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ainm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amuigh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gCioclóp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go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raibh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míshibhialta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Odaisé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Hóiméar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Odaiséas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mhairnéalaigh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sáinnithe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bpluais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aige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d’ith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mórán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díobh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D’éirigh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leo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éalú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as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bpluais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nuair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chuaigh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ól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sháigh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Odaiséas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mairnéalaigh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leis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fágtha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beo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maide</a:t>
            </a:r>
            <a:r>
              <a:rPr lang="en-IE" sz="17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ghéar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Fagadh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dall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aon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súil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amháin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mar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thoradh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5F431-D3B4-4C0E-A9A8-743165E481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79" r="11501" b="-1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2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841B8-66DC-4017-B522-27FEFCA9C149}"/>
              </a:ext>
            </a:extLst>
          </p:cNvPr>
          <p:cNvSpPr txBox="1"/>
          <p:nvPr/>
        </p:nvSpPr>
        <p:spPr>
          <a:xfrm>
            <a:off x="10672953" y="121298"/>
            <a:ext cx="14476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Foinse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https://www.beazley.ox.ac.uk/carc/resources/Introduction-to-Greek-Pottery/Keypieces/Protoattic/Eleusis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11:35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5308C-2982-4B0E-9713-01EA8CFB7897}"/>
              </a:ext>
            </a:extLst>
          </p:cNvPr>
          <p:cNvSpPr txBox="1"/>
          <p:nvPr/>
        </p:nvSpPr>
        <p:spPr>
          <a:xfrm>
            <a:off x="423428" y="5086350"/>
            <a:ext cx="5147280" cy="16466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Foclóir</a:t>
            </a: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Cioclóp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 (‘Cyclops’): </a:t>
            </a:r>
            <a:r>
              <a:rPr lang="en-IE" sz="1700" i="1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kuklos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κύκλος</a:t>
            </a:r>
            <a:r>
              <a:rPr lang="en-IE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ciorcal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 + ops/</a:t>
            </a:r>
            <a:r>
              <a:rPr lang="el-GR" sz="21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ὤψ</a:t>
            </a:r>
            <a:r>
              <a:rPr lang="el-GR" sz="17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súil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éadan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Polaiféamus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(‘Polyphemus’)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: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polu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πολύ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 (go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leor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) +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femi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φημί</a:t>
            </a:r>
            <a:r>
              <a:rPr lang="el-GR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labhair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575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C261D8-4834-4236-AC8E-C0724A8AB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4" r="31385" b="-1"/>
          <a:stretch/>
        </p:blipFill>
        <p:spPr bwMode="auto">
          <a:xfrm>
            <a:off x="147450" y="183116"/>
            <a:ext cx="4596298" cy="6491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3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E1265A-EFA1-4572-A35E-395C9A44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458" y="505213"/>
            <a:ext cx="5097042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3. An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bandia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Ataene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(‘Athene’, ‘Athena’)</a:t>
            </a:r>
            <a:endParaRPr lang="en-IE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5580E-43DD-40C5-8FAF-714A375AC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458" y="1689638"/>
            <a:ext cx="6203022" cy="3606947"/>
          </a:xfrm>
        </p:spPr>
        <p:txBody>
          <a:bodyPr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Ba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déithe</a:t>
            </a:r>
            <a:r>
              <a:rPr lang="en-IE" sz="1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Oilimpeacha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Rugadh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lánfhásta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as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hathar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(‘Zeus’) 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Ba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bandia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heagna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chogaidh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(go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háirithe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straitéise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míleata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earraí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láimhe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tradisiúnta</a:t>
            </a:r>
            <a:r>
              <a:rPr lang="en-IE" sz="1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Is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Ataene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diaphátrún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hAithine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teampall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Acrapail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(an ‘</a:t>
            </a:r>
            <a:r>
              <a:rPr lang="en-IE" sz="17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Parthenon’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tiomnaithe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di.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Léirítear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cathéide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féach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íomhá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chlé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Léirítear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chomh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maith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leis an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‘aegis’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chosanta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maisithe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nathracha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Gorgaine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Meadúsa</a:t>
            </a:r>
            <a:r>
              <a:rPr lang="en-IE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(‘Medusa’)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 marL="0" indent="0">
              <a:buNone/>
            </a:pP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Graphic 4" descr="Badge Question Mark with solid fill">
            <a:extLst>
              <a:ext uri="{FF2B5EF4-FFF2-40B4-BE49-F238E27FC236}">
                <a16:creationId xmlns:a16="http://schemas.microsoft.com/office/drawing/2014/main" id="{3A5CAA5E-AA37-423A-AB3B-B055F30D6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6530" y="5296584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60E50-FB8C-4263-8A71-CD9D8BD563ED}"/>
              </a:ext>
            </a:extLst>
          </p:cNvPr>
          <p:cNvSpPr txBox="1"/>
          <p:nvPr/>
        </p:nvSpPr>
        <p:spPr>
          <a:xfrm>
            <a:off x="6435012" y="5315203"/>
            <a:ext cx="540746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íomhá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thuas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nathair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atá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ag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Ataene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cad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tharraingeofá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do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féin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eagla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chur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do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naimhde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C7C3C-8936-448E-B2C5-8DED63B045B7}"/>
              </a:ext>
            </a:extLst>
          </p:cNvPr>
          <p:cNvSpPr txBox="1"/>
          <p:nvPr/>
        </p:nvSpPr>
        <p:spPr>
          <a:xfrm>
            <a:off x="4891198" y="6521345"/>
            <a:ext cx="65073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Foinse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© The Trustees of the British Museum</a:t>
            </a:r>
          </a:p>
        </p:txBody>
      </p:sp>
    </p:spTree>
    <p:extLst>
      <p:ext uri="{BB962C8B-B14F-4D97-AF65-F5344CB8AC3E}">
        <p14:creationId xmlns:p14="http://schemas.microsoft.com/office/powerpoint/2010/main" val="423981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43AE6-4BA3-4915-BB44-C4970622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033" y="153923"/>
            <a:ext cx="5458838" cy="481560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4. </a:t>
            </a:r>
            <a:r>
              <a:rPr lang="en-IE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Peigeasas</a:t>
            </a:r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 (‘Pegasus’)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C38CB-BF93-448C-82F3-785365933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4" y="948427"/>
            <a:ext cx="4777381" cy="440713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CB90A-1D04-4C59-A514-F8B8E2C7D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575" y="928608"/>
            <a:ext cx="6698425" cy="4192520"/>
          </a:xfrm>
        </p:spPr>
        <p:txBody>
          <a:bodyPr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Ba </a:t>
            </a:r>
            <a:r>
              <a:rPr lang="en-IE" sz="1700" b="1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chapall</a:t>
            </a:r>
            <a:r>
              <a:rPr lang="en-IE" sz="17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neamhbhásmhar</a:t>
            </a:r>
            <a:r>
              <a:rPr lang="en-IE" sz="17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Peigeasas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bhí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sciatháin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air. </a:t>
            </a:r>
            <a:endParaRPr lang="en-IE" sz="17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Nuair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baineadh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ceann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den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Ghorgain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Meadúsa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rugadh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as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muinéal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Rinne </a:t>
            </a:r>
            <a:r>
              <a:rPr lang="en-IE" sz="17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Bellerophon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Peigeasas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cheansú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chuaigh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ag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marcaíocht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air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nuair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throid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aghaidh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Chiméara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féach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íomhá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chlé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Níos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déanaí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rinneadh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iompróir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caoire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tine de 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caor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thine de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chuid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Séas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Ainmníodh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réaltbhuíon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as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ainm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féach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thíos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)!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mbreathnaíonn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cosúil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capall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dar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leat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9B80FC-AA5F-4B54-A6E7-7BED28DDC5B0}"/>
              </a:ext>
            </a:extLst>
          </p:cNvPr>
          <p:cNvSpPr txBox="1"/>
          <p:nvPr/>
        </p:nvSpPr>
        <p:spPr>
          <a:xfrm>
            <a:off x="197155" y="5540241"/>
            <a:ext cx="477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Foinse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thuas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https://www.theoi.com/Gallery/M14.1.html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12:05</a:t>
            </a:r>
          </a:p>
          <a:p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Foinse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900" dirty="0" err="1">
                <a:latin typeface="Verdana" panose="020B0604030504040204" pitchFamily="34" charset="0"/>
                <a:ea typeface="Verdana" panose="020B0604030504040204" pitchFamily="34" charset="0"/>
              </a:rPr>
              <a:t>dheis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https://starregistration.net/constellations/pegasus-constellation.html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12:12</a:t>
            </a:r>
          </a:p>
        </p:txBody>
      </p:sp>
      <p:pic>
        <p:nvPicPr>
          <p:cNvPr id="1026" name="Picture 2" descr="Pegasus Constellation">
            <a:extLst>
              <a:ext uri="{FF2B5EF4-FFF2-40B4-BE49-F238E27FC236}">
                <a16:creationId xmlns:a16="http://schemas.microsoft.com/office/drawing/2014/main" id="{A2181D99-B3A8-4CA0-B3D7-E72750F02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718" y="4095614"/>
            <a:ext cx="4998153" cy="262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11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57E36F3B-5EA3-4859-A8E1-7DB2CD0B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2179195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3957A-6ED9-414B-97B2-A72C5EFB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961" y="1922490"/>
            <a:ext cx="4218468" cy="199026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18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Ainmníodh</a:t>
            </a:r>
            <a:r>
              <a:rPr lang="en-US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gach</a:t>
            </a:r>
            <a:r>
              <a:rPr lang="en-US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créatúr</a:t>
            </a:r>
            <a:r>
              <a:rPr lang="en-US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seo</a:t>
            </a:r>
            <a:r>
              <a:rPr lang="en-US" sz="18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en-US" sz="18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fíor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miotasach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eangail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créatúir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leis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fíoracha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leathanaigh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roimhe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abair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cén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fáth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18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8E916C-4A17-4A87-8BA9-3F5B3D534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r="14142" b="2"/>
          <a:stretch/>
        </p:blipFill>
        <p:spPr bwMode="auto">
          <a:xfrm>
            <a:off x="5365100" y="23899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Oval 82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5486807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556C76B-7159-4E1D-9605-7479EB1DE9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14285" b="-2"/>
          <a:stretch/>
        </p:blipFill>
        <p:spPr bwMode="auto">
          <a:xfrm>
            <a:off x="8932724" y="17546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5CFC83-155C-4A4B-BCF3-3AE40DAB1C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29"/>
          <a:stretch/>
        </p:blipFill>
        <p:spPr>
          <a:xfrm>
            <a:off x="8932730" y="3497262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</p:spPr>
      </p:pic>
      <p:pic>
        <p:nvPicPr>
          <p:cNvPr id="2054" name="Picture 6" descr="Little Owl - Athene noctua - Birds of the World">
            <a:extLst>
              <a:ext uri="{FF2B5EF4-FFF2-40B4-BE49-F238E27FC236}">
                <a16:creationId xmlns:a16="http://schemas.microsoft.com/office/drawing/2014/main" id="{F8AEA186-B521-4860-9BA7-1C1162D626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7" r="2" b="2"/>
          <a:stretch/>
        </p:blipFill>
        <p:spPr bwMode="auto">
          <a:xfrm>
            <a:off x="5365100" y="3530585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3FDC3-CD92-4853-9AA8-2D1DB61ABD64}"/>
              </a:ext>
            </a:extLst>
          </p:cNvPr>
          <p:cNvSpPr txBox="1"/>
          <p:nvPr/>
        </p:nvSpPr>
        <p:spPr>
          <a:xfrm>
            <a:off x="4965434" y="214059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5A158-5946-4BFE-BDEA-F3BA54E919C2}"/>
              </a:ext>
            </a:extLst>
          </p:cNvPr>
          <p:cNvSpPr txBox="1"/>
          <p:nvPr/>
        </p:nvSpPr>
        <p:spPr>
          <a:xfrm>
            <a:off x="8501083" y="214059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31BAC0-0920-41C4-9816-856009CB1D02}"/>
              </a:ext>
            </a:extLst>
          </p:cNvPr>
          <p:cNvSpPr txBox="1"/>
          <p:nvPr/>
        </p:nvSpPr>
        <p:spPr>
          <a:xfrm>
            <a:off x="4926751" y="3517480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ED1CB-0729-4EF2-B0A3-CA148563B262}"/>
              </a:ext>
            </a:extLst>
          </p:cNvPr>
          <p:cNvSpPr txBox="1"/>
          <p:nvPr/>
        </p:nvSpPr>
        <p:spPr>
          <a:xfrm>
            <a:off x="8516022" y="3497260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1072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BA22905-3EB7-41AF-9B62-0A1D3FD8C5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r="14142" b="2"/>
          <a:stretch/>
        </p:blipFill>
        <p:spPr bwMode="auto">
          <a:xfrm>
            <a:off x="565858" y="236605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ittle Owl - Athene noctua - Birds of the World">
            <a:extLst>
              <a:ext uri="{FF2B5EF4-FFF2-40B4-BE49-F238E27FC236}">
                <a16:creationId xmlns:a16="http://schemas.microsoft.com/office/drawing/2014/main" id="{7EB440B1-6701-4720-894F-C2F9C4D7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7" r="2" b="2"/>
          <a:stretch/>
        </p:blipFill>
        <p:spPr bwMode="auto">
          <a:xfrm>
            <a:off x="541729" y="3575100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82CD7EC-CA44-484B-BC0E-150422DE7F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14285" b="-2"/>
          <a:stretch/>
        </p:blipFill>
        <p:spPr bwMode="auto">
          <a:xfrm>
            <a:off x="8932724" y="17546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FB8160-C632-4EDD-8282-1E987FA3D5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629"/>
          <a:stretch/>
        </p:blipFill>
        <p:spPr>
          <a:xfrm>
            <a:off x="8932730" y="3497262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2EC07D-4F54-4BD0-93D9-8D60159B9BF1}"/>
              </a:ext>
            </a:extLst>
          </p:cNvPr>
          <p:cNvSpPr txBox="1"/>
          <p:nvPr/>
        </p:nvSpPr>
        <p:spPr>
          <a:xfrm>
            <a:off x="4558774" y="631935"/>
            <a:ext cx="40382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‘Polyphemus moth’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féach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‘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súile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’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atá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sciatháin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A1974F-8839-4BC2-BE87-6E231FD97D6F}"/>
              </a:ext>
            </a:extLst>
          </p:cNvPr>
          <p:cNvCxnSpPr>
            <a:cxnSpLocks/>
          </p:cNvCxnSpPr>
          <p:nvPr/>
        </p:nvCxnSpPr>
        <p:spPr>
          <a:xfrm flipH="1">
            <a:off x="3591518" y="939637"/>
            <a:ext cx="96725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AA9839-D296-48D6-8C97-AA551097F92F}"/>
              </a:ext>
            </a:extLst>
          </p:cNvPr>
          <p:cNvSpPr txBox="1"/>
          <p:nvPr/>
        </p:nvSpPr>
        <p:spPr>
          <a:xfrm>
            <a:off x="4242993" y="2078559"/>
            <a:ext cx="40382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‘Pegasus </a:t>
            </a: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lancifer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seamoth’ –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tá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eití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nós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sciathán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B5A33E-52A2-4F80-86F9-BCAD37B41D27}"/>
              </a:ext>
            </a:extLst>
          </p:cNvPr>
          <p:cNvCxnSpPr>
            <a:cxnSpLocks/>
          </p:cNvCxnSpPr>
          <p:nvPr/>
        </p:nvCxnSpPr>
        <p:spPr>
          <a:xfrm>
            <a:off x="8005665" y="2407653"/>
            <a:ext cx="87440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CA388A6-8D27-4C61-B0B3-6012D01C9B87}"/>
              </a:ext>
            </a:extLst>
          </p:cNvPr>
          <p:cNvSpPr txBox="1"/>
          <p:nvPr/>
        </p:nvSpPr>
        <p:spPr>
          <a:xfrm>
            <a:off x="4558774" y="3656061"/>
            <a:ext cx="40382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‘Athene </a:t>
            </a: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noctua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owl’–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mar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gheall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gceangal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idir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t-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ulchabhán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agus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eagna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6AB08FE-FBAA-46FF-8528-AD85258BA3E9}"/>
              </a:ext>
            </a:extLst>
          </p:cNvPr>
          <p:cNvCxnSpPr>
            <a:cxnSpLocks/>
          </p:cNvCxnSpPr>
          <p:nvPr/>
        </p:nvCxnSpPr>
        <p:spPr>
          <a:xfrm flipH="1">
            <a:off x="3577230" y="4094997"/>
            <a:ext cx="96725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A5A1654-8643-4A8E-9CDB-C484F1F5B455}"/>
              </a:ext>
            </a:extLst>
          </p:cNvPr>
          <p:cNvSpPr txBox="1"/>
          <p:nvPr/>
        </p:nvSpPr>
        <p:spPr>
          <a:xfrm>
            <a:off x="4242992" y="4961175"/>
            <a:ext cx="40382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‘Harpy eagle’ 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cad a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mheasann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</a:rPr>
              <a:t>tú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?!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1032070-C695-4D5C-BB6D-7743F5673C09}"/>
              </a:ext>
            </a:extLst>
          </p:cNvPr>
          <p:cNvCxnSpPr>
            <a:cxnSpLocks/>
          </p:cNvCxnSpPr>
          <p:nvPr/>
        </p:nvCxnSpPr>
        <p:spPr>
          <a:xfrm>
            <a:off x="8005665" y="5331244"/>
            <a:ext cx="87440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38066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872</Words>
  <Application>Microsoft Office PowerPoint</Application>
  <PresentationFormat>Widescreen</PresentationFormat>
  <Paragraphs>54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Next LT Pro</vt:lpstr>
      <vt:lpstr>Calibri</vt:lpstr>
      <vt:lpstr>Times New Roman</vt:lpstr>
      <vt:lpstr>Tw Cen MT</vt:lpstr>
      <vt:lpstr>Verdana</vt:lpstr>
      <vt:lpstr>ShapesVTI</vt:lpstr>
      <vt:lpstr>PowerPoint Presentation</vt:lpstr>
      <vt:lpstr>An dúshlán!</vt:lpstr>
      <vt:lpstr>1. Na hairpeanna (‘The Harpies’) </vt:lpstr>
      <vt:lpstr>2. Polaiféamas (‘Polyphemus’)</vt:lpstr>
      <vt:lpstr>3. An bandia Ataene (‘Athene’, ‘Athena’)</vt:lpstr>
      <vt:lpstr>4. Peigeasas (‘Pegasus’)</vt:lpstr>
      <vt:lpstr>Ainmníodh gach créatúr seo as fíor miotasach. Ceangail na créatúir leis na fíoracha as na leathanaigh roimhe agus abair cén fáth.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Studies</dc:title>
  <dc:creator>EDITOR</dc:creator>
  <cp:lastModifiedBy>Editor</cp:lastModifiedBy>
  <cp:revision>83</cp:revision>
  <dcterms:created xsi:type="dcterms:W3CDTF">2020-10-07T15:47:37Z</dcterms:created>
  <dcterms:modified xsi:type="dcterms:W3CDTF">2026-02-03T15:50:30Z</dcterms:modified>
</cp:coreProperties>
</file>