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376" r:id="rId3"/>
    <p:sldId id="378" r:id="rId4"/>
    <p:sldId id="377" r:id="rId5"/>
    <p:sldId id="379" r:id="rId6"/>
    <p:sldId id="326" r:id="rId7"/>
    <p:sldId id="380" r:id="rId8"/>
    <p:sldId id="381" r:id="rId9"/>
    <p:sldId id="382" r:id="rId10"/>
    <p:sldId id="383" r:id="rId11"/>
    <p:sldId id="316" r:id="rId12"/>
    <p:sldId id="385" r:id="rId13"/>
    <p:sldId id="387" r:id="rId14"/>
    <p:sldId id="309" r:id="rId15"/>
    <p:sldId id="394" r:id="rId16"/>
    <p:sldId id="390" r:id="rId17"/>
    <p:sldId id="313" r:id="rId18"/>
    <p:sldId id="395" r:id="rId19"/>
    <p:sldId id="314" r:id="rId20"/>
    <p:sldId id="388" r:id="rId21"/>
    <p:sldId id="393" r:id="rId22"/>
    <p:sldId id="392" r:id="rId23"/>
    <p:sldId id="391" r:id="rId24"/>
    <p:sldId id="396" r:id="rId25"/>
    <p:sldId id="397" r:id="rId26"/>
    <p:sldId id="306" r:id="rId27"/>
    <p:sldId id="398" r:id="rId28"/>
    <p:sldId id="399" r:id="rId29"/>
    <p:sldId id="400" r:id="rId30"/>
    <p:sldId id="40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5" autoAdjust="0"/>
    <p:restoredTop sz="94660"/>
  </p:normalViewPr>
  <p:slideViewPr>
    <p:cSldViewPr>
      <p:cViewPr varScale="1">
        <p:scale>
          <a:sx n="81" d="100"/>
          <a:sy n="81" d="100"/>
        </p:scale>
        <p:origin x="148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1F8F8F-C647-4AB4-8A4B-EAE6A1494AFB}" type="datetimeFigureOut">
              <a:rPr lang="en-GB" smtClean="0"/>
              <a:t>24/03/2023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41B70-65AE-442B-B875-9663A66CE862}" type="slidenum">
              <a:rPr lang="en-GB" smtClean="0"/>
              <a:t>‹#›</a:t>
            </a:fld>
            <a:endParaRPr lang="en-GB"/>
          </a:p>
        </p:txBody>
      </p:sp>
    </p:spTree>
    <p:extLst>
      <p:ext uri="{BB962C8B-B14F-4D97-AF65-F5344CB8AC3E}">
        <p14:creationId xmlns:p14="http://schemas.microsoft.com/office/powerpoint/2010/main" val="2231486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A41B70-65AE-442B-B875-9663A66CE862}" type="slidenum">
              <a:rPr lang="en-GB" smtClean="0"/>
              <a:t>14</a:t>
            </a:fld>
            <a:endParaRPr lang="en-GB"/>
          </a:p>
        </p:txBody>
      </p:sp>
    </p:spTree>
    <p:extLst>
      <p:ext uri="{BB962C8B-B14F-4D97-AF65-F5344CB8AC3E}">
        <p14:creationId xmlns:p14="http://schemas.microsoft.com/office/powerpoint/2010/main" val="3231102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A41B70-65AE-442B-B875-9663A66CE862}" type="slidenum">
              <a:rPr lang="en-GB" smtClean="0"/>
              <a:t>17</a:t>
            </a:fld>
            <a:endParaRPr lang="en-GB"/>
          </a:p>
        </p:txBody>
      </p:sp>
    </p:spTree>
    <p:extLst>
      <p:ext uri="{BB962C8B-B14F-4D97-AF65-F5344CB8AC3E}">
        <p14:creationId xmlns:p14="http://schemas.microsoft.com/office/powerpoint/2010/main" val="4199011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26653DF-5114-4BB1-82FA-68ECDC5441D1}" type="datetimeFigureOut">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172402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6653DF-5114-4BB1-82FA-68ECDC5441D1}" type="datetimeFigureOut">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2111672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6653DF-5114-4BB1-82FA-68ECDC5441D1}" type="datetimeFigureOut">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677679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26653DF-5114-4BB1-82FA-68ECDC5441D1}" type="datetimeFigureOut">
              <a:rPr lang="en-GB" smtClean="0"/>
              <a:t>24/03/2023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229731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26653DF-5114-4BB1-82FA-68ECDC5441D1}" type="datetimeFigureOut">
              <a:rPr lang="en-GB" smtClean="0"/>
              <a:t>24/03/2023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2664975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26653DF-5114-4BB1-82FA-68ECDC5441D1}" type="datetimeFigureOut">
              <a:rPr lang="en-GB" smtClean="0"/>
              <a:t>24/03/2023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246604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6653DF-5114-4BB1-82FA-68ECDC5441D1}" type="datetimeFigureOut">
              <a:rPr lang="en-GB" smtClean="0"/>
              <a:t>24/03/2023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3721725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6653DF-5114-4BB1-82FA-68ECDC5441D1}" type="datetimeFigureOut">
              <a:rPr lang="en-GB" smtClean="0"/>
              <a:t>24/03/2023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192451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6653DF-5114-4BB1-82FA-68ECDC5441D1}" type="datetimeFigureOut">
              <a:rPr lang="en-GB" smtClean="0"/>
              <a:t>24/03/2023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3619345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6653DF-5114-4BB1-82FA-68ECDC5441D1}" type="datetimeFigureOut">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4013818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6653DF-5114-4BB1-82FA-68ECDC5441D1}" type="datetimeFigureOut">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4D2D8A-A0F2-473F-9CFB-578198B0E100}" type="slidenum">
              <a:rPr lang="en-GB" smtClean="0"/>
              <a:t>‹#›</a:t>
            </a:fld>
            <a:endParaRPr lang="en-GB"/>
          </a:p>
        </p:txBody>
      </p:sp>
    </p:spTree>
    <p:extLst>
      <p:ext uri="{BB962C8B-B14F-4D97-AF65-F5344CB8AC3E}">
        <p14:creationId xmlns:p14="http://schemas.microsoft.com/office/powerpoint/2010/main" val="1073601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653DF-5114-4BB1-82FA-68ECDC5441D1}" type="datetimeFigureOut">
              <a:rPr lang="en-GB" smtClean="0"/>
              <a:t>24/03/2023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D2D8A-A0F2-473F-9CFB-578198B0E100}" type="slidenum">
              <a:rPr lang="en-GB" smtClean="0"/>
              <a:t>‹#›</a:t>
            </a:fld>
            <a:endParaRPr lang="en-GB"/>
          </a:p>
        </p:txBody>
      </p:sp>
    </p:spTree>
    <p:extLst>
      <p:ext uri="{BB962C8B-B14F-4D97-AF65-F5344CB8AC3E}">
        <p14:creationId xmlns:p14="http://schemas.microsoft.com/office/powerpoint/2010/main" val="3381432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exander.thein@ucd.ie"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http://www.google.co.uk/url?sa=i&amp;rct=j&amp;q=&amp;esrc=s&amp;frm=1&amp;source=images&amp;cd=&amp;cad=rja&amp;docid=k6P2xWjaGKIUHM&amp;tbnid=w6R-ayrxf8Dp_M:&amp;ved=0CAUQjRw&amp;url=http://www.laits.utexas.edu/moore/rome/image/colosseum-and-colossus-nero&amp;ei=UwyJUv7eDOTX7AbTiYDgCA&amp;bvm=bv.56643336,d.ZGU&amp;psig=AFQjCNGCvu2DVrBQQCUsDNyVbN041_A4Eg&amp;ust=1384799393823313"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M-t7t1_fdAhWwgVwKHUblAfIQjRx6BAgBEAU&amp;url=https://members.bib-arch.org/biblical-archaeology-review/27/4/1&amp;psig=AOvVaw043hKSXCF1aqVcfcdr-7a_&amp;ust=1539117002773795"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M-t7t1_fdAhWwgVwKHUblAfIQjRx6BAgBEAU&amp;url=https://members.bib-arch.org/biblical-archaeology-review/27/4/1&amp;psig=AOvVaw043hKSXCF1aqVcfcdr-7a_&amp;ust=1539117002773795"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tif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tiff"/><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138" y="4908550"/>
            <a:ext cx="11144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5353322" y="6093296"/>
            <a:ext cx="245903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30000"/>
              </a:lnSpc>
            </a:pPr>
            <a:r>
              <a:rPr lang="en-IE" sz="1100" b="1" dirty="0">
                <a:solidFill>
                  <a:srgbClr val="333366"/>
                </a:solidFill>
                <a:latin typeface="Verdana" pitchFamily="34" charset="0"/>
              </a:rPr>
              <a:t>UCD School of Classics</a:t>
            </a:r>
            <a:endParaRPr lang="en-GB" sz="1100" b="1" dirty="0">
              <a:solidFill>
                <a:srgbClr val="333366"/>
              </a:solidFill>
              <a:latin typeface="Verdana" pitchFamily="34" charset="0"/>
            </a:endParaRPr>
          </a:p>
          <a:p>
            <a:pPr>
              <a:lnSpc>
                <a:spcPct val="130000"/>
              </a:lnSpc>
            </a:pPr>
            <a:r>
              <a:rPr lang="en-IE" sz="1100" b="1" dirty="0" err="1">
                <a:solidFill>
                  <a:srgbClr val="333366"/>
                </a:solidFill>
                <a:latin typeface="Verdana" pitchFamily="34" charset="0"/>
              </a:rPr>
              <a:t>Scoil</a:t>
            </a:r>
            <a:r>
              <a:rPr lang="en-IE" sz="1100" b="1" dirty="0">
                <a:solidFill>
                  <a:srgbClr val="333366"/>
                </a:solidFill>
                <a:latin typeface="Verdana" pitchFamily="34" charset="0"/>
              </a:rPr>
              <a:t> </a:t>
            </a:r>
            <a:r>
              <a:rPr lang="en-IE" sz="1100" b="1" dirty="0" err="1">
                <a:solidFill>
                  <a:srgbClr val="333366"/>
                </a:solidFill>
                <a:latin typeface="Verdana" pitchFamily="34" charset="0"/>
              </a:rPr>
              <a:t>na</a:t>
            </a:r>
            <a:r>
              <a:rPr lang="en-IE" sz="1100" b="1" dirty="0">
                <a:solidFill>
                  <a:srgbClr val="333366"/>
                </a:solidFill>
                <a:latin typeface="Verdana" pitchFamily="34" charset="0"/>
              </a:rPr>
              <a:t> </a:t>
            </a:r>
            <a:r>
              <a:rPr lang="en-IE" sz="1100" b="1" dirty="0" err="1">
                <a:solidFill>
                  <a:srgbClr val="333366"/>
                </a:solidFill>
                <a:latin typeface="Verdana" pitchFamily="34" charset="0"/>
              </a:rPr>
              <a:t>gClasaic</a:t>
            </a:r>
            <a:r>
              <a:rPr lang="en-US" sz="1100" b="1" dirty="0">
                <a:solidFill>
                  <a:srgbClr val="333366"/>
                </a:solidFill>
                <a:latin typeface="Verdana" pitchFamily="34" charset="0"/>
              </a:rPr>
              <a:t>í UCD</a:t>
            </a:r>
          </a:p>
        </p:txBody>
      </p:sp>
      <p:sp>
        <p:nvSpPr>
          <p:cNvPr id="12" name="Text Box 6"/>
          <p:cNvSpPr txBox="1">
            <a:spLocks noChangeArrowheads="1"/>
          </p:cNvSpPr>
          <p:nvPr/>
        </p:nvSpPr>
        <p:spPr bwMode="auto">
          <a:xfrm>
            <a:off x="2597938" y="6093296"/>
            <a:ext cx="245903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30000"/>
              </a:lnSpc>
            </a:pPr>
            <a:r>
              <a:rPr lang="en-IE" sz="1100" b="1" dirty="0">
                <a:solidFill>
                  <a:srgbClr val="333366"/>
                </a:solidFill>
                <a:latin typeface="Verdana" pitchFamily="34" charset="0"/>
              </a:rPr>
              <a:t>Dr Alexander Thein</a:t>
            </a:r>
          </a:p>
          <a:p>
            <a:pPr>
              <a:lnSpc>
                <a:spcPct val="130000"/>
              </a:lnSpc>
            </a:pPr>
            <a:r>
              <a:rPr lang="en-IE" sz="1100" b="1" dirty="0">
                <a:solidFill>
                  <a:srgbClr val="333366"/>
                </a:solidFill>
                <a:latin typeface="Verdana" pitchFamily="34" charset="0"/>
                <a:hlinkClick r:id="rId3"/>
              </a:rPr>
              <a:t>alexander.thein@ucd.ie</a:t>
            </a:r>
            <a:r>
              <a:rPr lang="en-IE" sz="1100" b="1" dirty="0">
                <a:solidFill>
                  <a:srgbClr val="333366"/>
                </a:solidFill>
                <a:latin typeface="Verdana" pitchFamily="34" charset="0"/>
              </a:rPr>
              <a:t> </a:t>
            </a:r>
            <a:endParaRPr lang="en-GB" sz="1100" b="1" dirty="0">
              <a:solidFill>
                <a:srgbClr val="333366"/>
              </a:solidFill>
              <a:latin typeface="Verdana" pitchFamily="34" charset="0"/>
            </a:endParaRPr>
          </a:p>
        </p:txBody>
      </p:sp>
      <p:sp>
        <p:nvSpPr>
          <p:cNvPr id="13" name="Text Box 4"/>
          <p:cNvSpPr txBox="1">
            <a:spLocks noChangeArrowheads="1"/>
          </p:cNvSpPr>
          <p:nvPr/>
        </p:nvSpPr>
        <p:spPr bwMode="auto">
          <a:xfrm>
            <a:off x="1763688" y="4869160"/>
            <a:ext cx="6059016" cy="109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spcBef>
                <a:spcPct val="50000"/>
              </a:spcBef>
            </a:pPr>
            <a:r>
              <a:rPr lang="en-GB" sz="3000" dirty="0">
                <a:solidFill>
                  <a:srgbClr val="333366"/>
                </a:solidFill>
                <a:latin typeface="Verdana" pitchFamily="34" charset="0"/>
              </a:rPr>
              <a:t>Roman Spectacle</a:t>
            </a:r>
          </a:p>
          <a:p>
            <a:pPr algn="ctr">
              <a:lnSpc>
                <a:spcPct val="110000"/>
              </a:lnSpc>
              <a:spcBef>
                <a:spcPct val="50000"/>
              </a:spcBef>
            </a:pPr>
            <a:r>
              <a:rPr lang="en-GB" sz="2400" dirty="0">
                <a:solidFill>
                  <a:srgbClr val="333366"/>
                </a:solidFill>
                <a:latin typeface="Verdana" pitchFamily="34" charset="0"/>
              </a:rPr>
              <a:t>Colosseum and Circus Maximus</a:t>
            </a:r>
            <a:endParaRPr lang="en-GB" sz="2400" dirty="0">
              <a:solidFill>
                <a:srgbClr val="337FCC"/>
              </a:solidFill>
              <a:latin typeface="Verdana" pitchFamily="34" charset="0"/>
            </a:endParaRPr>
          </a:p>
        </p:txBody>
      </p:sp>
      <p:pic>
        <p:nvPicPr>
          <p:cNvPr id="18"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1707" t="14647" r="589" b="9390"/>
          <a:stretch/>
        </p:blipFill>
        <p:spPr bwMode="auto">
          <a:xfrm>
            <a:off x="179512" y="108790"/>
            <a:ext cx="8800539" cy="454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024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F5B01987-FAAC-E17B-BF3D-BD108F449A2C}"/>
              </a:ext>
            </a:extLst>
          </p:cNvPr>
          <p:cNvPicPr>
            <a:picLocks noChangeAspect="1"/>
          </p:cNvPicPr>
          <p:nvPr/>
        </p:nvPicPr>
        <p:blipFill rotWithShape="1">
          <a:blip r:embed="rId2">
            <a:extLst>
              <a:ext uri="{28A0092B-C50C-407E-A947-70E740481C1C}">
                <a14:useLocalDpi xmlns:a14="http://schemas.microsoft.com/office/drawing/2010/main" val="0"/>
              </a:ext>
            </a:extLst>
          </a:blip>
          <a:srcRect t="-306" b="6691"/>
          <a:stretch/>
        </p:blipFill>
        <p:spPr>
          <a:xfrm>
            <a:off x="140047" y="1183397"/>
            <a:ext cx="8863905" cy="5557971"/>
          </a:xfrm>
          <a:prstGeom prst="rect">
            <a:avLst/>
          </a:prstGeom>
        </p:spPr>
      </p:pic>
      <p:sp>
        <p:nvSpPr>
          <p:cNvPr id="4" name="Text Box 2">
            <a:extLst>
              <a:ext uri="{FF2B5EF4-FFF2-40B4-BE49-F238E27FC236}">
                <a16:creationId xmlns:a16="http://schemas.microsoft.com/office/drawing/2014/main" id="{03766BDC-FEA3-5E60-500C-9CCDC16209C0}"/>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Circus Maximus</a:t>
            </a:r>
          </a:p>
          <a:p>
            <a:pPr marL="342900" indent="-342900" eaLnBrk="1" hangingPunct="1">
              <a:spcBef>
                <a:spcPct val="0"/>
              </a:spcBef>
            </a:pPr>
            <a:r>
              <a:rPr lang="en-GB" altLang="en-US" sz="2200" dirty="0">
                <a:solidFill>
                  <a:srgbClr val="0070C0"/>
                </a:solidFill>
                <a:latin typeface="Calibri" pitchFamily="34" charset="0"/>
              </a:rPr>
              <a:t>Original construction attributed by Livy to Tarquin the Proud, 6</a:t>
            </a:r>
            <a:r>
              <a:rPr lang="en-GB" altLang="en-US" sz="2200" baseline="30000" dirty="0">
                <a:solidFill>
                  <a:srgbClr val="0070C0"/>
                </a:solidFill>
                <a:latin typeface="Calibri" pitchFamily="34" charset="0"/>
              </a:rPr>
              <a:t>th</a:t>
            </a:r>
            <a:r>
              <a:rPr lang="en-GB" altLang="en-US" sz="2200" dirty="0">
                <a:solidFill>
                  <a:srgbClr val="0070C0"/>
                </a:solidFill>
                <a:latin typeface="Calibri" pitchFamily="34" charset="0"/>
              </a:rPr>
              <a:t> c. B.C.</a:t>
            </a:r>
          </a:p>
          <a:p>
            <a:pPr marL="342900" indent="-342900" eaLnBrk="1" hangingPunct="1">
              <a:spcBef>
                <a:spcPct val="0"/>
              </a:spcBef>
            </a:pPr>
            <a:r>
              <a:rPr lang="en-GB" altLang="en-US" sz="2200" dirty="0">
                <a:solidFill>
                  <a:srgbClr val="0070C0"/>
                </a:solidFill>
                <a:latin typeface="Calibri" pitchFamily="34" charset="0"/>
              </a:rPr>
              <a:t>Chariot racing linked with Romulus (and the myth of the Sabine women)</a:t>
            </a:r>
          </a:p>
        </p:txBody>
      </p:sp>
    </p:spTree>
    <p:extLst>
      <p:ext uri="{BB962C8B-B14F-4D97-AF65-F5344CB8AC3E}">
        <p14:creationId xmlns:p14="http://schemas.microsoft.com/office/powerpoint/2010/main" val="422231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accessory&#10;&#10;Description automatically generated">
            <a:extLst>
              <a:ext uri="{FF2B5EF4-FFF2-40B4-BE49-F238E27FC236}">
                <a16:creationId xmlns:a16="http://schemas.microsoft.com/office/drawing/2014/main" id="{7B4FAF16-8CFC-10E6-70C6-2B6CB4B7AFE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1" r="2750" b="31336"/>
          <a:stretch/>
        </p:blipFill>
        <p:spPr>
          <a:xfrm>
            <a:off x="153464" y="1521952"/>
            <a:ext cx="8892480" cy="4715360"/>
          </a:xfrm>
          <a:prstGeom prst="rect">
            <a:avLst/>
          </a:prstGeom>
        </p:spPr>
      </p:pic>
      <p:sp>
        <p:nvSpPr>
          <p:cNvPr id="4" name="Text Box 2">
            <a:extLst>
              <a:ext uri="{FF2B5EF4-FFF2-40B4-BE49-F238E27FC236}">
                <a16:creationId xmlns:a16="http://schemas.microsoft.com/office/drawing/2014/main" id="{E764A327-8A6B-0B07-AD71-A0C007B57F5A}"/>
              </a:ext>
            </a:extLst>
          </p:cNvPr>
          <p:cNvSpPr txBox="1">
            <a:spLocks noChangeArrowheads="1"/>
          </p:cNvSpPr>
          <p:nvPr/>
        </p:nvSpPr>
        <p:spPr bwMode="auto">
          <a:xfrm>
            <a:off x="107504" y="44624"/>
            <a:ext cx="886265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i="1" dirty="0" err="1">
                <a:solidFill>
                  <a:srgbClr val="0070C0"/>
                </a:solidFill>
                <a:latin typeface="Calibri" pitchFamily="34" charset="0"/>
              </a:rPr>
              <a:t>Ludi</a:t>
            </a:r>
            <a:r>
              <a:rPr lang="en-GB" altLang="en-US" sz="2400" b="1" dirty="0">
                <a:solidFill>
                  <a:srgbClr val="0070C0"/>
                </a:solidFill>
                <a:latin typeface="Calibri" pitchFamily="34" charset="0"/>
              </a:rPr>
              <a:t>: public games</a:t>
            </a:r>
          </a:p>
          <a:p>
            <a:pPr marL="342900" indent="-342900" eaLnBrk="1" hangingPunct="1">
              <a:spcBef>
                <a:spcPct val="0"/>
              </a:spcBef>
            </a:pPr>
            <a:r>
              <a:rPr lang="en-GB" altLang="en-US" sz="2200" dirty="0">
                <a:solidFill>
                  <a:srgbClr val="0070C0"/>
                </a:solidFill>
                <a:latin typeface="Calibri" pitchFamily="34" charset="0"/>
              </a:rPr>
              <a:t>Chariot-racing and military displays as part of the Roman Games (</a:t>
            </a:r>
            <a:r>
              <a:rPr lang="en-GB" altLang="en-US" sz="2200" i="1" dirty="0" err="1">
                <a:solidFill>
                  <a:srgbClr val="0070C0"/>
                </a:solidFill>
                <a:latin typeface="Calibri" pitchFamily="34" charset="0"/>
              </a:rPr>
              <a:t>ludi</a:t>
            </a:r>
            <a:r>
              <a:rPr lang="en-GB" altLang="en-US" sz="2200" i="1" dirty="0">
                <a:solidFill>
                  <a:srgbClr val="0070C0"/>
                </a:solidFill>
                <a:latin typeface="Calibri" pitchFamily="34" charset="0"/>
              </a:rPr>
              <a:t> Romani</a:t>
            </a:r>
            <a:r>
              <a:rPr lang="en-GB" altLang="en-US" sz="2200" dirty="0">
                <a:solidFill>
                  <a:srgbClr val="0070C0"/>
                </a:solidFill>
                <a:latin typeface="Calibri" pitchFamily="34" charset="0"/>
              </a:rPr>
              <a:t>) celebrated annually for 15 days in September for Jupiter Best and Greatest</a:t>
            </a:r>
          </a:p>
        </p:txBody>
      </p:sp>
      <p:sp>
        <p:nvSpPr>
          <p:cNvPr id="5" name="TextBox 4">
            <a:extLst>
              <a:ext uri="{FF2B5EF4-FFF2-40B4-BE49-F238E27FC236}">
                <a16:creationId xmlns:a16="http://schemas.microsoft.com/office/drawing/2014/main" id="{836BAAC7-641D-05BA-677F-0B026533DBE5}"/>
              </a:ext>
            </a:extLst>
          </p:cNvPr>
          <p:cNvSpPr txBox="1"/>
          <p:nvPr/>
        </p:nvSpPr>
        <p:spPr>
          <a:xfrm>
            <a:off x="116632" y="6309320"/>
            <a:ext cx="8910736" cy="369973"/>
          </a:xfrm>
          <a:prstGeom prst="rect">
            <a:avLst/>
          </a:prstGeom>
          <a:noFill/>
        </p:spPr>
        <p:txBody>
          <a:bodyPr wrap="square" rtlCol="0">
            <a:spAutoFit/>
          </a:bodyPr>
          <a:lstStyle/>
          <a:p>
            <a:pPr marL="342900" indent="-342900">
              <a:lnSpc>
                <a:spcPct val="80000"/>
              </a:lnSpc>
              <a:buFont typeface="Courier New" panose="02070309020205020404" pitchFamily="49" charset="0"/>
              <a:buChar char="o"/>
            </a:pPr>
            <a:r>
              <a:rPr lang="en-GB" altLang="en-US" sz="2200" dirty="0">
                <a:latin typeface="Calibri Light" panose="020F0302020204030204" pitchFamily="34" charset="0"/>
                <a:cs typeface="Calibri Light" panose="020F0302020204030204" pitchFamily="34" charset="0"/>
              </a:rPr>
              <a:t>Veii, Piazza </a:t>
            </a:r>
            <a:r>
              <a:rPr lang="en-GB" altLang="en-US" sz="2200" dirty="0" err="1">
                <a:latin typeface="Calibri Light" panose="020F0302020204030204" pitchFamily="34" charset="0"/>
                <a:cs typeface="Calibri Light" panose="020F0302020204030204" pitchFamily="34" charset="0"/>
              </a:rPr>
              <a:t>d’Armi</a:t>
            </a:r>
            <a:r>
              <a:rPr lang="en-GB" altLang="en-US" sz="2200" dirty="0">
                <a:latin typeface="Calibri Light" panose="020F0302020204030204" pitchFamily="34" charset="0"/>
                <a:cs typeface="Calibri Light" panose="020F0302020204030204" pitchFamily="34" charset="0"/>
              </a:rPr>
              <a:t>: architectural temple decoration in terracotta, c. 560 B.C</a:t>
            </a:r>
          </a:p>
        </p:txBody>
      </p:sp>
    </p:spTree>
    <p:extLst>
      <p:ext uri="{BB962C8B-B14F-4D97-AF65-F5344CB8AC3E}">
        <p14:creationId xmlns:p14="http://schemas.microsoft.com/office/powerpoint/2010/main" val="1986556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cdn.c.photoshelter.com/img-get/I0000zS_zWIjw6Fo/s/1000/Villa-Romana-Roman-Mosaic-Pictures-Photos-Images-PWP56177.jpg">
            <a:extLst>
              <a:ext uri="{FF2B5EF4-FFF2-40B4-BE49-F238E27FC236}">
                <a16:creationId xmlns:a16="http://schemas.microsoft.com/office/drawing/2014/main" id="{CFC2E41D-856B-273B-F243-472737B4C4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06"/>
          <a:stretch/>
        </p:blipFill>
        <p:spPr bwMode="auto">
          <a:xfrm>
            <a:off x="187517" y="1196752"/>
            <a:ext cx="8848979" cy="5544616"/>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
            <a:extLst>
              <a:ext uri="{FF2B5EF4-FFF2-40B4-BE49-F238E27FC236}">
                <a16:creationId xmlns:a16="http://schemas.microsoft.com/office/drawing/2014/main" id="{9DA1E7D2-9E31-E5B1-1356-CD97B5B5D71C}"/>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Chariot Racing as Sport</a:t>
            </a:r>
          </a:p>
          <a:p>
            <a:pPr marL="342900" indent="-342900" eaLnBrk="1" hangingPunct="1">
              <a:spcBef>
                <a:spcPct val="0"/>
              </a:spcBef>
            </a:pPr>
            <a:r>
              <a:rPr lang="en-GB" altLang="en-US" sz="2200" dirty="0">
                <a:solidFill>
                  <a:srgbClr val="0070C0"/>
                </a:solidFill>
                <a:latin typeface="Calibri" pitchFamily="34" charset="0"/>
              </a:rPr>
              <a:t>Colour teams: red, green, blue, white</a:t>
            </a:r>
          </a:p>
          <a:p>
            <a:pPr marL="342900" indent="-342900" eaLnBrk="1" hangingPunct="1">
              <a:spcBef>
                <a:spcPct val="0"/>
              </a:spcBef>
            </a:pPr>
            <a:r>
              <a:rPr lang="en-GB" altLang="en-US" sz="2200" dirty="0">
                <a:solidFill>
                  <a:srgbClr val="0070C0"/>
                </a:solidFill>
                <a:latin typeface="Calibri" pitchFamily="34" charset="0"/>
              </a:rPr>
              <a:t>Seven laps: 3-mile race. Track measurements: 540 m long, 80 m wide</a:t>
            </a:r>
          </a:p>
        </p:txBody>
      </p:sp>
    </p:spTree>
    <p:extLst>
      <p:ext uri="{BB962C8B-B14F-4D97-AF65-F5344CB8AC3E}">
        <p14:creationId xmlns:p14="http://schemas.microsoft.com/office/powerpoint/2010/main" val="2694463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B486251-792F-E66C-20D9-77A58634C8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97"/>
          <a:stretch/>
        </p:blipFill>
        <p:spPr bwMode="auto">
          <a:xfrm>
            <a:off x="89756" y="1556792"/>
            <a:ext cx="8964488" cy="4737066"/>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2">
            <a:extLst>
              <a:ext uri="{FF2B5EF4-FFF2-40B4-BE49-F238E27FC236}">
                <a16:creationId xmlns:a16="http://schemas.microsoft.com/office/drawing/2014/main" id="{1D5E1C31-ACD8-AFDC-C8C1-21BDA0DEEB2A}"/>
              </a:ext>
            </a:extLst>
          </p:cNvPr>
          <p:cNvSpPr txBox="1">
            <a:spLocks noChangeArrowheads="1"/>
          </p:cNvSpPr>
          <p:nvPr/>
        </p:nvSpPr>
        <p:spPr bwMode="auto">
          <a:xfrm>
            <a:off x="107504" y="44624"/>
            <a:ext cx="886265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The ‘richest athlete of all time’</a:t>
            </a:r>
          </a:p>
          <a:p>
            <a:pPr marL="342900" indent="-342900" eaLnBrk="1" hangingPunct="1">
              <a:spcBef>
                <a:spcPct val="0"/>
              </a:spcBef>
            </a:pPr>
            <a:r>
              <a:rPr lang="en-GB" altLang="en-US" sz="2200" dirty="0">
                <a:solidFill>
                  <a:srgbClr val="0070C0"/>
                </a:solidFill>
                <a:latin typeface="Calibri" pitchFamily="34" charset="0"/>
              </a:rPr>
              <a:t>C. </a:t>
            </a:r>
            <a:r>
              <a:rPr lang="en-GB" altLang="en-US" sz="2200" dirty="0" err="1">
                <a:solidFill>
                  <a:srgbClr val="0070C0"/>
                </a:solidFill>
                <a:latin typeface="Calibri" pitchFamily="34" charset="0"/>
              </a:rPr>
              <a:t>Appuleius</a:t>
            </a:r>
            <a:r>
              <a:rPr lang="en-GB" altLang="en-US" sz="2200" dirty="0">
                <a:solidFill>
                  <a:srgbClr val="0070C0"/>
                </a:solidFill>
                <a:latin typeface="Calibri" pitchFamily="34" charset="0"/>
              </a:rPr>
              <a:t> </a:t>
            </a:r>
            <a:r>
              <a:rPr lang="en-GB" altLang="en-US" sz="2200" dirty="0" err="1">
                <a:solidFill>
                  <a:srgbClr val="0070C0"/>
                </a:solidFill>
                <a:latin typeface="Calibri" pitchFamily="34" charset="0"/>
              </a:rPr>
              <a:t>Diocles</a:t>
            </a:r>
            <a:r>
              <a:rPr lang="en-GB" altLang="en-US" sz="2200" dirty="0">
                <a:solidFill>
                  <a:srgbClr val="0070C0"/>
                </a:solidFill>
                <a:latin typeface="Calibri" pitchFamily="34" charset="0"/>
              </a:rPr>
              <a:t>, Lusitanian Spaniard born A.D. 104</a:t>
            </a:r>
          </a:p>
          <a:p>
            <a:pPr marL="342900" indent="-342900" eaLnBrk="1" hangingPunct="1">
              <a:spcBef>
                <a:spcPct val="0"/>
              </a:spcBef>
            </a:pPr>
            <a:r>
              <a:rPr lang="en-GB" altLang="en-US" sz="2200" dirty="0">
                <a:solidFill>
                  <a:srgbClr val="0070C0"/>
                </a:solidFill>
                <a:latin typeface="Calibri" pitchFamily="34" charset="0"/>
              </a:rPr>
              <a:t>35,863,120 sesterces in prize money in 24-year career (mostly with Reds)</a:t>
            </a:r>
          </a:p>
          <a:p>
            <a:pPr marL="342900" indent="-342900" eaLnBrk="1" hangingPunct="1">
              <a:spcBef>
                <a:spcPct val="0"/>
              </a:spcBef>
            </a:pPr>
            <a:r>
              <a:rPr lang="en-GB" altLang="en-US" sz="2200" i="1" dirty="0">
                <a:solidFill>
                  <a:srgbClr val="0070C0"/>
                </a:solidFill>
                <a:latin typeface="Calibri" pitchFamily="34" charset="0"/>
              </a:rPr>
              <a:t>Estimated in 2010 as $15 billion</a:t>
            </a:r>
          </a:p>
        </p:txBody>
      </p:sp>
      <p:sp>
        <p:nvSpPr>
          <p:cNvPr id="3" name="TextBox 2">
            <a:extLst>
              <a:ext uri="{FF2B5EF4-FFF2-40B4-BE49-F238E27FC236}">
                <a16:creationId xmlns:a16="http://schemas.microsoft.com/office/drawing/2014/main" id="{7D9201FC-7C73-2632-AC1A-8E8A64B77CBB}"/>
              </a:ext>
            </a:extLst>
          </p:cNvPr>
          <p:cNvSpPr txBox="1"/>
          <p:nvPr/>
        </p:nvSpPr>
        <p:spPr>
          <a:xfrm>
            <a:off x="116632" y="6400706"/>
            <a:ext cx="8910736" cy="369973"/>
          </a:xfrm>
          <a:prstGeom prst="rect">
            <a:avLst/>
          </a:prstGeom>
          <a:noFill/>
        </p:spPr>
        <p:txBody>
          <a:bodyPr wrap="square" rtlCol="0">
            <a:spAutoFit/>
          </a:bodyPr>
          <a:lstStyle/>
          <a:p>
            <a:pPr marL="342900" indent="-342900">
              <a:lnSpc>
                <a:spcPct val="80000"/>
              </a:lnSpc>
              <a:buFont typeface="Courier New" panose="02070309020205020404" pitchFamily="49" charset="0"/>
              <a:buChar char="o"/>
            </a:pPr>
            <a:r>
              <a:rPr lang="en-GB" altLang="en-US" sz="2200" dirty="0">
                <a:latin typeface="Calibri Light" panose="020F0302020204030204" pitchFamily="34" charset="0"/>
                <a:cs typeface="Calibri Light" panose="020F0302020204030204" pitchFamily="34" charset="0"/>
              </a:rPr>
              <a:t>Mosaic, Palazzo Massimo Museum, Rome, 3</a:t>
            </a:r>
            <a:r>
              <a:rPr lang="en-GB" altLang="en-US" sz="2200" baseline="30000" dirty="0">
                <a:latin typeface="Calibri Light" panose="020F0302020204030204" pitchFamily="34" charset="0"/>
                <a:cs typeface="Calibri Light" panose="020F0302020204030204" pitchFamily="34" charset="0"/>
              </a:rPr>
              <a:t>rd</a:t>
            </a:r>
            <a:r>
              <a:rPr lang="en-GB" altLang="en-US" sz="2200" dirty="0">
                <a:latin typeface="Calibri Light" panose="020F0302020204030204" pitchFamily="34" charset="0"/>
                <a:cs typeface="Calibri Light" panose="020F0302020204030204" pitchFamily="34" charset="0"/>
              </a:rPr>
              <a:t> c. A.D.</a:t>
            </a:r>
          </a:p>
        </p:txBody>
      </p:sp>
    </p:spTree>
    <p:extLst>
      <p:ext uri="{BB962C8B-B14F-4D97-AF65-F5344CB8AC3E}">
        <p14:creationId xmlns:p14="http://schemas.microsoft.com/office/powerpoint/2010/main" val="229208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outdoor, several, day&#10;&#10;Description automatically generated">
            <a:extLst>
              <a:ext uri="{FF2B5EF4-FFF2-40B4-BE49-F238E27FC236}">
                <a16:creationId xmlns:a16="http://schemas.microsoft.com/office/drawing/2014/main" id="{DDE8D1E3-AE15-59AF-858D-7AAADFDE67BE}"/>
              </a:ext>
            </a:extLst>
          </p:cNvPr>
          <p:cNvPicPr>
            <a:picLocks noChangeAspect="1"/>
          </p:cNvPicPr>
          <p:nvPr/>
        </p:nvPicPr>
        <p:blipFill rotWithShape="1">
          <a:blip r:embed="rId2">
            <a:extLst>
              <a:ext uri="{28A0092B-C50C-407E-A947-70E740481C1C}">
                <a14:useLocalDpi xmlns:a14="http://schemas.microsoft.com/office/drawing/2010/main" val="0"/>
              </a:ext>
            </a:extLst>
          </a:blip>
          <a:srcRect l="2026" t="10322" r="3397" b="4312"/>
          <a:stretch/>
        </p:blipFill>
        <p:spPr>
          <a:xfrm>
            <a:off x="107504" y="1860506"/>
            <a:ext cx="8928992" cy="4452879"/>
          </a:xfrm>
          <a:prstGeom prst="rect">
            <a:avLst/>
          </a:prstGeom>
        </p:spPr>
      </p:pic>
      <p:sp>
        <p:nvSpPr>
          <p:cNvPr id="5" name="TextBox 4">
            <a:extLst>
              <a:ext uri="{FF2B5EF4-FFF2-40B4-BE49-F238E27FC236}">
                <a16:creationId xmlns:a16="http://schemas.microsoft.com/office/drawing/2014/main" id="{677A4AA3-49BC-9D0E-3345-58B7B0652934}"/>
              </a:ext>
            </a:extLst>
          </p:cNvPr>
          <p:cNvSpPr txBox="1"/>
          <p:nvPr/>
        </p:nvSpPr>
        <p:spPr>
          <a:xfrm>
            <a:off x="116632" y="6400706"/>
            <a:ext cx="8910736" cy="369973"/>
          </a:xfrm>
          <a:prstGeom prst="rect">
            <a:avLst/>
          </a:prstGeom>
          <a:noFill/>
        </p:spPr>
        <p:txBody>
          <a:bodyPr wrap="square" rtlCol="0">
            <a:spAutoFit/>
          </a:bodyPr>
          <a:lstStyle/>
          <a:p>
            <a:pPr marL="342900" indent="-342900">
              <a:lnSpc>
                <a:spcPct val="80000"/>
              </a:lnSpc>
              <a:buFont typeface="Courier New" panose="02070309020205020404" pitchFamily="49" charset="0"/>
              <a:buChar char="o"/>
            </a:pPr>
            <a:r>
              <a:rPr lang="en-GB" altLang="en-US" sz="2200" dirty="0">
                <a:latin typeface="Calibri Light" panose="020F0302020204030204" pitchFamily="34" charset="0"/>
                <a:cs typeface="Calibri Light" panose="020F0302020204030204" pitchFamily="34" charset="0"/>
              </a:rPr>
              <a:t>Painting by Jean Léon </a:t>
            </a:r>
            <a:r>
              <a:rPr lang="en-GB" altLang="en-US" sz="2200" dirty="0" err="1">
                <a:latin typeface="Calibri Light" panose="020F0302020204030204" pitchFamily="34" charset="0"/>
                <a:cs typeface="Calibri Light" panose="020F0302020204030204" pitchFamily="34" charset="0"/>
              </a:rPr>
              <a:t>Gérôme</a:t>
            </a:r>
            <a:r>
              <a:rPr lang="en-GB" altLang="en-US" sz="2200" dirty="0">
                <a:latin typeface="Calibri Light" panose="020F0302020204030204" pitchFamily="34" charset="0"/>
                <a:cs typeface="Calibri Light" panose="020F0302020204030204" pitchFamily="34" charset="0"/>
              </a:rPr>
              <a:t>, 1876</a:t>
            </a:r>
          </a:p>
        </p:txBody>
      </p:sp>
      <p:sp>
        <p:nvSpPr>
          <p:cNvPr id="6" name="Text Box 2">
            <a:extLst>
              <a:ext uri="{FF2B5EF4-FFF2-40B4-BE49-F238E27FC236}">
                <a16:creationId xmlns:a16="http://schemas.microsoft.com/office/drawing/2014/main" id="{38F27816-D7D6-3D39-6ED5-783B85D811A3}"/>
              </a:ext>
            </a:extLst>
          </p:cNvPr>
          <p:cNvSpPr txBox="1">
            <a:spLocks noChangeArrowheads="1"/>
          </p:cNvSpPr>
          <p:nvPr/>
        </p:nvSpPr>
        <p:spPr bwMode="auto">
          <a:xfrm>
            <a:off x="107504" y="44624"/>
            <a:ext cx="886265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i="1" dirty="0" err="1">
                <a:solidFill>
                  <a:srgbClr val="0070C0"/>
                </a:solidFill>
                <a:latin typeface="Calibri" pitchFamily="34" charset="0"/>
              </a:rPr>
              <a:t>Panem</a:t>
            </a:r>
            <a:r>
              <a:rPr lang="en-GB" altLang="en-US" sz="2400" b="1" i="1" dirty="0">
                <a:solidFill>
                  <a:srgbClr val="0070C0"/>
                </a:solidFill>
                <a:latin typeface="Calibri" pitchFamily="34" charset="0"/>
              </a:rPr>
              <a:t> et </a:t>
            </a:r>
            <a:r>
              <a:rPr lang="en-GB" altLang="en-US" sz="2400" b="1" i="1" dirty="0" err="1">
                <a:solidFill>
                  <a:srgbClr val="0070C0"/>
                </a:solidFill>
                <a:latin typeface="Calibri" pitchFamily="34" charset="0"/>
              </a:rPr>
              <a:t>Circenses</a:t>
            </a:r>
            <a:endParaRPr lang="en-GB" altLang="en-US" sz="2400" b="1" i="1" dirty="0">
              <a:solidFill>
                <a:srgbClr val="0070C0"/>
              </a:solidFill>
              <a:latin typeface="Calibri" pitchFamily="34" charset="0"/>
            </a:endParaRPr>
          </a:p>
          <a:p>
            <a:pPr marL="342900" indent="-342900" eaLnBrk="1" hangingPunct="1">
              <a:spcBef>
                <a:spcPct val="0"/>
              </a:spcBef>
            </a:pPr>
            <a:r>
              <a:rPr lang="en-GB" altLang="en-US" sz="2200" dirty="0">
                <a:solidFill>
                  <a:srgbClr val="0070C0"/>
                </a:solidFill>
                <a:latin typeface="Calibri" pitchFamily="34" charset="0"/>
              </a:rPr>
              <a:t>‘Now that no-one buys our votes, the Roman people have long since cast off their cares; men who once bestowed commands, consulships, legions, and all else, now meddles no more and longs eagerly for just two things – </a:t>
            </a:r>
            <a:r>
              <a:rPr lang="en-GB" altLang="en-US" sz="2200" b="1" dirty="0">
                <a:solidFill>
                  <a:srgbClr val="0070C0"/>
                </a:solidFill>
                <a:latin typeface="Calibri" pitchFamily="34" charset="0"/>
              </a:rPr>
              <a:t>bread and games</a:t>
            </a:r>
            <a:r>
              <a:rPr lang="en-GB" altLang="en-US" sz="2200" dirty="0">
                <a:solidFill>
                  <a:srgbClr val="0070C0"/>
                </a:solidFill>
                <a:latin typeface="Calibri" pitchFamily="34" charset="0"/>
              </a:rPr>
              <a:t>’ (Juvenal, </a:t>
            </a:r>
            <a:r>
              <a:rPr lang="en-GB" altLang="en-US" sz="2200" i="1" dirty="0">
                <a:solidFill>
                  <a:srgbClr val="0070C0"/>
                </a:solidFill>
                <a:latin typeface="Calibri" pitchFamily="34" charset="0"/>
              </a:rPr>
              <a:t>Satires</a:t>
            </a:r>
            <a:r>
              <a:rPr lang="en-GB" altLang="en-US" sz="2200" dirty="0">
                <a:solidFill>
                  <a:srgbClr val="0070C0"/>
                </a:solidFill>
                <a:latin typeface="Calibri" pitchFamily="34" charset="0"/>
              </a:rPr>
              <a:t>, 10.77-81, c. A.D. 100)</a:t>
            </a:r>
            <a:endParaRPr lang="en-GB" altLang="en-US" sz="2200" i="1" dirty="0">
              <a:solidFill>
                <a:srgbClr val="0070C0"/>
              </a:solidFill>
              <a:latin typeface="Calibri" pitchFamily="34" charset="0"/>
            </a:endParaRPr>
          </a:p>
        </p:txBody>
      </p:sp>
    </p:spTree>
    <p:extLst>
      <p:ext uri="{BB962C8B-B14F-4D97-AF65-F5344CB8AC3E}">
        <p14:creationId xmlns:p14="http://schemas.microsoft.com/office/powerpoint/2010/main" val="3520951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AB83C004-3DD2-0722-38BC-ADB2DD0C4372}"/>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Architecture</a:t>
            </a:r>
          </a:p>
          <a:p>
            <a:pPr marL="342900" indent="-342900" eaLnBrk="1" hangingPunct="1">
              <a:spcBef>
                <a:spcPct val="0"/>
              </a:spcBef>
            </a:pPr>
            <a:r>
              <a:rPr lang="en-GB" altLang="en-US" sz="2200" dirty="0">
                <a:solidFill>
                  <a:srgbClr val="0070C0"/>
                </a:solidFill>
                <a:latin typeface="Calibri" pitchFamily="34" charset="0"/>
              </a:rPr>
              <a:t>Capacity: 250,000</a:t>
            </a:r>
          </a:p>
          <a:p>
            <a:pPr marL="342900" indent="-342900" eaLnBrk="1" hangingPunct="1">
              <a:spcBef>
                <a:spcPct val="0"/>
              </a:spcBef>
            </a:pPr>
            <a:r>
              <a:rPr lang="en-GB" altLang="en-US" sz="2200" dirty="0">
                <a:solidFill>
                  <a:srgbClr val="0070C0"/>
                </a:solidFill>
                <a:latin typeface="Calibri" pitchFamily="34" charset="0"/>
              </a:rPr>
              <a:t>Key phases: Caesar/Augustus; Vespasian/Domitian; Trajan, c. A.D. 103</a:t>
            </a:r>
            <a:endParaRPr lang="en-GB" altLang="en-US" sz="2200" i="1" dirty="0">
              <a:solidFill>
                <a:srgbClr val="0070C0"/>
              </a:solidFill>
              <a:latin typeface="Calibri" pitchFamily="34" charset="0"/>
            </a:endParaRPr>
          </a:p>
        </p:txBody>
      </p:sp>
      <p:pic>
        <p:nvPicPr>
          <p:cNvPr id="3" name="Picture 2" descr="Diagram&#10;&#10;Description automatically generated">
            <a:extLst>
              <a:ext uri="{FF2B5EF4-FFF2-40B4-BE49-F238E27FC236}">
                <a16:creationId xmlns:a16="http://schemas.microsoft.com/office/drawing/2014/main" id="{C640B82F-1B06-8EE7-BDAF-E68083477B1D}"/>
              </a:ext>
            </a:extLst>
          </p:cNvPr>
          <p:cNvPicPr>
            <a:picLocks noChangeAspect="1"/>
          </p:cNvPicPr>
          <p:nvPr/>
        </p:nvPicPr>
        <p:blipFill rotWithShape="1">
          <a:blip r:embed="rId2">
            <a:extLst>
              <a:ext uri="{28A0092B-C50C-407E-A947-70E740481C1C}">
                <a14:useLocalDpi xmlns:a14="http://schemas.microsoft.com/office/drawing/2010/main" val="0"/>
              </a:ext>
            </a:extLst>
          </a:blip>
          <a:srcRect t="1281"/>
          <a:stretch/>
        </p:blipFill>
        <p:spPr>
          <a:xfrm>
            <a:off x="234327" y="1124744"/>
            <a:ext cx="8675346" cy="5733256"/>
          </a:xfrm>
          <a:prstGeom prst="rect">
            <a:avLst/>
          </a:prstGeom>
        </p:spPr>
      </p:pic>
    </p:spTree>
    <p:extLst>
      <p:ext uri="{BB962C8B-B14F-4D97-AF65-F5344CB8AC3E}">
        <p14:creationId xmlns:p14="http://schemas.microsoft.com/office/powerpoint/2010/main" val="1917086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8EA8851-5D43-A3DB-09FD-4CB4E524A57E}"/>
              </a:ext>
            </a:extLst>
          </p:cNvPr>
          <p:cNvPicPr>
            <a:picLocks noChangeAspect="1"/>
          </p:cNvPicPr>
          <p:nvPr/>
        </p:nvPicPr>
        <p:blipFill rotWithShape="1">
          <a:blip r:embed="rId2"/>
          <a:srcRect l="8829" r="16156" b="-1"/>
          <a:stretch/>
        </p:blipFill>
        <p:spPr>
          <a:xfrm>
            <a:off x="20" y="1282"/>
            <a:ext cx="9143980" cy="6856718"/>
          </a:xfrm>
          <a:prstGeom prst="rect">
            <a:avLst/>
          </a:prstGeom>
        </p:spPr>
      </p:pic>
    </p:spTree>
    <p:extLst>
      <p:ext uri="{BB962C8B-B14F-4D97-AF65-F5344CB8AC3E}">
        <p14:creationId xmlns:p14="http://schemas.microsoft.com/office/powerpoint/2010/main" val="1613759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r/ancientrome - A mausoleum and cirus Maxentius aerial view">
            <a:extLst>
              <a:ext uri="{FF2B5EF4-FFF2-40B4-BE49-F238E27FC236}">
                <a16:creationId xmlns:a16="http://schemas.microsoft.com/office/drawing/2014/main" id="{A8B76A4C-2BFD-C54E-AC9F-191C64859E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8" t="9431" b="6683"/>
          <a:stretch/>
        </p:blipFill>
        <p:spPr bwMode="auto">
          <a:xfrm>
            <a:off x="161764" y="844843"/>
            <a:ext cx="8820472" cy="5983076"/>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2">
            <a:extLst>
              <a:ext uri="{FF2B5EF4-FFF2-40B4-BE49-F238E27FC236}">
                <a16:creationId xmlns:a16="http://schemas.microsoft.com/office/drawing/2014/main" id="{1D6DB123-119A-FE59-4D62-A5CB0DC3FB8A}"/>
              </a:ext>
            </a:extLst>
          </p:cNvPr>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Villa of Maxentius</a:t>
            </a:r>
          </a:p>
          <a:p>
            <a:pPr marL="342900" indent="-342900" eaLnBrk="1" hangingPunct="1">
              <a:spcBef>
                <a:spcPct val="0"/>
              </a:spcBef>
            </a:pPr>
            <a:r>
              <a:rPr lang="en-GB" altLang="en-US" sz="2200" dirty="0">
                <a:solidFill>
                  <a:srgbClr val="0070C0"/>
                </a:solidFill>
                <a:latin typeface="Calibri" pitchFamily="34" charset="0"/>
              </a:rPr>
              <a:t>Private circus (503 m long) at the Third Mile of the Via </a:t>
            </a:r>
            <a:r>
              <a:rPr lang="en-GB" altLang="en-US" sz="2200" dirty="0" err="1">
                <a:solidFill>
                  <a:srgbClr val="0070C0"/>
                </a:solidFill>
                <a:latin typeface="Calibri" pitchFamily="34" charset="0"/>
              </a:rPr>
              <a:t>Appia</a:t>
            </a:r>
            <a:r>
              <a:rPr lang="en-GB" altLang="en-US" sz="2200" dirty="0">
                <a:solidFill>
                  <a:srgbClr val="0070C0"/>
                </a:solidFill>
                <a:latin typeface="Calibri" pitchFamily="34" charset="0"/>
              </a:rPr>
              <a:t>, 4</a:t>
            </a:r>
            <a:r>
              <a:rPr lang="en-GB" altLang="en-US" sz="2200" baseline="30000" dirty="0">
                <a:solidFill>
                  <a:srgbClr val="0070C0"/>
                </a:solidFill>
                <a:latin typeface="Calibri" pitchFamily="34" charset="0"/>
              </a:rPr>
              <a:t>th</a:t>
            </a:r>
            <a:r>
              <a:rPr lang="en-GB" altLang="en-US" sz="2200" dirty="0">
                <a:solidFill>
                  <a:srgbClr val="0070C0"/>
                </a:solidFill>
                <a:latin typeface="Calibri" pitchFamily="34" charset="0"/>
              </a:rPr>
              <a:t> c. A.D.</a:t>
            </a:r>
            <a:endParaRPr lang="en-GB" altLang="en-US" sz="2200" i="1" dirty="0">
              <a:solidFill>
                <a:srgbClr val="0070C0"/>
              </a:solidFill>
              <a:latin typeface="Calibri" pitchFamily="34" charset="0"/>
            </a:endParaRPr>
          </a:p>
        </p:txBody>
      </p:sp>
    </p:spTree>
    <p:extLst>
      <p:ext uri="{BB962C8B-B14F-4D97-AF65-F5344CB8AC3E}">
        <p14:creationId xmlns:p14="http://schemas.microsoft.com/office/powerpoint/2010/main" val="198513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9385F56E-F687-CE9A-805F-D16A44B5FE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477" b="4020"/>
          <a:stretch/>
        </p:blipFill>
        <p:spPr bwMode="auto">
          <a:xfrm>
            <a:off x="144016" y="836712"/>
            <a:ext cx="8826140" cy="5832648"/>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2">
            <a:extLst>
              <a:ext uri="{FF2B5EF4-FFF2-40B4-BE49-F238E27FC236}">
                <a16:creationId xmlns:a16="http://schemas.microsoft.com/office/drawing/2014/main" id="{F82BB941-8E8F-2194-F3B0-D153695FE1D9}"/>
              </a:ext>
            </a:extLst>
          </p:cNvPr>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Jerash/</a:t>
            </a:r>
            <a:r>
              <a:rPr lang="en-GB" altLang="en-US" sz="2400" b="1" dirty="0" err="1">
                <a:solidFill>
                  <a:srgbClr val="0070C0"/>
                </a:solidFill>
                <a:latin typeface="Calibri" pitchFamily="34" charset="0"/>
              </a:rPr>
              <a:t>Gerasa</a:t>
            </a:r>
            <a:r>
              <a:rPr lang="en-GB" altLang="en-US" sz="2400" b="1" dirty="0">
                <a:solidFill>
                  <a:srgbClr val="0070C0"/>
                </a:solidFill>
                <a:latin typeface="Calibri" pitchFamily="34" charset="0"/>
              </a:rPr>
              <a:t>, Jordan</a:t>
            </a:r>
          </a:p>
          <a:p>
            <a:pPr marL="342900" indent="-342900" eaLnBrk="1" hangingPunct="1">
              <a:spcBef>
                <a:spcPct val="0"/>
              </a:spcBef>
            </a:pPr>
            <a:r>
              <a:rPr lang="en-GB" altLang="en-US" sz="2200" dirty="0">
                <a:solidFill>
                  <a:srgbClr val="0070C0"/>
                </a:solidFill>
                <a:latin typeface="Calibri" pitchFamily="34" charset="0"/>
              </a:rPr>
              <a:t>Roman Hippodrome, 245 m long, 2</a:t>
            </a:r>
            <a:r>
              <a:rPr lang="en-GB" altLang="en-US" sz="2200" baseline="30000" dirty="0">
                <a:solidFill>
                  <a:srgbClr val="0070C0"/>
                </a:solidFill>
                <a:latin typeface="Calibri" pitchFamily="34" charset="0"/>
              </a:rPr>
              <a:t>nd</a:t>
            </a:r>
            <a:r>
              <a:rPr lang="en-GB" altLang="en-US" sz="2200" dirty="0">
                <a:solidFill>
                  <a:srgbClr val="0070C0"/>
                </a:solidFill>
                <a:latin typeface="Calibri" pitchFamily="34" charset="0"/>
              </a:rPr>
              <a:t>/3</a:t>
            </a:r>
            <a:r>
              <a:rPr lang="en-GB" altLang="en-US" sz="2200" baseline="30000" dirty="0">
                <a:solidFill>
                  <a:srgbClr val="0070C0"/>
                </a:solidFill>
                <a:latin typeface="Calibri" pitchFamily="34" charset="0"/>
              </a:rPr>
              <a:t>rd</a:t>
            </a:r>
            <a:r>
              <a:rPr lang="en-GB" altLang="en-US" sz="2200" dirty="0">
                <a:solidFill>
                  <a:srgbClr val="0070C0"/>
                </a:solidFill>
                <a:latin typeface="Calibri" pitchFamily="34" charset="0"/>
              </a:rPr>
              <a:t> c. A.D.</a:t>
            </a:r>
            <a:endParaRPr lang="en-GB" altLang="en-US" sz="2200" i="1" dirty="0">
              <a:solidFill>
                <a:srgbClr val="0070C0"/>
              </a:solidFill>
              <a:latin typeface="Calibri" pitchFamily="34" charset="0"/>
            </a:endParaRPr>
          </a:p>
        </p:txBody>
      </p:sp>
    </p:spTree>
    <p:extLst>
      <p:ext uri="{BB962C8B-B14F-4D97-AF65-F5344CB8AC3E}">
        <p14:creationId xmlns:p14="http://schemas.microsoft.com/office/powerpoint/2010/main" val="1885939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October 19, 2014 | Amphitheatre of el jem, Ancient cities, Tunis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458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4303" r="11455"/>
          <a:stretch/>
        </p:blipFill>
        <p:spPr bwMode="auto">
          <a:xfrm>
            <a:off x="182331" y="854744"/>
            <a:ext cx="8669770" cy="5788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Amphitheatres</a:t>
            </a:r>
          </a:p>
          <a:p>
            <a:pPr marL="342900" indent="-342900" eaLnBrk="1" hangingPunct="1">
              <a:spcBef>
                <a:spcPct val="0"/>
              </a:spcBef>
            </a:pPr>
            <a:r>
              <a:rPr lang="en-GB" altLang="en-US" sz="2200" dirty="0">
                <a:solidFill>
                  <a:srgbClr val="0070C0"/>
                </a:solidFill>
                <a:latin typeface="Calibri" pitchFamily="34" charset="0"/>
              </a:rPr>
              <a:t>El </a:t>
            </a:r>
            <a:r>
              <a:rPr lang="en-GB" altLang="en-US" sz="2200" dirty="0" err="1">
                <a:solidFill>
                  <a:srgbClr val="0070C0"/>
                </a:solidFill>
                <a:latin typeface="Calibri" pitchFamily="34" charset="0"/>
              </a:rPr>
              <a:t>Djem</a:t>
            </a:r>
            <a:r>
              <a:rPr lang="en-GB" altLang="en-US" sz="2200" dirty="0">
                <a:solidFill>
                  <a:srgbClr val="0070C0"/>
                </a:solidFill>
                <a:latin typeface="Calibri" pitchFamily="34" charset="0"/>
              </a:rPr>
              <a:t>, Tunisia, 3</a:t>
            </a:r>
            <a:r>
              <a:rPr lang="en-GB" altLang="en-US" sz="2200" baseline="30000" dirty="0">
                <a:solidFill>
                  <a:srgbClr val="0070C0"/>
                </a:solidFill>
                <a:latin typeface="Calibri" pitchFamily="34" charset="0"/>
              </a:rPr>
              <a:t>rd</a:t>
            </a:r>
            <a:r>
              <a:rPr lang="en-GB" altLang="en-US" sz="2200" dirty="0">
                <a:solidFill>
                  <a:srgbClr val="0070C0"/>
                </a:solidFill>
                <a:latin typeface="Calibri" pitchFamily="34" charset="0"/>
              </a:rPr>
              <a:t> c. A.D. Scale: 148 x 122 m. Capacity: 35,000</a:t>
            </a:r>
            <a:endParaRPr lang="en-GB" altLang="en-US" sz="2000" dirty="0">
              <a:solidFill>
                <a:srgbClr val="0070C0"/>
              </a:solidFill>
              <a:latin typeface="Calibri" pitchFamily="34" charset="0"/>
            </a:endParaRPr>
          </a:p>
        </p:txBody>
      </p:sp>
    </p:spTree>
    <p:extLst>
      <p:ext uri="{BB962C8B-B14F-4D97-AF65-F5344CB8AC3E}">
        <p14:creationId xmlns:p14="http://schemas.microsoft.com/office/powerpoint/2010/main" val="241102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01FA0D-67BB-41AB-E9CF-EF4FACECE1B0}"/>
              </a:ext>
            </a:extLst>
          </p:cNvPr>
          <p:cNvPicPr>
            <a:picLocks noChangeAspect="1"/>
          </p:cNvPicPr>
          <p:nvPr/>
        </p:nvPicPr>
        <p:blipFill rotWithShape="1">
          <a:blip r:embed="rId2"/>
          <a:srcRect b="29942"/>
          <a:stretch/>
        </p:blipFill>
        <p:spPr>
          <a:xfrm>
            <a:off x="179512" y="1268760"/>
            <a:ext cx="8784976" cy="5308345"/>
          </a:xfrm>
          <a:prstGeom prst="rect">
            <a:avLst/>
          </a:prstGeom>
        </p:spPr>
      </p:pic>
      <p:sp>
        <p:nvSpPr>
          <p:cNvPr id="3" name="Text Box 2">
            <a:extLst>
              <a:ext uri="{FF2B5EF4-FFF2-40B4-BE49-F238E27FC236}">
                <a16:creationId xmlns:a16="http://schemas.microsoft.com/office/drawing/2014/main" id="{9D02AB17-09A3-E2BF-3876-A4170B67428B}"/>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Amphitheatres</a:t>
            </a:r>
          </a:p>
          <a:p>
            <a:pPr marL="342900" indent="-342900" eaLnBrk="1" hangingPunct="1">
              <a:spcBef>
                <a:spcPct val="0"/>
              </a:spcBef>
            </a:pPr>
            <a:r>
              <a:rPr lang="en-GB" altLang="en-US" sz="2200" dirty="0">
                <a:solidFill>
                  <a:srgbClr val="0070C0"/>
                </a:solidFill>
                <a:latin typeface="Calibri" pitchFamily="34" charset="0"/>
              </a:rPr>
              <a:t>Capua, Italy, c. 100 A.D. Scale: 170 x 139 m</a:t>
            </a:r>
          </a:p>
          <a:p>
            <a:pPr marL="342900" indent="-342900" eaLnBrk="1" hangingPunct="1">
              <a:spcBef>
                <a:spcPct val="0"/>
              </a:spcBef>
            </a:pPr>
            <a:r>
              <a:rPr lang="en-GB" altLang="en-US" sz="2200" dirty="0">
                <a:solidFill>
                  <a:srgbClr val="0070C0"/>
                </a:solidFill>
                <a:latin typeface="Calibri" pitchFamily="34" charset="0"/>
              </a:rPr>
              <a:t>Site of outbreak of Spartacus revolt, 73-71 B.C. </a:t>
            </a:r>
            <a:endParaRPr lang="en-GB" altLang="en-US" sz="2000" dirty="0">
              <a:solidFill>
                <a:srgbClr val="0070C0"/>
              </a:solidFill>
              <a:latin typeface="Calibri" pitchFamily="34" charset="0"/>
            </a:endParaRPr>
          </a:p>
        </p:txBody>
      </p:sp>
    </p:spTree>
    <p:extLst>
      <p:ext uri="{BB962C8B-B14F-4D97-AF65-F5344CB8AC3E}">
        <p14:creationId xmlns:p14="http://schemas.microsoft.com/office/powerpoint/2010/main" val="1846180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F61AF238-385D-B5C9-F985-30519098116B}"/>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Colosseum</a:t>
            </a:r>
          </a:p>
          <a:p>
            <a:pPr marL="342900" indent="-342900" eaLnBrk="1" hangingPunct="1">
              <a:spcBef>
                <a:spcPct val="0"/>
              </a:spcBef>
            </a:pPr>
            <a:r>
              <a:rPr lang="en-GB" altLang="en-US" sz="2200" dirty="0">
                <a:solidFill>
                  <a:srgbClr val="0070C0"/>
                </a:solidFill>
                <a:latin typeface="Calibri" pitchFamily="34" charset="0"/>
              </a:rPr>
              <a:t>Scale: 189 x 156 m. Capacity: 45-50,000</a:t>
            </a:r>
          </a:p>
          <a:p>
            <a:pPr marL="342900" indent="-342900" eaLnBrk="1" hangingPunct="1">
              <a:spcBef>
                <a:spcPct val="0"/>
              </a:spcBef>
            </a:pPr>
            <a:r>
              <a:rPr lang="en-GB" altLang="en-US" sz="2200" dirty="0">
                <a:solidFill>
                  <a:srgbClr val="0070C0"/>
                </a:solidFill>
                <a:latin typeface="Calibri" pitchFamily="34" charset="0"/>
              </a:rPr>
              <a:t>First large amphitheatre in Rome, dedicated by emperor Titus in A.D. 80</a:t>
            </a:r>
            <a:endParaRPr lang="en-GB" altLang="en-US" sz="2000" dirty="0">
              <a:solidFill>
                <a:srgbClr val="0070C0"/>
              </a:solidFill>
              <a:latin typeface="Calibri" pitchFamily="34" charset="0"/>
            </a:endParaRPr>
          </a:p>
        </p:txBody>
      </p:sp>
      <p:pic>
        <p:nvPicPr>
          <p:cNvPr id="3" name="Picture 2">
            <a:extLst>
              <a:ext uri="{FF2B5EF4-FFF2-40B4-BE49-F238E27FC236}">
                <a16:creationId xmlns:a16="http://schemas.microsoft.com/office/drawing/2014/main" id="{3A7AC36F-EC70-92F3-A23F-A5574B46CA8E}"/>
              </a:ext>
            </a:extLst>
          </p:cNvPr>
          <p:cNvPicPr>
            <a:picLocks noChangeAspect="1"/>
          </p:cNvPicPr>
          <p:nvPr/>
        </p:nvPicPr>
        <p:blipFill rotWithShape="1">
          <a:blip r:embed="rId2">
            <a:extLst>
              <a:ext uri="{28A0092B-C50C-407E-A947-70E740481C1C}">
                <a14:useLocalDpi xmlns:a14="http://schemas.microsoft.com/office/drawing/2010/main" val="0"/>
              </a:ext>
            </a:extLst>
          </a:blip>
          <a:srcRect t="19461" b="26918"/>
          <a:stretch/>
        </p:blipFill>
        <p:spPr>
          <a:xfrm>
            <a:off x="147489" y="1183397"/>
            <a:ext cx="8860505" cy="5557971"/>
          </a:xfrm>
          <a:prstGeom prst="rect">
            <a:avLst/>
          </a:prstGeom>
        </p:spPr>
      </p:pic>
    </p:spTree>
    <p:extLst>
      <p:ext uri="{BB962C8B-B14F-4D97-AF65-F5344CB8AC3E}">
        <p14:creationId xmlns:p14="http://schemas.microsoft.com/office/powerpoint/2010/main" val="2969001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504" y="44624"/>
            <a:ext cx="886265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Interior</a:t>
            </a:r>
          </a:p>
          <a:p>
            <a:pPr marL="342900" indent="-342900" eaLnBrk="1" hangingPunct="1">
              <a:spcBef>
                <a:spcPct val="0"/>
              </a:spcBef>
            </a:pPr>
            <a:r>
              <a:rPr lang="en-GB" altLang="en-US" sz="2200" dirty="0">
                <a:solidFill>
                  <a:srgbClr val="0070C0"/>
                </a:solidFill>
                <a:latin typeface="Calibri" pitchFamily="34" charset="0"/>
              </a:rPr>
              <a:t>Interior ring of concrete piers and vaults, as skeleton for tunnels, stairs, ramps and the substructure under the arena for gladiators, animal cages, stage sets and machinery</a:t>
            </a:r>
            <a:endParaRPr lang="en-GB" altLang="en-US" sz="2000" dirty="0">
              <a:solidFill>
                <a:srgbClr val="0070C0"/>
              </a:solidFill>
              <a:latin typeface="Calibri" pitchFamily="34" charset="0"/>
            </a:endParaRPr>
          </a:p>
        </p:txBody>
      </p:sp>
      <p:pic>
        <p:nvPicPr>
          <p:cNvPr id="5" name="Picture 2" descr="C:\Users\Alexander\Pictures\Rome\Colosseum\IMG_024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b="21853"/>
          <a:stretch/>
        </p:blipFill>
        <p:spPr bwMode="auto">
          <a:xfrm>
            <a:off x="251520" y="1559380"/>
            <a:ext cx="8718636" cy="5109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020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DA0815-6001-DE5C-81DC-251A0DEB569D}"/>
              </a:ext>
            </a:extLst>
          </p:cNvPr>
          <p:cNvPicPr>
            <a:picLocks noChangeAspect="1"/>
          </p:cNvPicPr>
          <p:nvPr/>
        </p:nvPicPr>
        <p:blipFill rotWithShape="1">
          <a:blip r:embed="rId2">
            <a:extLst>
              <a:ext uri="{28A0092B-C50C-407E-A947-70E740481C1C}">
                <a14:useLocalDpi xmlns:a14="http://schemas.microsoft.com/office/drawing/2010/main" val="0"/>
              </a:ext>
            </a:extLst>
          </a:blip>
          <a:srcRect l="3922" t="3910" b="3910"/>
          <a:stretch/>
        </p:blipFill>
        <p:spPr>
          <a:xfrm>
            <a:off x="53706" y="112322"/>
            <a:ext cx="9036587" cy="6633356"/>
          </a:xfrm>
          <a:prstGeom prst="rect">
            <a:avLst/>
          </a:prstGeom>
        </p:spPr>
      </p:pic>
      <p:sp>
        <p:nvSpPr>
          <p:cNvPr id="3" name="Text Box 2">
            <a:extLst>
              <a:ext uri="{FF2B5EF4-FFF2-40B4-BE49-F238E27FC236}">
                <a16:creationId xmlns:a16="http://schemas.microsoft.com/office/drawing/2014/main" id="{089EC0E0-B957-9477-DBB0-E52C4A86BE1E}"/>
              </a:ext>
            </a:extLst>
          </p:cNvPr>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Interior</a:t>
            </a:r>
          </a:p>
          <a:p>
            <a:pPr marL="342900" indent="-342900" eaLnBrk="1" hangingPunct="1">
              <a:spcBef>
                <a:spcPct val="0"/>
              </a:spcBef>
            </a:pPr>
            <a:r>
              <a:rPr lang="en-GB" altLang="en-US" sz="2200" dirty="0">
                <a:solidFill>
                  <a:srgbClr val="0070C0"/>
                </a:solidFill>
                <a:latin typeface="Calibri" pitchFamily="34" charset="0"/>
              </a:rPr>
              <a:t>Access and Seating</a:t>
            </a:r>
            <a:endParaRPr lang="en-GB" altLang="en-US" sz="2000" dirty="0">
              <a:solidFill>
                <a:srgbClr val="0070C0"/>
              </a:solidFill>
              <a:latin typeface="Calibri" pitchFamily="34" charset="0"/>
            </a:endParaRPr>
          </a:p>
        </p:txBody>
      </p:sp>
    </p:spTree>
    <p:extLst>
      <p:ext uri="{BB962C8B-B14F-4D97-AF65-F5344CB8AC3E}">
        <p14:creationId xmlns:p14="http://schemas.microsoft.com/office/powerpoint/2010/main" val="160526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a:extLst>
              <a:ext uri="{FF2B5EF4-FFF2-40B4-BE49-F238E27FC236}">
                <a16:creationId xmlns:a16="http://schemas.microsoft.com/office/drawing/2014/main" id="{508A5C84-7E50-8024-5550-D01F7F6D14CB}"/>
              </a:ext>
            </a:extLst>
          </p:cNvPr>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Exterior façade </a:t>
            </a:r>
          </a:p>
          <a:p>
            <a:pPr marL="342900" indent="-342900" eaLnBrk="1" hangingPunct="1">
              <a:spcBef>
                <a:spcPct val="0"/>
              </a:spcBef>
            </a:pPr>
            <a:r>
              <a:rPr lang="en-GB" altLang="en-US" sz="2200" dirty="0">
                <a:solidFill>
                  <a:srgbClr val="0070C0"/>
                </a:solidFill>
                <a:latin typeface="Calibri" pitchFamily="34" charset="0"/>
              </a:rPr>
              <a:t>External galleries constructed in travertine, and decorated with statues</a:t>
            </a:r>
            <a:endParaRPr lang="en-GB" altLang="en-US" sz="2000" dirty="0">
              <a:solidFill>
                <a:srgbClr val="0070C0"/>
              </a:solidFill>
              <a:latin typeface="Calibri" pitchFamily="34" charset="0"/>
            </a:endParaRPr>
          </a:p>
        </p:txBody>
      </p:sp>
      <p:pic>
        <p:nvPicPr>
          <p:cNvPr id="7" name="Picture 2" descr="C:\Users\Alexander\Pictures\Rome\Colosseum\IMG_0220.JPG">
            <a:extLst>
              <a:ext uri="{FF2B5EF4-FFF2-40B4-BE49-F238E27FC236}">
                <a16:creationId xmlns:a16="http://schemas.microsoft.com/office/drawing/2014/main" id="{8640951E-3657-782B-F0D6-39952AB41CF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614" t="13451" r="4985" b="9294"/>
          <a:stretch/>
        </p:blipFill>
        <p:spPr bwMode="auto">
          <a:xfrm>
            <a:off x="179512" y="844843"/>
            <a:ext cx="8797106" cy="5968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64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07504" y="44624"/>
            <a:ext cx="886265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Exterior façade </a:t>
            </a:r>
          </a:p>
          <a:p>
            <a:pPr marL="342900" indent="-342900" eaLnBrk="1" hangingPunct="1">
              <a:spcBef>
                <a:spcPct val="0"/>
              </a:spcBef>
            </a:pPr>
            <a:r>
              <a:rPr lang="en-GB" altLang="en-US" sz="2200" dirty="0">
                <a:solidFill>
                  <a:srgbClr val="0070C0"/>
                </a:solidFill>
                <a:latin typeface="Calibri" pitchFamily="34" charset="0"/>
              </a:rPr>
              <a:t>Lower to upper arcades: Tuscan/Doric, Ionic, Corinthian orders</a:t>
            </a:r>
          </a:p>
          <a:p>
            <a:pPr marL="342900" indent="-342900" eaLnBrk="1" hangingPunct="1">
              <a:spcBef>
                <a:spcPct val="0"/>
              </a:spcBef>
            </a:pPr>
            <a:r>
              <a:rPr lang="en-GB" altLang="en-US" sz="2200" dirty="0">
                <a:solidFill>
                  <a:srgbClr val="0070C0"/>
                </a:solidFill>
                <a:latin typeface="Calibri" pitchFamily="34" charset="0"/>
              </a:rPr>
              <a:t>Travertine stone: estimated 10,000 cubic metres</a:t>
            </a:r>
          </a:p>
          <a:p>
            <a:pPr marL="342900" indent="-342900" eaLnBrk="1" hangingPunct="1">
              <a:spcBef>
                <a:spcPct val="0"/>
              </a:spcBef>
            </a:pPr>
            <a:r>
              <a:rPr lang="en-GB" altLang="en-US" sz="2200" dirty="0">
                <a:solidFill>
                  <a:srgbClr val="0070C0"/>
                </a:solidFill>
                <a:latin typeface="Calibri" pitchFamily="34" charset="0"/>
              </a:rPr>
              <a:t>12,000 slaves working 8 years at cost estimate of 100,000 people years</a:t>
            </a:r>
            <a:endParaRPr lang="en-GB" altLang="en-US" sz="2000" dirty="0">
              <a:solidFill>
                <a:srgbClr val="0070C0"/>
              </a:solidFill>
              <a:latin typeface="Calibri" pitchFamily="34" charset="0"/>
            </a:endParaRPr>
          </a:p>
        </p:txBody>
      </p:sp>
      <p:pic>
        <p:nvPicPr>
          <p:cNvPr id="6" name="Picture 3" descr="C:\Users\Alexander\AppData\Local\Microsoft\Windows\Temporary Internet Files\Content.IE5\L5DTGRFW\doc02252920150411174439.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55" t="9072" r="5042" b="54630"/>
          <a:stretch/>
        </p:blipFill>
        <p:spPr bwMode="auto">
          <a:xfrm>
            <a:off x="131749" y="1556792"/>
            <a:ext cx="8890485" cy="53245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chestofbooks.com/architecture/Cyclopedia-Carpentry-Building-7-10/images/Theater-of-Marcellus-Rome-Showing-Roman-use-of-engaged-and.jpg"/>
          <p:cNvPicPr>
            <a:picLocks noChangeAspect="1" noChangeArrowheads="1"/>
          </p:cNvPicPr>
          <p:nvPr/>
        </p:nvPicPr>
        <p:blipFill rotWithShape="1">
          <a:blip r:embed="rId4">
            <a:extLst>
              <a:ext uri="{28A0092B-C50C-407E-A947-70E740481C1C}">
                <a14:useLocalDpi xmlns:a14="http://schemas.microsoft.com/office/drawing/2010/main" val="0"/>
              </a:ext>
            </a:extLst>
          </a:blip>
          <a:srcRect l="18666"/>
          <a:stretch/>
        </p:blipFill>
        <p:spPr bwMode="auto">
          <a:xfrm>
            <a:off x="131749" y="2708920"/>
            <a:ext cx="1853062" cy="3966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638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51459805-4990-C960-5148-A85D3FD698BA}"/>
              </a:ext>
            </a:extLst>
          </p:cNvPr>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Exterior façade </a:t>
            </a:r>
          </a:p>
          <a:p>
            <a:pPr marL="342900" indent="-342900" eaLnBrk="1" hangingPunct="1">
              <a:spcBef>
                <a:spcPct val="0"/>
              </a:spcBef>
            </a:pPr>
            <a:r>
              <a:rPr lang="en-GB" altLang="en-US" sz="2200" dirty="0">
                <a:solidFill>
                  <a:srgbClr val="0070C0"/>
                </a:solidFill>
                <a:latin typeface="Calibri" pitchFamily="34" charset="0"/>
              </a:rPr>
              <a:t>Statues in external galleries: 80 x 2 levels</a:t>
            </a:r>
            <a:endParaRPr lang="en-GB" altLang="en-US" sz="2000" dirty="0">
              <a:solidFill>
                <a:srgbClr val="0070C0"/>
              </a:solidFill>
              <a:latin typeface="Calibri" pitchFamily="34" charset="0"/>
            </a:endParaRPr>
          </a:p>
        </p:txBody>
      </p:sp>
      <p:pic>
        <p:nvPicPr>
          <p:cNvPr id="3" name="Picture 2">
            <a:extLst>
              <a:ext uri="{FF2B5EF4-FFF2-40B4-BE49-F238E27FC236}">
                <a16:creationId xmlns:a16="http://schemas.microsoft.com/office/drawing/2014/main" id="{B3099C8E-1D3E-7B1B-FBE6-7F8130528B94}"/>
              </a:ext>
            </a:extLst>
          </p:cNvPr>
          <p:cNvPicPr>
            <a:picLocks noChangeAspect="1"/>
          </p:cNvPicPr>
          <p:nvPr/>
        </p:nvPicPr>
        <p:blipFill rotWithShape="1">
          <a:blip r:embed="rId2"/>
          <a:srcRect l="15781" t="12359" r="38129" b="2300"/>
          <a:stretch/>
        </p:blipFill>
        <p:spPr>
          <a:xfrm>
            <a:off x="3127345" y="844843"/>
            <a:ext cx="5842811" cy="5877036"/>
          </a:xfrm>
          <a:prstGeom prst="rect">
            <a:avLst/>
          </a:prstGeom>
        </p:spPr>
      </p:pic>
      <p:pic>
        <p:nvPicPr>
          <p:cNvPr id="4" name="Picture 3" descr="C:\Users\Alexander\AppData\Local\Microsoft\Windows\Temporary Internet Files\Content.IE5\8IR98ICT\doc02253020150411174450.tif">
            <a:extLst>
              <a:ext uri="{FF2B5EF4-FFF2-40B4-BE49-F238E27FC236}">
                <a16:creationId xmlns:a16="http://schemas.microsoft.com/office/drawing/2014/main" id="{CF25234D-4DD6-A347-CAF4-409B964C9C8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512" t="8297" r="25084" b="67878"/>
          <a:stretch/>
        </p:blipFill>
        <p:spPr bwMode="auto">
          <a:xfrm>
            <a:off x="95491" y="3789040"/>
            <a:ext cx="3031853" cy="29690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laits.utexas.edu/moore/sites/laits.utexas.edu.moore/files/images/9907140011_1024.preview.jpg">
            <a:hlinkClick r:id="rId4"/>
            <a:extLst>
              <a:ext uri="{FF2B5EF4-FFF2-40B4-BE49-F238E27FC236}">
                <a16:creationId xmlns:a16="http://schemas.microsoft.com/office/drawing/2014/main" id="{4C984A08-E12C-0969-12EA-4EB4D0D3432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503" y="835462"/>
            <a:ext cx="2905828" cy="2953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437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Alexander\Pictures\Rome\Colosseum\IMG_026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73" t="11138" r="2750" b="8122"/>
          <a:stretch/>
        </p:blipFill>
        <p:spPr bwMode="auto">
          <a:xfrm>
            <a:off x="207817" y="1196752"/>
            <a:ext cx="8762339" cy="5586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Exterior façade </a:t>
            </a:r>
          </a:p>
          <a:p>
            <a:pPr marL="342900" indent="-342900" eaLnBrk="1" hangingPunct="1">
              <a:spcBef>
                <a:spcPct val="0"/>
              </a:spcBef>
            </a:pPr>
            <a:r>
              <a:rPr lang="en-GB" altLang="en-US" sz="2200" dirty="0">
                <a:solidFill>
                  <a:srgbClr val="0070C0"/>
                </a:solidFill>
                <a:latin typeface="Calibri" pitchFamily="34" charset="0"/>
              </a:rPr>
              <a:t>Numbered entrances at ground level for access: in total 76 out of 80</a:t>
            </a:r>
          </a:p>
          <a:p>
            <a:pPr marL="342900" indent="-342900" eaLnBrk="1" hangingPunct="1">
              <a:spcBef>
                <a:spcPct val="0"/>
              </a:spcBef>
            </a:pPr>
            <a:r>
              <a:rPr lang="en-GB" altLang="en-US" sz="2200" dirty="0">
                <a:solidFill>
                  <a:srgbClr val="0070C0"/>
                </a:solidFill>
                <a:latin typeface="Calibri" pitchFamily="34" charset="0"/>
              </a:rPr>
              <a:t>300 tonnes of iron clamps to hold blocks (removed in medieval period)</a:t>
            </a:r>
            <a:endParaRPr lang="en-GB" altLang="en-US" sz="2000" dirty="0">
              <a:solidFill>
                <a:srgbClr val="0070C0"/>
              </a:solidFill>
              <a:latin typeface="Calibri" pitchFamily="34" charset="0"/>
            </a:endParaRPr>
          </a:p>
        </p:txBody>
      </p:sp>
    </p:spTree>
    <p:extLst>
      <p:ext uri="{BB962C8B-B14F-4D97-AF65-F5344CB8AC3E}">
        <p14:creationId xmlns:p14="http://schemas.microsoft.com/office/powerpoint/2010/main" val="1013556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8C1EAE1-DDAA-A60D-DFB4-251C671F3711}"/>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Building Inscriptions</a:t>
            </a:r>
          </a:p>
          <a:p>
            <a:pPr marL="342900" indent="-342900" eaLnBrk="1" hangingPunct="1">
              <a:spcBef>
                <a:spcPct val="0"/>
              </a:spcBef>
            </a:pPr>
            <a:r>
              <a:rPr lang="en-GB" altLang="en-US" sz="2200" dirty="0">
                <a:solidFill>
                  <a:srgbClr val="0070C0"/>
                </a:solidFill>
                <a:latin typeface="Calibri" pitchFamily="34" charset="0"/>
              </a:rPr>
              <a:t>Restoration works of </a:t>
            </a:r>
            <a:r>
              <a:rPr lang="en-GB" altLang="en-US" sz="2200" dirty="0" err="1">
                <a:solidFill>
                  <a:srgbClr val="0070C0"/>
                </a:solidFill>
                <a:latin typeface="Calibri" pitchFamily="34" charset="0"/>
              </a:rPr>
              <a:t>Rufius</a:t>
            </a:r>
            <a:r>
              <a:rPr lang="en-GB" altLang="en-US" sz="2200" dirty="0">
                <a:solidFill>
                  <a:srgbClr val="0070C0"/>
                </a:solidFill>
                <a:latin typeface="Calibri" pitchFamily="34" charset="0"/>
              </a:rPr>
              <a:t> Cecina Felix </a:t>
            </a:r>
            <a:r>
              <a:rPr lang="en-GB" altLang="en-US" sz="2200" dirty="0" err="1">
                <a:solidFill>
                  <a:srgbClr val="0070C0"/>
                </a:solidFill>
                <a:latin typeface="Calibri" pitchFamily="34" charset="0"/>
              </a:rPr>
              <a:t>Lampadius</a:t>
            </a:r>
            <a:r>
              <a:rPr lang="en-GB" altLang="en-US" sz="2200" dirty="0">
                <a:solidFill>
                  <a:srgbClr val="0070C0"/>
                </a:solidFill>
                <a:latin typeface="Calibri" pitchFamily="34" charset="0"/>
              </a:rPr>
              <a:t> (5th c. A.D.)</a:t>
            </a:r>
          </a:p>
          <a:p>
            <a:pPr marL="342900" indent="-342900" eaLnBrk="1" hangingPunct="1">
              <a:spcBef>
                <a:spcPct val="0"/>
              </a:spcBef>
            </a:pPr>
            <a:r>
              <a:rPr lang="en-GB" altLang="en-US" sz="2200" dirty="0">
                <a:solidFill>
                  <a:srgbClr val="0070C0"/>
                </a:solidFill>
                <a:latin typeface="Calibri" pitchFamily="34" charset="0"/>
              </a:rPr>
              <a:t>Original dedication by Vespasian: ‘erected from general’s share of booty’</a:t>
            </a:r>
            <a:endParaRPr lang="en-GB" altLang="en-US" sz="2000" dirty="0">
              <a:solidFill>
                <a:srgbClr val="0070C0"/>
              </a:solidFill>
              <a:latin typeface="Calibri" pitchFamily="34" charset="0"/>
            </a:endParaRPr>
          </a:p>
        </p:txBody>
      </p:sp>
      <p:pic>
        <p:nvPicPr>
          <p:cNvPr id="3" name="Picture 2">
            <a:extLst>
              <a:ext uri="{FF2B5EF4-FFF2-40B4-BE49-F238E27FC236}">
                <a16:creationId xmlns:a16="http://schemas.microsoft.com/office/drawing/2014/main" id="{ACE97CFF-28F9-1252-675C-129C3B19F8FF}"/>
              </a:ext>
            </a:extLst>
          </p:cNvPr>
          <p:cNvPicPr>
            <a:picLocks noChangeAspect="1"/>
          </p:cNvPicPr>
          <p:nvPr/>
        </p:nvPicPr>
        <p:blipFill rotWithShape="1">
          <a:blip r:embed="rId2">
            <a:extLst>
              <a:ext uri="{28A0092B-C50C-407E-A947-70E740481C1C}">
                <a14:useLocalDpi xmlns:a14="http://schemas.microsoft.com/office/drawing/2010/main" val="0"/>
              </a:ext>
            </a:extLst>
          </a:blip>
          <a:srcRect l="1735" r="-54" b="9414"/>
          <a:stretch/>
        </p:blipFill>
        <p:spPr>
          <a:xfrm>
            <a:off x="470379" y="3917340"/>
            <a:ext cx="8136903" cy="2759368"/>
          </a:xfrm>
          <a:prstGeom prst="rect">
            <a:avLst/>
          </a:prstGeom>
        </p:spPr>
      </p:pic>
      <p:pic>
        <p:nvPicPr>
          <p:cNvPr id="4" name="Picture 4" descr="Image result for colosseum dedicatory inscription">
            <a:hlinkClick r:id="rId3"/>
            <a:extLst>
              <a:ext uri="{FF2B5EF4-FFF2-40B4-BE49-F238E27FC236}">
                <a16:creationId xmlns:a16="http://schemas.microsoft.com/office/drawing/2014/main" id="{F8CD7210-03DB-BF91-A2DB-97ACABE255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378" y="1183397"/>
            <a:ext cx="8136904" cy="2987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518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8C1EAE1-DDAA-A60D-DFB4-251C671F3711}"/>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Building Inscriptions</a:t>
            </a:r>
          </a:p>
          <a:p>
            <a:pPr marL="342900" indent="-342900" eaLnBrk="1" hangingPunct="1">
              <a:spcBef>
                <a:spcPct val="0"/>
              </a:spcBef>
            </a:pPr>
            <a:r>
              <a:rPr lang="en-GB" altLang="en-US" sz="2200" dirty="0">
                <a:solidFill>
                  <a:srgbClr val="0070C0"/>
                </a:solidFill>
                <a:latin typeface="Calibri" pitchFamily="34" charset="0"/>
              </a:rPr>
              <a:t>Restoration works of </a:t>
            </a:r>
            <a:r>
              <a:rPr lang="en-GB" altLang="en-US" sz="2200" dirty="0" err="1">
                <a:solidFill>
                  <a:srgbClr val="0070C0"/>
                </a:solidFill>
                <a:latin typeface="Calibri" pitchFamily="34" charset="0"/>
              </a:rPr>
              <a:t>Rufius</a:t>
            </a:r>
            <a:r>
              <a:rPr lang="en-GB" altLang="en-US" sz="2200" dirty="0">
                <a:solidFill>
                  <a:srgbClr val="0070C0"/>
                </a:solidFill>
                <a:latin typeface="Calibri" pitchFamily="34" charset="0"/>
              </a:rPr>
              <a:t> Cecina Felix </a:t>
            </a:r>
            <a:r>
              <a:rPr lang="en-GB" altLang="en-US" sz="2200" dirty="0" err="1">
                <a:solidFill>
                  <a:srgbClr val="0070C0"/>
                </a:solidFill>
                <a:latin typeface="Calibri" pitchFamily="34" charset="0"/>
              </a:rPr>
              <a:t>Lampadius</a:t>
            </a:r>
            <a:r>
              <a:rPr lang="en-GB" altLang="en-US" sz="2200" dirty="0">
                <a:solidFill>
                  <a:srgbClr val="0070C0"/>
                </a:solidFill>
                <a:latin typeface="Calibri" pitchFamily="34" charset="0"/>
              </a:rPr>
              <a:t> (5th c. A.D.)</a:t>
            </a:r>
          </a:p>
          <a:p>
            <a:pPr marL="342900" indent="-342900" eaLnBrk="1" hangingPunct="1">
              <a:spcBef>
                <a:spcPct val="0"/>
              </a:spcBef>
            </a:pPr>
            <a:r>
              <a:rPr lang="en-GB" altLang="en-US" sz="2200" dirty="0">
                <a:solidFill>
                  <a:srgbClr val="0070C0"/>
                </a:solidFill>
                <a:latin typeface="Calibri" pitchFamily="34" charset="0"/>
              </a:rPr>
              <a:t>Original dedication by Vespasian: ‘erected from general’s share of booty’</a:t>
            </a:r>
            <a:endParaRPr lang="en-GB" altLang="en-US" sz="2000" dirty="0">
              <a:solidFill>
                <a:srgbClr val="0070C0"/>
              </a:solidFill>
              <a:latin typeface="Calibri" pitchFamily="34" charset="0"/>
            </a:endParaRPr>
          </a:p>
        </p:txBody>
      </p:sp>
      <p:pic>
        <p:nvPicPr>
          <p:cNvPr id="3" name="Picture 2">
            <a:extLst>
              <a:ext uri="{FF2B5EF4-FFF2-40B4-BE49-F238E27FC236}">
                <a16:creationId xmlns:a16="http://schemas.microsoft.com/office/drawing/2014/main" id="{ACE97CFF-28F9-1252-675C-129C3B19F8FF}"/>
              </a:ext>
            </a:extLst>
          </p:cNvPr>
          <p:cNvPicPr>
            <a:picLocks noChangeAspect="1"/>
          </p:cNvPicPr>
          <p:nvPr/>
        </p:nvPicPr>
        <p:blipFill>
          <a:blip r:embed="rId2"/>
          <a:stretch>
            <a:fillRect/>
          </a:stretch>
        </p:blipFill>
        <p:spPr>
          <a:xfrm>
            <a:off x="463092" y="4171059"/>
            <a:ext cx="8136904" cy="2475513"/>
          </a:xfrm>
          <a:prstGeom prst="rect">
            <a:avLst/>
          </a:prstGeom>
        </p:spPr>
      </p:pic>
      <p:pic>
        <p:nvPicPr>
          <p:cNvPr id="4" name="Picture 4" descr="Image result for colosseum dedicatory inscription">
            <a:hlinkClick r:id="rId3"/>
            <a:extLst>
              <a:ext uri="{FF2B5EF4-FFF2-40B4-BE49-F238E27FC236}">
                <a16:creationId xmlns:a16="http://schemas.microsoft.com/office/drawing/2014/main" id="{F8CD7210-03DB-BF91-A2DB-97ACABE255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378" y="1183397"/>
            <a:ext cx="8136904" cy="2987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97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398F18AE-4038-AF82-1E5F-A712CB80DD22}"/>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Funding</a:t>
            </a:r>
          </a:p>
          <a:p>
            <a:pPr marL="342900" indent="-342900" eaLnBrk="1" hangingPunct="1">
              <a:spcBef>
                <a:spcPct val="0"/>
              </a:spcBef>
            </a:pPr>
            <a:r>
              <a:rPr lang="en-GB" altLang="en-US" sz="2200" dirty="0">
                <a:solidFill>
                  <a:srgbClr val="0070C0"/>
                </a:solidFill>
                <a:latin typeface="Calibri" pitchFamily="34" charset="0"/>
              </a:rPr>
              <a:t>Booty from the Jewish War: 50,000 kg gold/silver from Jerusalem temple</a:t>
            </a:r>
          </a:p>
          <a:p>
            <a:pPr marL="342900" indent="-342900" eaLnBrk="1" hangingPunct="1">
              <a:spcBef>
                <a:spcPct val="0"/>
              </a:spcBef>
            </a:pPr>
            <a:r>
              <a:rPr lang="en-GB" altLang="en-US" sz="2200" dirty="0">
                <a:solidFill>
                  <a:srgbClr val="0070C0"/>
                </a:solidFill>
                <a:latin typeface="Calibri" pitchFamily="34" charset="0"/>
              </a:rPr>
              <a:t>Triumph celebrated by Vespasian and Titus: A.D. 70. Arch of Titus: A.D. 81</a:t>
            </a:r>
            <a:endParaRPr lang="en-GB" altLang="en-US" sz="2000" dirty="0">
              <a:solidFill>
                <a:srgbClr val="0070C0"/>
              </a:solidFill>
              <a:latin typeface="Calibri" pitchFamily="34" charset="0"/>
            </a:endParaRPr>
          </a:p>
        </p:txBody>
      </p:sp>
      <p:pic>
        <p:nvPicPr>
          <p:cNvPr id="3" name="Picture 2">
            <a:extLst>
              <a:ext uri="{FF2B5EF4-FFF2-40B4-BE49-F238E27FC236}">
                <a16:creationId xmlns:a16="http://schemas.microsoft.com/office/drawing/2014/main" id="{94C6A5EF-2AB1-B7F3-6D6E-6083034EEBC5}"/>
              </a:ext>
            </a:extLst>
          </p:cNvPr>
          <p:cNvPicPr>
            <a:picLocks noChangeAspect="1"/>
          </p:cNvPicPr>
          <p:nvPr/>
        </p:nvPicPr>
        <p:blipFill rotWithShape="1">
          <a:blip r:embed="rId2"/>
          <a:srcRect l="5009" t="1000" r="7001"/>
          <a:stretch/>
        </p:blipFill>
        <p:spPr>
          <a:xfrm>
            <a:off x="173844" y="1183397"/>
            <a:ext cx="8771825" cy="5551538"/>
          </a:xfrm>
          <a:prstGeom prst="rect">
            <a:avLst/>
          </a:prstGeom>
        </p:spPr>
      </p:pic>
    </p:spTree>
    <p:extLst>
      <p:ext uri="{BB962C8B-B14F-4D97-AF65-F5344CB8AC3E}">
        <p14:creationId xmlns:p14="http://schemas.microsoft.com/office/powerpoint/2010/main" val="2498071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0A56FE69-F2EF-9BAF-1797-B254AF26B9DD}"/>
              </a:ext>
            </a:extLst>
          </p:cNvPr>
          <p:cNvSpPr txBox="1">
            <a:spLocks noChangeArrowheads="1"/>
          </p:cNvSpPr>
          <p:nvPr/>
        </p:nvSpPr>
        <p:spPr bwMode="auto">
          <a:xfrm>
            <a:off x="107504" y="44624"/>
            <a:ext cx="8862652" cy="595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Opening Ceremonies</a:t>
            </a:r>
          </a:p>
          <a:p>
            <a:pPr marL="342900" indent="-342900" eaLnBrk="1" hangingPunct="1">
              <a:spcBef>
                <a:spcPct val="0"/>
              </a:spcBef>
            </a:pPr>
            <a:r>
              <a:rPr lang="en-GB" altLang="en-US" sz="2200" dirty="0">
                <a:solidFill>
                  <a:srgbClr val="0070C0"/>
                </a:solidFill>
                <a:latin typeface="Calibri" pitchFamily="34" charset="0"/>
              </a:rPr>
              <a:t>Dedicated by emperor Titus with 100 days of games, A.D. 80</a:t>
            </a:r>
          </a:p>
          <a:p>
            <a:pPr marL="342900" indent="-342900" eaLnBrk="1" hangingPunct="1">
              <a:spcBef>
                <a:spcPct val="0"/>
              </a:spcBef>
            </a:pPr>
            <a:r>
              <a:rPr lang="en-GB" altLang="en-US" sz="2200" dirty="0">
                <a:solidFill>
                  <a:srgbClr val="0070C0"/>
                </a:solidFill>
                <a:latin typeface="Calibri" pitchFamily="34" charset="0"/>
              </a:rPr>
              <a:t>Reports of 5,000 or 9,000 animals killed. Gladiators and fatal charades</a:t>
            </a:r>
          </a:p>
          <a:p>
            <a:pPr marL="342900" indent="-342900" eaLnBrk="1" hangingPunct="1">
              <a:spcBef>
                <a:spcPct val="0"/>
              </a:spcBef>
            </a:pPr>
            <a:endParaRPr lang="en-GB" altLang="en-US" sz="2000" dirty="0">
              <a:solidFill>
                <a:srgbClr val="0070C0"/>
              </a:solidFill>
              <a:latin typeface="Calibri" pitchFamily="34" charset="0"/>
            </a:endParaRPr>
          </a:p>
          <a:p>
            <a:pPr marL="342900" indent="-342900" eaLnBrk="1" hangingPunct="1">
              <a:spcBef>
                <a:spcPct val="0"/>
              </a:spcBef>
            </a:pPr>
            <a:endParaRPr lang="en-GB" altLang="en-US" sz="2000" dirty="0">
              <a:solidFill>
                <a:srgbClr val="0070C0"/>
              </a:solidFill>
              <a:latin typeface="Calibri" pitchFamily="34" charset="0"/>
            </a:endParaRP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Where now the Sun’s Colossus has its closer view of the stars</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And towering scaffolds loom above the street,</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The hated entrance halls of that wild king once gleamed</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And a single dwelling stood in all the city</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Where now the venerable mass of the Amphitheatre rises</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High above Rome, the pond of Nero spread.</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Where now we gaze in wonder on the sudden Baths of Titus</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A haughty estate deprived the people of homes.</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Where now the Claudian colonnade unfolds its spreading shade</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The furthest part of the palace came to an end.</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Rome has been restored to Rome, Titus, with you as her defender,</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And pleasures grabbed by a tyrant return to the people.</a:t>
            </a:r>
          </a:p>
          <a:p>
            <a:pPr eaLnBrk="1" hangingPunct="1">
              <a:spcBef>
                <a:spcPct val="0"/>
              </a:spcBef>
              <a:buNone/>
            </a:pPr>
            <a:r>
              <a:rPr lang="en-GB" altLang="en-US" sz="2100" dirty="0">
                <a:latin typeface="Calibri Light" panose="020F0302020204030204" pitchFamily="34" charset="0"/>
                <a:cs typeface="Calibri Light" panose="020F0302020204030204" pitchFamily="34" charset="0"/>
              </a:rPr>
              <a:t>						Martial, </a:t>
            </a:r>
            <a:r>
              <a:rPr lang="en-GB" altLang="en-US" sz="2100" i="1" dirty="0">
                <a:latin typeface="Calibri Light" panose="020F0302020204030204" pitchFamily="34" charset="0"/>
                <a:cs typeface="Calibri Light" panose="020F0302020204030204" pitchFamily="34" charset="0"/>
              </a:rPr>
              <a:t>On Spectacles </a:t>
            </a:r>
            <a:r>
              <a:rPr lang="en-GB" altLang="en-US" sz="2100" dirty="0">
                <a:latin typeface="Calibri Light" panose="020F0302020204030204" pitchFamily="34" charset="0"/>
                <a:cs typeface="Calibri Light" panose="020F0302020204030204" pitchFamily="34" charset="0"/>
              </a:rPr>
              <a:t>2</a:t>
            </a:r>
          </a:p>
        </p:txBody>
      </p:sp>
    </p:spTree>
    <p:extLst>
      <p:ext uri="{BB962C8B-B14F-4D97-AF65-F5344CB8AC3E}">
        <p14:creationId xmlns:p14="http://schemas.microsoft.com/office/powerpoint/2010/main" val="873010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E7F370EB-B4C3-F869-38BE-803461BB05E9}"/>
              </a:ext>
            </a:extLst>
          </p:cNvPr>
          <p:cNvSpPr txBox="1">
            <a:spLocks noChangeArrowheads="1"/>
          </p:cNvSpPr>
          <p:nvPr/>
        </p:nvSpPr>
        <p:spPr bwMode="auto">
          <a:xfrm>
            <a:off x="107504" y="44624"/>
            <a:ext cx="886265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Nero’s Golden House</a:t>
            </a:r>
            <a:endParaRPr lang="en-GB" altLang="en-US" sz="2200" dirty="0">
              <a:solidFill>
                <a:srgbClr val="0070C0"/>
              </a:solidFill>
              <a:latin typeface="Calibri" pitchFamily="34" charset="0"/>
            </a:endParaRPr>
          </a:p>
          <a:p>
            <a:pPr marL="342900" indent="-342900" eaLnBrk="1" hangingPunct="1">
              <a:spcBef>
                <a:spcPct val="0"/>
              </a:spcBef>
            </a:pPr>
            <a:r>
              <a:rPr lang="en-GB" altLang="en-US" sz="2200" dirty="0">
                <a:solidFill>
                  <a:srgbClr val="0070C0"/>
                </a:solidFill>
                <a:latin typeface="Calibri" pitchFamily="34" charset="0"/>
              </a:rPr>
              <a:t>Colossus of Nero refashioned as the Sun God</a:t>
            </a:r>
          </a:p>
          <a:p>
            <a:pPr marL="342900" indent="-342900" eaLnBrk="1" hangingPunct="1">
              <a:spcBef>
                <a:spcPct val="0"/>
              </a:spcBef>
            </a:pPr>
            <a:r>
              <a:rPr lang="en-GB" altLang="en-US" sz="2200" dirty="0">
                <a:solidFill>
                  <a:srgbClr val="0070C0"/>
                </a:solidFill>
                <a:latin typeface="Calibri" pitchFamily="34" charset="0"/>
              </a:rPr>
              <a:t>Amphitheatre and Baths of Titus: private villa to public benefactions</a:t>
            </a:r>
            <a:endParaRPr lang="en-GB" altLang="en-US" sz="2000" dirty="0">
              <a:solidFill>
                <a:srgbClr val="0070C0"/>
              </a:solidFill>
              <a:latin typeface="Calibri" pitchFamily="34" charset="0"/>
            </a:endParaRPr>
          </a:p>
        </p:txBody>
      </p:sp>
      <p:pic>
        <p:nvPicPr>
          <p:cNvPr id="3" name="Picture 2" descr="http://ngm.nationalgeographic.com/2014/09/emperor-nero/img/nero-graphic-4-lake-1024nt.jpg">
            <a:extLst>
              <a:ext uri="{FF2B5EF4-FFF2-40B4-BE49-F238E27FC236}">
                <a16:creationId xmlns:a16="http://schemas.microsoft.com/office/drawing/2014/main" id="{A1B57EAC-5E62-9F43-7BBC-AFFAB31C49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09" t="6836" r="4870" b="18178"/>
          <a:stretch/>
        </p:blipFill>
        <p:spPr bwMode="auto">
          <a:xfrm>
            <a:off x="138354" y="1183397"/>
            <a:ext cx="8862652" cy="5567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342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54FA2BEF-3DE3-D5AC-AAB0-7ED371EED9C3}"/>
              </a:ext>
            </a:extLst>
          </p:cNvPr>
          <p:cNvSpPr txBox="1">
            <a:spLocks noChangeArrowheads="1"/>
          </p:cNvSpPr>
          <p:nvPr/>
        </p:nvSpPr>
        <p:spPr bwMode="auto">
          <a:xfrm>
            <a:off x="107504" y="44624"/>
            <a:ext cx="886265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Pompeii’s Amphitheatre</a:t>
            </a:r>
            <a:endParaRPr lang="en-GB" altLang="en-US" sz="2200" dirty="0">
              <a:solidFill>
                <a:srgbClr val="0070C0"/>
              </a:solidFill>
              <a:latin typeface="Calibri" pitchFamily="34" charset="0"/>
            </a:endParaRPr>
          </a:p>
          <a:p>
            <a:pPr marL="342900" indent="-342900" eaLnBrk="1" hangingPunct="1">
              <a:spcBef>
                <a:spcPct val="0"/>
              </a:spcBef>
            </a:pPr>
            <a:r>
              <a:rPr lang="en-GB" altLang="en-US" sz="2200" dirty="0">
                <a:solidFill>
                  <a:srgbClr val="0070C0"/>
                </a:solidFill>
                <a:latin typeface="Calibri" pitchFamily="34" charset="0"/>
              </a:rPr>
              <a:t>First attested amphitheatre, built c. 70 B.C. Private funding, by local elites</a:t>
            </a:r>
          </a:p>
        </p:txBody>
      </p:sp>
      <p:pic>
        <p:nvPicPr>
          <p:cNvPr id="3" name="Picture 2" descr="C:\Users\Alexander\Pictures\Pompeii\Amphitheatre\IMG_1257.JPG">
            <a:extLst>
              <a:ext uri="{FF2B5EF4-FFF2-40B4-BE49-F238E27FC236}">
                <a16:creationId xmlns:a16="http://schemas.microsoft.com/office/drawing/2014/main" id="{58579375-E807-5F01-39E0-445F7F2242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819"/>
          <a:stretch/>
        </p:blipFill>
        <p:spPr bwMode="auto">
          <a:xfrm>
            <a:off x="131390" y="844844"/>
            <a:ext cx="8881220" cy="593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168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7504" y="44624"/>
            <a:ext cx="8953946"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Elite Patronage</a:t>
            </a:r>
          </a:p>
          <a:p>
            <a:pPr marL="342900" indent="-342900" eaLnBrk="1" hangingPunct="1">
              <a:spcBef>
                <a:spcPct val="0"/>
              </a:spcBef>
            </a:pPr>
            <a:r>
              <a:rPr lang="en-GB" altLang="en-US" sz="2200" dirty="0">
                <a:solidFill>
                  <a:srgbClr val="0070C0"/>
                </a:solidFill>
                <a:latin typeface="Calibri" pitchFamily="34" charset="0"/>
              </a:rPr>
              <a:t>Games paid for by local elites as patronage/benefactions to clients/voters</a:t>
            </a:r>
          </a:p>
        </p:txBody>
      </p:sp>
      <p:pic>
        <p:nvPicPr>
          <p:cNvPr id="5" name="Picture 4" descr="C:\Users\Alexander\Pictures\Pompeii\Epigraphy\doc02702520151031174154.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222" t="59006" r="4808" b="21675"/>
          <a:stretch/>
        </p:blipFill>
        <p:spPr bwMode="auto">
          <a:xfrm>
            <a:off x="1187624" y="4708835"/>
            <a:ext cx="6602673" cy="21491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lexander\Pictures\Pompeii\Epigraphy\CIL IV 3884 (D11).jpg"/>
          <p:cNvPicPr>
            <a:picLocks noChangeAspect="1" noChangeArrowheads="1"/>
          </p:cNvPicPr>
          <p:nvPr/>
        </p:nvPicPr>
        <p:blipFill rotWithShape="1">
          <a:blip r:embed="rId3">
            <a:extLst>
              <a:ext uri="{28A0092B-C50C-407E-A947-70E740481C1C}">
                <a14:useLocalDpi xmlns:a14="http://schemas.microsoft.com/office/drawing/2010/main" val="0"/>
              </a:ext>
            </a:extLst>
          </a:blip>
          <a:srcRect l="53616" t="51785" r="3952" b="19876"/>
          <a:stretch/>
        </p:blipFill>
        <p:spPr bwMode="auto">
          <a:xfrm>
            <a:off x="107504" y="908720"/>
            <a:ext cx="8857532" cy="376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56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23A4D3B8-AAA1-9686-4564-E832740D85A4}"/>
              </a:ext>
            </a:extLst>
          </p:cNvPr>
          <p:cNvSpPr txBox="1">
            <a:spLocks noChangeArrowheads="1"/>
          </p:cNvSpPr>
          <p:nvPr/>
        </p:nvSpPr>
        <p:spPr bwMode="auto">
          <a:xfrm>
            <a:off x="107504" y="44624"/>
            <a:ext cx="895394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Social Prestige</a:t>
            </a:r>
          </a:p>
          <a:p>
            <a:pPr marL="342900" indent="-342900" eaLnBrk="1" hangingPunct="1">
              <a:spcBef>
                <a:spcPct val="0"/>
              </a:spcBef>
            </a:pPr>
            <a:r>
              <a:rPr lang="en-GB" altLang="en-US" sz="2200" dirty="0">
                <a:solidFill>
                  <a:srgbClr val="0070C0"/>
                </a:solidFill>
                <a:latin typeface="Calibri" pitchFamily="34" charset="0"/>
              </a:rPr>
              <a:t>Gratitude in the form of votes or civic honours</a:t>
            </a:r>
          </a:p>
          <a:p>
            <a:pPr marL="342900" indent="-342900" eaLnBrk="1" hangingPunct="1">
              <a:spcBef>
                <a:spcPct val="0"/>
              </a:spcBef>
            </a:pPr>
            <a:endParaRPr lang="en-GB" altLang="en-US" sz="2200" dirty="0">
              <a:solidFill>
                <a:srgbClr val="0070C0"/>
              </a:solidFill>
              <a:latin typeface="Calibri" pitchFamily="34" charset="0"/>
            </a:endParaRPr>
          </a:p>
          <a:p>
            <a:pPr marL="342900" indent="-342900" eaLnBrk="1" hangingPunct="1">
              <a:spcBef>
                <a:spcPct val="0"/>
              </a:spcBef>
            </a:pPr>
            <a:endParaRPr lang="en-GB" altLang="en-US" sz="2200" dirty="0">
              <a:solidFill>
                <a:srgbClr val="0070C0"/>
              </a:solidFill>
              <a:latin typeface="Calibri" pitchFamily="34" charset="0"/>
            </a:endParaRPr>
          </a:p>
        </p:txBody>
      </p:sp>
      <p:pic>
        <p:nvPicPr>
          <p:cNvPr id="3" name="Picture 2" descr="C:\Users\Alexander\Documents\Teaching\GRC 30090 Pompeii\Articles\Cooley-Cooley v. 2\D16-17.jpg">
            <a:extLst>
              <a:ext uri="{FF2B5EF4-FFF2-40B4-BE49-F238E27FC236}">
                <a16:creationId xmlns:a16="http://schemas.microsoft.com/office/drawing/2014/main" id="{C535E0F0-B1C9-9CA3-28E4-B578A8B212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37" t="84732" r="51515" b="997"/>
          <a:stretch/>
        </p:blipFill>
        <p:spPr bwMode="auto">
          <a:xfrm>
            <a:off x="1331641" y="876242"/>
            <a:ext cx="6724608" cy="17030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Alexander\Documents\Teaching\GRC 30090 Pompeii\Articles\Cooley-Cooley v. 2\D16-17.jpg">
            <a:extLst>
              <a:ext uri="{FF2B5EF4-FFF2-40B4-BE49-F238E27FC236}">
                <a16:creationId xmlns:a16="http://schemas.microsoft.com/office/drawing/2014/main" id="{8A349A0A-0A44-AFF2-7CC0-5AE89B3EF9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823" t="8473" r="6499" b="74020"/>
          <a:stretch/>
        </p:blipFill>
        <p:spPr bwMode="auto">
          <a:xfrm>
            <a:off x="1331640" y="2388409"/>
            <a:ext cx="6670001" cy="20811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B90ED5E-0E4E-9D61-8B82-8F058D3505AF}"/>
              </a:ext>
            </a:extLst>
          </p:cNvPr>
          <p:cNvSpPr txBox="1"/>
          <p:nvPr/>
        </p:nvSpPr>
        <p:spPr>
          <a:xfrm>
            <a:off x="323528" y="4581128"/>
            <a:ext cx="8496943" cy="1708160"/>
          </a:xfrm>
          <a:prstGeom prst="rect">
            <a:avLst/>
          </a:prstGeom>
          <a:noFill/>
        </p:spPr>
        <p:txBody>
          <a:bodyPr wrap="square" rtlCol="0">
            <a:spAutoFit/>
          </a:bodyPr>
          <a:lstStyle/>
          <a:p>
            <a:r>
              <a:rPr lang="en-GB" sz="2100" dirty="0">
                <a:latin typeface="Calibri Light" panose="020F0302020204030204" pitchFamily="34" charset="0"/>
                <a:cs typeface="Calibri Light" panose="020F0302020204030204" pitchFamily="34" charset="0"/>
              </a:rPr>
              <a:t>‘If he really does it, he’ll make off with all </a:t>
            </a:r>
            <a:r>
              <a:rPr lang="en-GB" sz="2100" dirty="0" err="1">
                <a:latin typeface="Calibri Light" panose="020F0302020204030204" pitchFamily="34" charset="0"/>
                <a:cs typeface="Calibri Light" panose="020F0302020204030204" pitchFamily="34" charset="0"/>
              </a:rPr>
              <a:t>Norbanus</a:t>
            </a:r>
            <a:r>
              <a:rPr lang="en-GB" sz="2100" dirty="0">
                <a:latin typeface="Calibri Light" panose="020F0302020204030204" pitchFamily="34" charset="0"/>
                <a:cs typeface="Calibri Light" panose="020F0302020204030204" pitchFamily="34" charset="0"/>
              </a:rPr>
              <a:t>’ votes, I tell you he’ll win at a canter. After all, what good has </a:t>
            </a:r>
            <a:r>
              <a:rPr lang="en-GB" sz="2100" dirty="0" err="1">
                <a:latin typeface="Calibri Light" panose="020F0302020204030204" pitchFamily="34" charset="0"/>
                <a:cs typeface="Calibri Light" panose="020F0302020204030204" pitchFamily="34" charset="0"/>
              </a:rPr>
              <a:t>Norbanus</a:t>
            </a:r>
            <a:r>
              <a:rPr lang="en-GB" sz="2100" dirty="0">
                <a:latin typeface="Calibri Light" panose="020F0302020204030204" pitchFamily="34" charset="0"/>
                <a:cs typeface="Calibri Light" panose="020F0302020204030204" pitchFamily="34" charset="0"/>
              </a:rPr>
              <a:t> done us? He put some half-pint gladiators, so done in already that they’d have dropped if you blew at them. I’ve seen beast fighters give a better performance…’ (from </a:t>
            </a:r>
            <a:r>
              <a:rPr lang="en-GB" sz="2100" i="1" dirty="0" err="1">
                <a:latin typeface="Calibri Light" panose="020F0302020204030204" pitchFamily="34" charset="0"/>
                <a:cs typeface="Calibri Light" panose="020F0302020204030204" pitchFamily="34" charset="0"/>
              </a:rPr>
              <a:t>Trimalchio’s</a:t>
            </a:r>
            <a:r>
              <a:rPr lang="en-GB" sz="2100" i="1" dirty="0">
                <a:latin typeface="Calibri Light" panose="020F0302020204030204" pitchFamily="34" charset="0"/>
                <a:cs typeface="Calibri Light" panose="020F0302020204030204" pitchFamily="34" charset="0"/>
              </a:rPr>
              <a:t> Dinner Party:</a:t>
            </a:r>
            <a:r>
              <a:rPr lang="en-GB" sz="2100" dirty="0">
                <a:latin typeface="Calibri Light" panose="020F0302020204030204" pitchFamily="34" charset="0"/>
                <a:cs typeface="Calibri Light" panose="020F0302020204030204" pitchFamily="34" charset="0"/>
              </a:rPr>
              <a:t> Petronius, </a:t>
            </a:r>
            <a:r>
              <a:rPr lang="en-GB" sz="2100" i="1" dirty="0">
                <a:latin typeface="Calibri Light" panose="020F0302020204030204" pitchFamily="34" charset="0"/>
                <a:cs typeface="Calibri Light" panose="020F0302020204030204" pitchFamily="34" charset="0"/>
              </a:rPr>
              <a:t>Satyricon</a:t>
            </a:r>
            <a:r>
              <a:rPr lang="en-GB" sz="2100" dirty="0">
                <a:latin typeface="Calibri Light" panose="020F0302020204030204" pitchFamily="34" charset="0"/>
                <a:cs typeface="Calibri Light" panose="020F0302020204030204" pitchFamily="34" charset="0"/>
              </a:rPr>
              <a:t> 15.45)</a:t>
            </a:r>
          </a:p>
        </p:txBody>
      </p:sp>
    </p:spTree>
    <p:extLst>
      <p:ext uri="{BB962C8B-B14F-4D97-AF65-F5344CB8AC3E}">
        <p14:creationId xmlns:p14="http://schemas.microsoft.com/office/powerpoint/2010/main" val="1063052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3B8B74A-3DE6-0ED3-DE1B-9FE1AAE6487C}"/>
              </a:ext>
            </a:extLst>
          </p:cNvPr>
          <p:cNvSpPr txBox="1">
            <a:spLocks noChangeArrowheads="1"/>
          </p:cNvSpPr>
          <p:nvPr/>
        </p:nvSpPr>
        <p:spPr bwMode="auto">
          <a:xfrm>
            <a:off x="107504" y="44624"/>
            <a:ext cx="895394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Is it a sport?</a:t>
            </a:r>
          </a:p>
          <a:p>
            <a:pPr marL="342900" indent="-342900" eaLnBrk="1" hangingPunct="1">
              <a:spcBef>
                <a:spcPct val="0"/>
              </a:spcBef>
            </a:pPr>
            <a:r>
              <a:rPr lang="en-GB" altLang="en-US" sz="2200" dirty="0">
                <a:solidFill>
                  <a:srgbClr val="0070C0"/>
                </a:solidFill>
                <a:latin typeface="Calibri" pitchFamily="34" charset="0"/>
              </a:rPr>
              <a:t>Gladiatorial combat had rules and regulations and was conducted in the presence of an umpire. Also: display of skill and endurance, uncertainty of outcome, betting</a:t>
            </a:r>
          </a:p>
        </p:txBody>
      </p:sp>
      <p:pic>
        <p:nvPicPr>
          <p:cNvPr id="3" name="Picture 2" descr="C:\Users\Alexander\Pictures\Pompeii\Epigraphy\doc02702820151031174239.tif">
            <a:extLst>
              <a:ext uri="{FF2B5EF4-FFF2-40B4-BE49-F238E27FC236}">
                <a16:creationId xmlns:a16="http://schemas.microsoft.com/office/drawing/2014/main" id="{B8A70056-8E99-89B6-4A62-060D20CE1BF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843" t="4470" r="6363" b="66330"/>
          <a:stretch/>
        </p:blipFill>
        <p:spPr bwMode="auto">
          <a:xfrm>
            <a:off x="3805495" y="1534014"/>
            <a:ext cx="5281538" cy="27404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83423C0-2F83-C9C9-867A-C854936467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56" t="5708" r="21585"/>
          <a:stretch/>
        </p:blipFill>
        <p:spPr bwMode="auto">
          <a:xfrm>
            <a:off x="251520" y="1574947"/>
            <a:ext cx="3448673" cy="307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EB178099-4DC8-A687-F4FF-E959ECED83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91" t="24077" b="25991"/>
          <a:stretch/>
        </p:blipFill>
        <p:spPr bwMode="auto">
          <a:xfrm>
            <a:off x="3827991" y="4437112"/>
            <a:ext cx="5309845" cy="2088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305667C-BF76-BCC2-2DCC-DD91441719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909" t="52314" r="36706" b="26716"/>
          <a:stretch/>
        </p:blipFill>
        <p:spPr bwMode="auto">
          <a:xfrm>
            <a:off x="251520" y="4797152"/>
            <a:ext cx="3448673"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6964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C62DBB5-F726-5DD0-CDBB-5C6E8E2103E6}"/>
              </a:ext>
            </a:extLst>
          </p:cNvPr>
          <p:cNvSpPr txBox="1">
            <a:spLocks noChangeArrowheads="1"/>
          </p:cNvSpPr>
          <p:nvPr/>
        </p:nvSpPr>
        <p:spPr bwMode="auto">
          <a:xfrm>
            <a:off x="107504" y="44624"/>
            <a:ext cx="8953946" cy="566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Moralising</a:t>
            </a:r>
          </a:p>
          <a:p>
            <a:pPr marL="342900" indent="-342900" eaLnBrk="1" hangingPunct="1">
              <a:spcBef>
                <a:spcPct val="0"/>
              </a:spcBef>
            </a:pPr>
            <a:r>
              <a:rPr lang="en-GB" altLang="en-US" sz="2200" dirty="0">
                <a:solidFill>
                  <a:srgbClr val="0070C0"/>
                </a:solidFill>
                <a:latin typeface="Calibri" pitchFamily="34" charset="0"/>
              </a:rPr>
              <a:t>Seneca (1</a:t>
            </a:r>
            <a:r>
              <a:rPr lang="en-GB" altLang="en-US" sz="2200" baseline="30000" dirty="0">
                <a:solidFill>
                  <a:srgbClr val="0070C0"/>
                </a:solidFill>
                <a:latin typeface="Calibri" pitchFamily="34" charset="0"/>
              </a:rPr>
              <a:t>st</a:t>
            </a:r>
            <a:r>
              <a:rPr lang="en-GB" altLang="en-US" sz="2200" dirty="0">
                <a:solidFill>
                  <a:srgbClr val="0070C0"/>
                </a:solidFill>
                <a:latin typeface="Calibri" pitchFamily="34" charset="0"/>
              </a:rPr>
              <a:t> c. A.D.) and Augustine (4</a:t>
            </a:r>
            <a:r>
              <a:rPr lang="en-GB" altLang="en-US" sz="2200" baseline="30000" dirty="0">
                <a:solidFill>
                  <a:srgbClr val="0070C0"/>
                </a:solidFill>
                <a:latin typeface="Calibri" pitchFamily="34" charset="0"/>
              </a:rPr>
              <a:t>th</a:t>
            </a:r>
            <a:r>
              <a:rPr lang="en-GB" altLang="en-US" sz="2200" dirty="0">
                <a:solidFill>
                  <a:srgbClr val="0070C0"/>
                </a:solidFill>
                <a:latin typeface="Calibri" pitchFamily="34" charset="0"/>
              </a:rPr>
              <a:t> c. A.D.)</a:t>
            </a:r>
          </a:p>
          <a:p>
            <a:pPr marL="342900" indent="-342900" eaLnBrk="1" hangingPunct="1">
              <a:spcBef>
                <a:spcPct val="0"/>
              </a:spcBef>
            </a:pPr>
            <a:endParaRPr lang="en-GB" altLang="en-US" sz="2200" dirty="0">
              <a:solidFill>
                <a:srgbClr val="0070C0"/>
              </a:solidFill>
              <a:latin typeface="Calibri" pitchFamily="34" charset="0"/>
            </a:endParaRPr>
          </a:p>
          <a:p>
            <a:pPr marL="342900" indent="-342900" eaLnBrk="1" hangingPunct="1">
              <a:spcBef>
                <a:spcPct val="0"/>
              </a:spcBef>
            </a:pPr>
            <a:r>
              <a:rPr lang="en-GB" altLang="en-US" sz="2100" dirty="0">
                <a:latin typeface="Calibri Light" panose="020F0302020204030204" pitchFamily="34" charset="0"/>
                <a:cs typeface="Calibri Light" panose="020F0302020204030204" pitchFamily="34" charset="0"/>
              </a:rPr>
              <a:t>‘Nothing compares with the damage done to a good character by spending time in the crowd at the games. In the morning, men are thrown to lions and bears. At midday they are thrown to the spectators. Those who are victorious and kill their opponent are forced to face others who will kill them; the victor must always fight again, until he dies. To make sure the fights continue, the criminals are prodded with spears and branded by fire’ (Seneca the Younger, Letter 7)</a:t>
            </a:r>
          </a:p>
          <a:p>
            <a:pPr marL="342900" indent="-342900" eaLnBrk="1" hangingPunct="1">
              <a:spcBef>
                <a:spcPct val="0"/>
              </a:spcBef>
            </a:pPr>
            <a:endParaRPr lang="en-GB" altLang="en-US" sz="2100" dirty="0">
              <a:latin typeface="Calibri Light" panose="020F0302020204030204" pitchFamily="34" charset="0"/>
              <a:cs typeface="Calibri Light" panose="020F0302020204030204" pitchFamily="34" charset="0"/>
            </a:endParaRPr>
          </a:p>
          <a:p>
            <a:pPr marL="342900" indent="-342900" eaLnBrk="1" hangingPunct="1">
              <a:spcBef>
                <a:spcPct val="0"/>
              </a:spcBef>
            </a:pPr>
            <a:r>
              <a:rPr lang="en-GB" altLang="en-US" sz="2100" dirty="0">
                <a:latin typeface="Calibri Light" panose="020F0302020204030204" pitchFamily="34" charset="0"/>
                <a:cs typeface="Calibri Light" panose="020F0302020204030204" pitchFamily="34" charset="0"/>
              </a:rPr>
              <a:t>‘As soon as he saw the blood, he drank up the savagery, and did not then look away, but stared and swallowed the fury without knowing that he drank, thrilled by the crime of the combat and intoxicated by the bloodlust. No longer was he the person who had entered, but one of the crowd he had joined; he was now the true companion of those who had led him in’ (St Augustine, </a:t>
            </a:r>
            <a:r>
              <a:rPr lang="en-GB" altLang="en-US" sz="2100" i="1" dirty="0">
                <a:latin typeface="Calibri Light" panose="020F0302020204030204" pitchFamily="34" charset="0"/>
                <a:cs typeface="Calibri Light" panose="020F0302020204030204" pitchFamily="34" charset="0"/>
              </a:rPr>
              <a:t>Confessions</a:t>
            </a:r>
            <a:r>
              <a:rPr lang="en-GB" altLang="en-US" sz="2100" dirty="0">
                <a:latin typeface="Calibri Light" panose="020F0302020204030204" pitchFamily="34" charset="0"/>
                <a:cs typeface="Calibri Light" panose="020F0302020204030204" pitchFamily="34" charset="0"/>
              </a:rPr>
              <a:t> 6.8)</a:t>
            </a:r>
          </a:p>
        </p:txBody>
      </p:sp>
    </p:spTree>
    <p:extLst>
      <p:ext uri="{BB962C8B-B14F-4D97-AF65-F5344CB8AC3E}">
        <p14:creationId xmlns:p14="http://schemas.microsoft.com/office/powerpoint/2010/main" val="3002456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7C29613E-CDFE-73E8-FB6E-75E435B375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14" b="5955"/>
          <a:stretch/>
        </p:blipFill>
        <p:spPr bwMode="auto">
          <a:xfrm>
            <a:off x="107504" y="1556792"/>
            <a:ext cx="8928992" cy="5184576"/>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2">
            <a:extLst>
              <a:ext uri="{FF2B5EF4-FFF2-40B4-BE49-F238E27FC236}">
                <a16:creationId xmlns:a16="http://schemas.microsoft.com/office/drawing/2014/main" id="{3E16C6DA-E8DA-7F1F-2211-5B39FF135CD1}"/>
              </a:ext>
            </a:extLst>
          </p:cNvPr>
          <p:cNvSpPr txBox="1">
            <a:spLocks noChangeArrowheads="1"/>
          </p:cNvSpPr>
          <p:nvPr/>
        </p:nvSpPr>
        <p:spPr bwMode="auto">
          <a:xfrm>
            <a:off x="107504" y="44624"/>
            <a:ext cx="895394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400" b="1" dirty="0">
                <a:solidFill>
                  <a:srgbClr val="0070C0"/>
                </a:solidFill>
                <a:latin typeface="Calibri" pitchFamily="34" charset="0"/>
              </a:rPr>
              <a:t>After Antiquity</a:t>
            </a:r>
          </a:p>
          <a:p>
            <a:pPr marL="342900" indent="-342900" eaLnBrk="1" hangingPunct="1">
              <a:spcBef>
                <a:spcPct val="0"/>
              </a:spcBef>
            </a:pPr>
            <a:r>
              <a:rPr lang="en-GB" altLang="en-US" sz="2200" dirty="0">
                <a:solidFill>
                  <a:srgbClr val="0070C0"/>
                </a:solidFill>
                <a:latin typeface="Calibri" pitchFamily="34" charset="0"/>
              </a:rPr>
              <a:t>420 species of plants in 1850s, some unique; 243 in 1990s</a:t>
            </a:r>
          </a:p>
          <a:p>
            <a:pPr marL="342900" indent="-342900" eaLnBrk="1" hangingPunct="1">
              <a:spcBef>
                <a:spcPct val="0"/>
              </a:spcBef>
            </a:pPr>
            <a:r>
              <a:rPr lang="en-GB" altLang="en-US" sz="2200" dirty="0">
                <a:solidFill>
                  <a:srgbClr val="0070C0"/>
                </a:solidFill>
                <a:latin typeface="Calibri" pitchFamily="34" charset="0"/>
              </a:rPr>
              <a:t>Cemetery, a quarry of quicklime, a rich family’s fortress, and a bullring</a:t>
            </a:r>
          </a:p>
          <a:p>
            <a:pPr marL="342900" indent="-342900" eaLnBrk="1" hangingPunct="1">
              <a:spcBef>
                <a:spcPct val="0"/>
              </a:spcBef>
            </a:pPr>
            <a:r>
              <a:rPr lang="en-GB" altLang="en-US" sz="2200" dirty="0">
                <a:solidFill>
                  <a:srgbClr val="0070C0"/>
                </a:solidFill>
                <a:latin typeface="Calibri" pitchFamily="34" charset="0"/>
              </a:rPr>
              <a:t>Collapse of south side in earthquake in 1349. Declared sacred site in 1749.</a:t>
            </a:r>
          </a:p>
        </p:txBody>
      </p:sp>
    </p:spTree>
    <p:extLst>
      <p:ext uri="{BB962C8B-B14F-4D97-AF65-F5344CB8AC3E}">
        <p14:creationId xmlns:p14="http://schemas.microsoft.com/office/powerpoint/2010/main" val="4025271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836</TotalTime>
  <Words>1243</Words>
  <Application>Microsoft Office PowerPoint</Application>
  <PresentationFormat>On-screen Show (4:3)</PresentationFormat>
  <Paragraphs>104</Paragraphs>
  <Slides>30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Courier New</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College Dublin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Minius</dc:creator>
  <cp:lastModifiedBy>alexander thein</cp:lastModifiedBy>
  <cp:revision>26</cp:revision>
  <dcterms:created xsi:type="dcterms:W3CDTF">2021-05-06T10:33:46Z</dcterms:created>
  <dcterms:modified xsi:type="dcterms:W3CDTF">2023-03-25T00:06:45Z</dcterms:modified>
</cp:coreProperties>
</file>