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4"/>
  </p:notesMasterIdLst>
  <p:sldIdLst>
    <p:sldId id="424" r:id="rId2"/>
    <p:sldId id="417" r:id="rId3"/>
    <p:sldId id="260" r:id="rId4"/>
    <p:sldId id="421" r:id="rId5"/>
    <p:sldId id="404" r:id="rId6"/>
    <p:sldId id="440" r:id="rId7"/>
    <p:sldId id="259" r:id="rId8"/>
    <p:sldId id="437" r:id="rId9"/>
    <p:sldId id="439" r:id="rId10"/>
    <p:sldId id="423" r:id="rId11"/>
    <p:sldId id="257" r:id="rId12"/>
    <p:sldId id="436" r:id="rId13"/>
    <p:sldId id="406" r:id="rId14"/>
    <p:sldId id="438" r:id="rId15"/>
    <p:sldId id="426" r:id="rId16"/>
    <p:sldId id="428" r:id="rId17"/>
    <p:sldId id="429" r:id="rId18"/>
    <p:sldId id="408" r:id="rId19"/>
    <p:sldId id="441" r:id="rId20"/>
    <p:sldId id="430" r:id="rId21"/>
    <p:sldId id="413" r:id="rId22"/>
    <p:sldId id="415" r:id="rId23"/>
    <p:sldId id="442" r:id="rId24"/>
    <p:sldId id="444" r:id="rId25"/>
    <p:sldId id="450" r:id="rId26"/>
    <p:sldId id="445" r:id="rId27"/>
    <p:sldId id="446" r:id="rId28"/>
    <p:sldId id="448" r:id="rId29"/>
    <p:sldId id="449" r:id="rId30"/>
    <p:sldId id="451" r:id="rId31"/>
    <p:sldId id="453" r:id="rId32"/>
    <p:sldId id="407" r:id="rId3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286"/>
    <p:restoredTop sz="94537"/>
  </p:normalViewPr>
  <p:slideViewPr>
    <p:cSldViewPr snapToGrid="0">
      <p:cViewPr varScale="1">
        <p:scale>
          <a:sx n="107" d="100"/>
          <a:sy n="107" d="100"/>
        </p:scale>
        <p:origin x="816"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6128BE3-8939-1846-BFA6-0CDDE38BFBBC}" type="datetimeFigureOut">
              <a:rPr lang="en-US" smtClean="0"/>
              <a:t>4/6/23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2231BBE-FA9A-024F-80F8-E99CB0619225}" type="slidenum">
              <a:rPr lang="en-US" smtClean="0"/>
              <a:t>‹#›</a:t>
            </a:fld>
            <a:endParaRPr lang="en-US"/>
          </a:p>
        </p:txBody>
      </p:sp>
    </p:spTree>
    <p:extLst>
      <p:ext uri="{BB962C8B-B14F-4D97-AF65-F5344CB8AC3E}">
        <p14:creationId xmlns:p14="http://schemas.microsoft.com/office/powerpoint/2010/main" val="42016244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2231BBE-FA9A-024F-80F8-E99CB0619225}" type="slidenum">
              <a:rPr lang="en-US" smtClean="0"/>
              <a:t>2</a:t>
            </a:fld>
            <a:endParaRPr lang="en-US"/>
          </a:p>
        </p:txBody>
      </p:sp>
    </p:spTree>
    <p:extLst>
      <p:ext uri="{BB962C8B-B14F-4D97-AF65-F5344CB8AC3E}">
        <p14:creationId xmlns:p14="http://schemas.microsoft.com/office/powerpoint/2010/main" val="3340348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2231BBE-FA9A-024F-80F8-E99CB0619225}" type="slidenum">
              <a:rPr lang="en-US" smtClean="0"/>
              <a:t>3</a:t>
            </a:fld>
            <a:endParaRPr lang="en-US"/>
          </a:p>
        </p:txBody>
      </p:sp>
    </p:spTree>
    <p:extLst>
      <p:ext uri="{BB962C8B-B14F-4D97-AF65-F5344CB8AC3E}">
        <p14:creationId xmlns:p14="http://schemas.microsoft.com/office/powerpoint/2010/main" val="27577129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92231BBE-FA9A-024F-80F8-E99CB0619225}" type="slidenum">
              <a:rPr lang="en-US" smtClean="0"/>
              <a:t>4</a:t>
            </a:fld>
            <a:endParaRPr lang="en-US"/>
          </a:p>
        </p:txBody>
      </p:sp>
    </p:spTree>
    <p:extLst>
      <p:ext uri="{BB962C8B-B14F-4D97-AF65-F5344CB8AC3E}">
        <p14:creationId xmlns:p14="http://schemas.microsoft.com/office/powerpoint/2010/main" val="31127449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2231BBE-FA9A-024F-80F8-E99CB0619225}" type="slidenum">
              <a:rPr lang="en-US" smtClean="0"/>
              <a:t>5</a:t>
            </a:fld>
            <a:endParaRPr lang="en-US"/>
          </a:p>
        </p:txBody>
      </p:sp>
    </p:spTree>
    <p:extLst>
      <p:ext uri="{BB962C8B-B14F-4D97-AF65-F5344CB8AC3E}">
        <p14:creationId xmlns:p14="http://schemas.microsoft.com/office/powerpoint/2010/main" val="16004275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2231BBE-FA9A-024F-80F8-E99CB0619225}" type="slidenum">
              <a:rPr lang="en-US" smtClean="0"/>
              <a:t>7</a:t>
            </a:fld>
            <a:endParaRPr lang="en-US"/>
          </a:p>
        </p:txBody>
      </p:sp>
    </p:spTree>
    <p:extLst>
      <p:ext uri="{BB962C8B-B14F-4D97-AF65-F5344CB8AC3E}">
        <p14:creationId xmlns:p14="http://schemas.microsoft.com/office/powerpoint/2010/main" val="1175200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2231BBE-FA9A-024F-80F8-E99CB0619225}" type="slidenum">
              <a:rPr lang="en-US" smtClean="0"/>
              <a:t>8</a:t>
            </a:fld>
            <a:endParaRPr lang="en-US"/>
          </a:p>
        </p:txBody>
      </p:sp>
    </p:spTree>
    <p:extLst>
      <p:ext uri="{BB962C8B-B14F-4D97-AF65-F5344CB8AC3E}">
        <p14:creationId xmlns:p14="http://schemas.microsoft.com/office/powerpoint/2010/main" val="28926374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2231BBE-FA9A-024F-80F8-E99CB0619225}" type="slidenum">
              <a:rPr lang="en-US" smtClean="0"/>
              <a:t>9</a:t>
            </a:fld>
            <a:endParaRPr lang="en-US"/>
          </a:p>
        </p:txBody>
      </p:sp>
    </p:spTree>
    <p:extLst>
      <p:ext uri="{BB962C8B-B14F-4D97-AF65-F5344CB8AC3E}">
        <p14:creationId xmlns:p14="http://schemas.microsoft.com/office/powerpoint/2010/main" val="17294666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2231BBE-FA9A-024F-80F8-E99CB0619225}" type="slidenum">
              <a:rPr lang="en-US" smtClean="0"/>
              <a:t>10</a:t>
            </a:fld>
            <a:endParaRPr lang="en-US"/>
          </a:p>
        </p:txBody>
      </p:sp>
    </p:spTree>
    <p:extLst>
      <p:ext uri="{BB962C8B-B14F-4D97-AF65-F5344CB8AC3E}">
        <p14:creationId xmlns:p14="http://schemas.microsoft.com/office/powerpoint/2010/main" val="39041570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92231BBE-FA9A-024F-80F8-E99CB0619225}" type="slidenum">
              <a:rPr lang="en-US" smtClean="0"/>
              <a:t>11</a:t>
            </a:fld>
            <a:endParaRPr lang="en-US"/>
          </a:p>
        </p:txBody>
      </p:sp>
    </p:spTree>
    <p:extLst>
      <p:ext uri="{BB962C8B-B14F-4D97-AF65-F5344CB8AC3E}">
        <p14:creationId xmlns:p14="http://schemas.microsoft.com/office/powerpoint/2010/main" val="22102654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2231BBE-FA9A-024F-80F8-E99CB0619225}" type="slidenum">
              <a:rPr lang="en-US" smtClean="0"/>
              <a:t>12</a:t>
            </a:fld>
            <a:endParaRPr lang="en-US"/>
          </a:p>
        </p:txBody>
      </p:sp>
    </p:spTree>
    <p:extLst>
      <p:ext uri="{BB962C8B-B14F-4D97-AF65-F5344CB8AC3E}">
        <p14:creationId xmlns:p14="http://schemas.microsoft.com/office/powerpoint/2010/main" val="18301260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92231BBE-FA9A-024F-80F8-E99CB0619225}" type="slidenum">
              <a:rPr lang="en-US" smtClean="0"/>
              <a:t>13</a:t>
            </a:fld>
            <a:endParaRPr lang="en-US"/>
          </a:p>
        </p:txBody>
      </p:sp>
    </p:spTree>
    <p:extLst>
      <p:ext uri="{BB962C8B-B14F-4D97-AF65-F5344CB8AC3E}">
        <p14:creationId xmlns:p14="http://schemas.microsoft.com/office/powerpoint/2010/main" val="6052554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92231BBE-FA9A-024F-80F8-E99CB0619225}" type="slidenum">
              <a:rPr lang="en-US" smtClean="0"/>
              <a:t>14</a:t>
            </a:fld>
            <a:endParaRPr lang="en-US"/>
          </a:p>
        </p:txBody>
      </p:sp>
    </p:spTree>
    <p:extLst>
      <p:ext uri="{BB962C8B-B14F-4D97-AF65-F5344CB8AC3E}">
        <p14:creationId xmlns:p14="http://schemas.microsoft.com/office/powerpoint/2010/main" val="60362072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b="0" u="none" dirty="0"/>
          </a:p>
        </p:txBody>
      </p:sp>
      <p:sp>
        <p:nvSpPr>
          <p:cNvPr id="4" name="Slide Number Placeholder 3"/>
          <p:cNvSpPr>
            <a:spLocks noGrp="1"/>
          </p:cNvSpPr>
          <p:nvPr>
            <p:ph type="sldNum" sz="quarter" idx="5"/>
          </p:nvPr>
        </p:nvSpPr>
        <p:spPr/>
        <p:txBody>
          <a:bodyPr/>
          <a:lstStyle/>
          <a:p>
            <a:fld id="{92231BBE-FA9A-024F-80F8-E99CB0619225}" type="slidenum">
              <a:rPr lang="en-US" smtClean="0"/>
              <a:t>15</a:t>
            </a:fld>
            <a:endParaRPr lang="en-US"/>
          </a:p>
        </p:txBody>
      </p:sp>
    </p:spTree>
    <p:extLst>
      <p:ext uri="{BB962C8B-B14F-4D97-AF65-F5344CB8AC3E}">
        <p14:creationId xmlns:p14="http://schemas.microsoft.com/office/powerpoint/2010/main" val="287875951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2231BBE-FA9A-024F-80F8-E99CB0619225}" type="slidenum">
              <a:rPr lang="en-US" smtClean="0"/>
              <a:t>16</a:t>
            </a:fld>
            <a:endParaRPr lang="en-US"/>
          </a:p>
        </p:txBody>
      </p:sp>
    </p:spTree>
    <p:extLst>
      <p:ext uri="{BB962C8B-B14F-4D97-AF65-F5344CB8AC3E}">
        <p14:creationId xmlns:p14="http://schemas.microsoft.com/office/powerpoint/2010/main" val="96875087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sz="1200" dirty="0">
                <a:effectLst/>
                <a:ea typeface="Calibri" panose="020F0502020204030204" pitchFamily="34" charset="0"/>
                <a:cs typeface="Calibri" panose="020F0502020204030204" pitchFamily="34" charset="0"/>
              </a:rPr>
              <a:t>authorities (</a:t>
            </a:r>
            <a:r>
              <a:rPr lang="en-IE" sz="1200" i="1" dirty="0" err="1">
                <a:effectLst/>
                <a:ea typeface="Calibri" panose="020F0502020204030204" pitchFamily="34" charset="0"/>
                <a:cs typeface="Calibri" panose="020F0502020204030204" pitchFamily="34" charset="0"/>
              </a:rPr>
              <a:t>kúrioi</a:t>
            </a:r>
            <a:r>
              <a:rPr lang="en-IE" sz="1200" dirty="0">
                <a:effectLst/>
                <a:ea typeface="Calibri" panose="020F0502020204030204" pitchFamily="34" charset="0"/>
                <a:cs typeface="Calibri" panose="020F0502020204030204" pitchFamily="34" charset="0"/>
              </a:rPr>
              <a:t>)</a:t>
            </a:r>
          </a:p>
          <a:p>
            <a:r>
              <a:rPr lang="en-IE" sz="1200" dirty="0">
                <a:effectLst/>
                <a:cs typeface="Calibri" panose="020F0502020204030204" pitchFamily="34" charset="0"/>
              </a:rPr>
              <a:t>Apology 33c5ff – </a:t>
            </a:r>
            <a:r>
              <a:rPr lang="en-IE" sz="1200" dirty="0" err="1">
                <a:effectLst/>
                <a:cs typeface="Calibri" panose="020F0502020204030204" pitchFamily="34" charset="0"/>
              </a:rPr>
              <a:t>dreamsconvey</a:t>
            </a:r>
            <a:r>
              <a:rPr lang="en-IE" sz="1200" dirty="0">
                <a:effectLst/>
                <a:cs typeface="Calibri" panose="020F0502020204030204" pitchFamily="34" charset="0"/>
              </a:rPr>
              <a:t> the divine command to Socrates; Phaedo 60e</a:t>
            </a:r>
            <a:endParaRPr lang="en-US" dirty="0"/>
          </a:p>
        </p:txBody>
      </p:sp>
      <p:sp>
        <p:nvSpPr>
          <p:cNvPr id="4" name="Slide Number Placeholder 3"/>
          <p:cNvSpPr>
            <a:spLocks noGrp="1"/>
          </p:cNvSpPr>
          <p:nvPr>
            <p:ph type="sldNum" sz="quarter" idx="5"/>
          </p:nvPr>
        </p:nvSpPr>
        <p:spPr/>
        <p:txBody>
          <a:bodyPr/>
          <a:lstStyle/>
          <a:p>
            <a:fld id="{92231BBE-FA9A-024F-80F8-E99CB0619225}" type="slidenum">
              <a:rPr lang="en-US" smtClean="0"/>
              <a:t>17</a:t>
            </a:fld>
            <a:endParaRPr lang="en-US"/>
          </a:p>
        </p:txBody>
      </p:sp>
    </p:spTree>
    <p:extLst>
      <p:ext uri="{BB962C8B-B14F-4D97-AF65-F5344CB8AC3E}">
        <p14:creationId xmlns:p14="http://schemas.microsoft.com/office/powerpoint/2010/main" val="35796870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panose="020B0604020202020204" pitchFamily="34" charset="0"/>
              <a:buChar char="•"/>
            </a:pPr>
            <a:r>
              <a:rPr lang="en-GB" sz="1800" dirty="0">
                <a:solidFill>
                  <a:srgbClr val="222222"/>
                </a:solidFill>
                <a:effectLst/>
                <a:latin typeface="Calibri" panose="020F0502020204030204" pitchFamily="34" charset="0"/>
                <a:ea typeface="Calibri" panose="020F0502020204030204" pitchFamily="34" charset="0"/>
              </a:rPr>
              <a:t>The images on the François </a:t>
            </a:r>
            <a:r>
              <a:rPr lang="en-GB" sz="1800" i="1" dirty="0" err="1">
                <a:solidFill>
                  <a:srgbClr val="222222"/>
                </a:solidFill>
                <a:effectLst/>
                <a:latin typeface="Calibri" panose="020F0502020204030204" pitchFamily="34" charset="0"/>
                <a:ea typeface="Calibri" panose="020F0502020204030204" pitchFamily="34" charset="0"/>
              </a:rPr>
              <a:t>kratēr</a:t>
            </a:r>
            <a:r>
              <a:rPr lang="en-GB" sz="1800" dirty="0">
                <a:solidFill>
                  <a:srgbClr val="222222"/>
                </a:solidFill>
                <a:effectLst/>
                <a:latin typeface="Calibri" panose="020F0502020204030204" pitchFamily="34" charset="0"/>
                <a:ea typeface="Calibri" panose="020F0502020204030204" pitchFamily="34" charset="0"/>
              </a:rPr>
              <a:t>, a famous wine-mixing bowl dated circa 570 BC</a:t>
            </a:r>
          </a:p>
          <a:p>
            <a:pPr marL="514350" lvl="1" indent="0" defTabSz="914400">
              <a:lnSpc>
                <a:spcPct val="90000"/>
              </a:lnSpc>
              <a:buNone/>
            </a:pPr>
            <a:r>
              <a:rPr lang="en-US" sz="2500" dirty="0">
                <a:latin typeface="+mn-lt"/>
                <a:cs typeface="+mn-cs"/>
              </a:rPr>
              <a:t>6</a:t>
            </a:r>
            <a:r>
              <a:rPr lang="en-US" sz="2500" baseline="30000" dirty="0">
                <a:latin typeface="+mn-lt"/>
                <a:cs typeface="+mn-cs"/>
              </a:rPr>
              <a:t>th</a:t>
            </a:r>
            <a:r>
              <a:rPr lang="en-US" sz="2500" dirty="0">
                <a:latin typeface="+mn-lt"/>
                <a:cs typeface="+mn-cs"/>
              </a:rPr>
              <a:t> century BC, 66 cm high, Attic black-figure, krater.</a:t>
            </a:r>
          </a:p>
          <a:p>
            <a:pPr lvl="1" indent="-228600" defTabSz="914400">
              <a:lnSpc>
                <a:spcPct val="90000"/>
              </a:lnSpc>
              <a:buFont typeface="Arial" panose="020B0604020202020204" pitchFamily="34" charset="0"/>
              <a:buChar char="•"/>
            </a:pPr>
            <a:r>
              <a:rPr lang="en-US" sz="2500" dirty="0">
                <a:latin typeface="+mn-lt"/>
                <a:cs typeface="+mn-cs"/>
              </a:rPr>
              <a:t> Discovered in a tomb: an Etruscan grave offering. </a:t>
            </a:r>
          </a:p>
          <a:p>
            <a:pPr indent="-228600" defTabSz="914400">
              <a:lnSpc>
                <a:spcPct val="90000"/>
              </a:lnSpc>
              <a:buFont typeface="Arial" panose="020B0604020202020204" pitchFamily="34" charset="0"/>
              <a:buChar char="•"/>
            </a:pPr>
            <a:r>
              <a:rPr lang="en-US" sz="2500" dirty="0">
                <a:latin typeface="+mn-lt"/>
                <a:cs typeface="+mn-cs"/>
              </a:rPr>
              <a:t>Stories relating to the Epic cycle:</a:t>
            </a:r>
          </a:p>
          <a:p>
            <a:pPr lvl="1" indent="-228600" defTabSz="914400">
              <a:lnSpc>
                <a:spcPct val="90000"/>
              </a:lnSpc>
              <a:buFont typeface="Arial" panose="020B0604020202020204" pitchFamily="34" charset="0"/>
              <a:buChar char="•"/>
            </a:pPr>
            <a:r>
              <a:rPr lang="en-US" sz="2500" dirty="0">
                <a:latin typeface="+mn-lt"/>
                <a:cs typeface="+mn-cs"/>
              </a:rPr>
              <a:t>Top: The </a:t>
            </a:r>
            <a:r>
              <a:rPr lang="en-US" sz="2500" dirty="0" err="1">
                <a:latin typeface="+mn-lt"/>
                <a:cs typeface="+mn-cs"/>
              </a:rPr>
              <a:t>Calydonian</a:t>
            </a:r>
            <a:r>
              <a:rPr lang="en-US" sz="2500" dirty="0">
                <a:latin typeface="+mn-lt"/>
                <a:cs typeface="+mn-cs"/>
              </a:rPr>
              <a:t> Boar Hunt.</a:t>
            </a:r>
          </a:p>
          <a:p>
            <a:pPr lvl="1" indent="-228600" defTabSz="914400">
              <a:lnSpc>
                <a:spcPct val="90000"/>
              </a:lnSpc>
              <a:buFont typeface="Arial" panose="020B0604020202020204" pitchFamily="34" charset="0"/>
              <a:buChar char="•"/>
            </a:pPr>
            <a:r>
              <a:rPr lang="en-US" sz="2500" dirty="0">
                <a:latin typeface="+mn-lt"/>
                <a:cs typeface="+mn-cs"/>
              </a:rPr>
              <a:t>Tier 2: The Funeral games of Patroclus.</a:t>
            </a:r>
          </a:p>
          <a:p>
            <a:pPr lvl="1" indent="-228600" defTabSz="914400">
              <a:lnSpc>
                <a:spcPct val="90000"/>
              </a:lnSpc>
              <a:buFont typeface="Arial" panose="020B0604020202020204" pitchFamily="34" charset="0"/>
              <a:buChar char="•"/>
            </a:pPr>
            <a:r>
              <a:rPr lang="en-US" sz="2500" dirty="0">
                <a:latin typeface="+mn-lt"/>
                <a:cs typeface="+mn-cs"/>
              </a:rPr>
              <a:t>Tier 3: The Wedding of Peleus and Thetis.</a:t>
            </a:r>
          </a:p>
          <a:p>
            <a:pPr lvl="1" indent="-228600" defTabSz="914400">
              <a:lnSpc>
                <a:spcPct val="90000"/>
              </a:lnSpc>
              <a:buFont typeface="Arial" panose="020B0604020202020204" pitchFamily="34" charset="0"/>
              <a:buChar char="•"/>
            </a:pPr>
            <a:r>
              <a:rPr lang="en-US" sz="2500" dirty="0">
                <a:latin typeface="+mn-lt"/>
                <a:cs typeface="+mn-cs"/>
              </a:rPr>
              <a:t>Tier 4: Achilles hunting Troilus, the son of Priam.</a:t>
            </a:r>
          </a:p>
          <a:p>
            <a:pPr lvl="1" indent="-228600" defTabSz="914400">
              <a:lnSpc>
                <a:spcPct val="90000"/>
              </a:lnSpc>
              <a:buFont typeface="Arial" panose="020B0604020202020204" pitchFamily="34" charset="0"/>
              <a:buChar char="•"/>
            </a:pPr>
            <a:r>
              <a:rPr lang="en-GB" sz="2200" dirty="0">
                <a:latin typeface="+mn-lt"/>
              </a:rPr>
              <a:t>270 human and animal figures</a:t>
            </a:r>
          </a:p>
          <a:p>
            <a:pPr lvl="2" defTabSz="914400">
              <a:lnSpc>
                <a:spcPct val="90000"/>
              </a:lnSpc>
              <a:buFont typeface="Arial" panose="020B0604020202020204" pitchFamily="34" charset="0"/>
              <a:buChar char="•"/>
            </a:pPr>
            <a:r>
              <a:rPr lang="en-GB" sz="2200" dirty="0">
                <a:latin typeface="+mn-lt"/>
                <a:cs typeface="+mn-cs"/>
              </a:rPr>
              <a:t>121 of these </a:t>
            </a:r>
            <a:r>
              <a:rPr lang="en-GB" sz="2200" b="1" u="sng" dirty="0">
                <a:latin typeface="+mn-lt"/>
                <a:cs typeface="+mn-cs"/>
              </a:rPr>
              <a:t>figures are labelled</a:t>
            </a:r>
            <a:endParaRPr lang="en-US" sz="2200" b="1" u="sng" dirty="0">
              <a:latin typeface="+mn-lt"/>
              <a:cs typeface="+mn-cs"/>
            </a:endParaRPr>
          </a:p>
          <a:p>
            <a:pPr marL="285750" indent="-2857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92231BBE-FA9A-024F-80F8-E99CB0619225}" type="slidenum">
              <a:rPr lang="en-US" smtClean="0"/>
              <a:t>18</a:t>
            </a:fld>
            <a:endParaRPr lang="en-US"/>
          </a:p>
        </p:txBody>
      </p:sp>
    </p:spTree>
    <p:extLst>
      <p:ext uri="{BB962C8B-B14F-4D97-AF65-F5344CB8AC3E}">
        <p14:creationId xmlns:p14="http://schemas.microsoft.com/office/powerpoint/2010/main" val="58772015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2231BBE-FA9A-024F-80F8-E99CB0619225}" type="slidenum">
              <a:rPr lang="en-US" smtClean="0"/>
              <a:t>20</a:t>
            </a:fld>
            <a:endParaRPr lang="en-US"/>
          </a:p>
        </p:txBody>
      </p:sp>
    </p:spTree>
    <p:extLst>
      <p:ext uri="{BB962C8B-B14F-4D97-AF65-F5344CB8AC3E}">
        <p14:creationId xmlns:p14="http://schemas.microsoft.com/office/powerpoint/2010/main" val="326929779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2231BBE-FA9A-024F-80F8-E99CB0619225}" type="slidenum">
              <a:rPr lang="en-US" smtClean="0"/>
              <a:t>21</a:t>
            </a:fld>
            <a:endParaRPr lang="en-US"/>
          </a:p>
        </p:txBody>
      </p:sp>
    </p:spTree>
    <p:extLst>
      <p:ext uri="{BB962C8B-B14F-4D97-AF65-F5344CB8AC3E}">
        <p14:creationId xmlns:p14="http://schemas.microsoft.com/office/powerpoint/2010/main" val="337827770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2231BBE-FA9A-024F-80F8-E99CB0619225}" type="slidenum">
              <a:rPr lang="en-US" smtClean="0"/>
              <a:t>22</a:t>
            </a:fld>
            <a:endParaRPr lang="en-US"/>
          </a:p>
        </p:txBody>
      </p:sp>
    </p:spTree>
    <p:extLst>
      <p:ext uri="{BB962C8B-B14F-4D97-AF65-F5344CB8AC3E}">
        <p14:creationId xmlns:p14="http://schemas.microsoft.com/office/powerpoint/2010/main" val="308378200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2231BBE-FA9A-024F-80F8-E99CB0619225}" type="slidenum">
              <a:rPr lang="en-US" smtClean="0"/>
              <a:t>23</a:t>
            </a:fld>
            <a:endParaRPr lang="en-US"/>
          </a:p>
        </p:txBody>
      </p:sp>
    </p:spTree>
    <p:extLst>
      <p:ext uri="{BB962C8B-B14F-4D97-AF65-F5344CB8AC3E}">
        <p14:creationId xmlns:p14="http://schemas.microsoft.com/office/powerpoint/2010/main" val="78841535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92231BBE-FA9A-024F-80F8-E99CB0619225}" type="slidenum">
              <a:rPr lang="en-US" smtClean="0"/>
              <a:t>24</a:t>
            </a:fld>
            <a:endParaRPr lang="en-US"/>
          </a:p>
        </p:txBody>
      </p:sp>
    </p:spTree>
    <p:extLst>
      <p:ext uri="{BB962C8B-B14F-4D97-AF65-F5344CB8AC3E}">
        <p14:creationId xmlns:p14="http://schemas.microsoft.com/office/powerpoint/2010/main" val="14432191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panose="020B0604020202020204" pitchFamily="34" charset="0"/>
              <a:buChar char="•"/>
            </a:pPr>
            <a:r>
              <a:rPr lang="en-GB" sz="1800" i="1" dirty="0">
                <a:effectLst/>
                <a:latin typeface="Calibri" panose="020F0502020204030204" pitchFamily="34" charset="0"/>
                <a:ea typeface="Calibri" panose="020F0502020204030204" pitchFamily="34" charset="0"/>
              </a:rPr>
              <a:t>Living well is the same as living honourably or justly</a:t>
            </a:r>
            <a:r>
              <a:rPr lang="en-GB" sz="1800" dirty="0">
                <a:effectLst/>
                <a:latin typeface="Calibri" panose="020F0502020204030204" pitchFamily="34" charset="0"/>
                <a:ea typeface="Calibri" panose="020F0502020204030204" pitchFamily="34" charset="0"/>
              </a:rPr>
              <a:t>: this succinctly summarises Plato’s ethical theory‘</a:t>
            </a:r>
            <a:r>
              <a:rPr lang="en-GB" dirty="0">
                <a:effectLst/>
              </a:rPr>
              <a:t> </a:t>
            </a:r>
            <a:endParaRPr lang="en-US" dirty="0"/>
          </a:p>
        </p:txBody>
      </p:sp>
      <p:sp>
        <p:nvSpPr>
          <p:cNvPr id="4" name="Slide Number Placeholder 3"/>
          <p:cNvSpPr>
            <a:spLocks noGrp="1"/>
          </p:cNvSpPr>
          <p:nvPr>
            <p:ph type="sldNum" sz="quarter" idx="5"/>
          </p:nvPr>
        </p:nvSpPr>
        <p:spPr/>
        <p:txBody>
          <a:bodyPr/>
          <a:lstStyle/>
          <a:p>
            <a:fld id="{92231BBE-FA9A-024F-80F8-E99CB0619225}" type="slidenum">
              <a:rPr lang="en-US" smtClean="0"/>
              <a:t>25</a:t>
            </a:fld>
            <a:endParaRPr lang="en-US"/>
          </a:p>
        </p:txBody>
      </p:sp>
    </p:spTree>
    <p:extLst>
      <p:ext uri="{BB962C8B-B14F-4D97-AF65-F5344CB8AC3E}">
        <p14:creationId xmlns:p14="http://schemas.microsoft.com/office/powerpoint/2010/main" val="95930927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panose="020B0604020202020204" pitchFamily="34" charset="0"/>
              <a:buChar char="•"/>
            </a:pPr>
            <a:r>
              <a:rPr lang="en-GB" sz="12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Principle of </a:t>
            </a:r>
            <a:r>
              <a:rPr lang="en-GB" sz="1200" u="sng"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non-retaliation</a:t>
            </a:r>
            <a:r>
              <a:rPr lang="en-GB" sz="1200" u="none"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is not common </a:t>
            </a:r>
            <a:r>
              <a:rPr lang="en-GB" sz="12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in the Greek world of ethics where justice is often defined as helping friends and hurting enemies...</a:t>
            </a:r>
          </a:p>
          <a:p>
            <a:pPr marL="285750" indent="-285750">
              <a:buFont typeface="Arial" panose="020B0604020202020204" pitchFamily="34" charset="0"/>
              <a:buChar char="•"/>
            </a:pPr>
            <a:r>
              <a:rPr lang="en-GB" sz="12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Note these are not statements of fact, but open questions. CRITO COULD DISAGREE… but he accepts these points. You do not have to accept them and if you debated with Socrates the conversation might go differently. </a:t>
            </a:r>
            <a:endParaRPr lang="en-US" dirty="0"/>
          </a:p>
        </p:txBody>
      </p:sp>
      <p:sp>
        <p:nvSpPr>
          <p:cNvPr id="4" name="Slide Number Placeholder 3"/>
          <p:cNvSpPr>
            <a:spLocks noGrp="1"/>
          </p:cNvSpPr>
          <p:nvPr>
            <p:ph type="sldNum" sz="quarter" idx="5"/>
          </p:nvPr>
        </p:nvSpPr>
        <p:spPr/>
        <p:txBody>
          <a:bodyPr/>
          <a:lstStyle/>
          <a:p>
            <a:fld id="{92231BBE-FA9A-024F-80F8-E99CB0619225}" type="slidenum">
              <a:rPr lang="en-US" smtClean="0"/>
              <a:t>26</a:t>
            </a:fld>
            <a:endParaRPr lang="en-US"/>
          </a:p>
        </p:txBody>
      </p:sp>
    </p:spTree>
    <p:extLst>
      <p:ext uri="{BB962C8B-B14F-4D97-AF65-F5344CB8AC3E}">
        <p14:creationId xmlns:p14="http://schemas.microsoft.com/office/powerpoint/2010/main" val="198343431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panose="020B0604020202020204" pitchFamily="34" charset="0"/>
              <a:buChar char="•"/>
            </a:pPr>
            <a:r>
              <a:rPr lang="en-US" dirty="0"/>
              <a:t>Socrates believes that when we commit wrong we damage and deform our soul and harm ourselves. </a:t>
            </a:r>
          </a:p>
        </p:txBody>
      </p:sp>
      <p:sp>
        <p:nvSpPr>
          <p:cNvPr id="4" name="Slide Number Placeholder 3"/>
          <p:cNvSpPr>
            <a:spLocks noGrp="1"/>
          </p:cNvSpPr>
          <p:nvPr>
            <p:ph type="sldNum" sz="quarter" idx="5"/>
          </p:nvPr>
        </p:nvSpPr>
        <p:spPr/>
        <p:txBody>
          <a:bodyPr/>
          <a:lstStyle/>
          <a:p>
            <a:fld id="{92231BBE-FA9A-024F-80F8-E99CB0619225}" type="slidenum">
              <a:rPr lang="en-US" smtClean="0"/>
              <a:t>27</a:t>
            </a:fld>
            <a:endParaRPr lang="en-US"/>
          </a:p>
        </p:txBody>
      </p:sp>
    </p:spTree>
    <p:extLst>
      <p:ext uri="{BB962C8B-B14F-4D97-AF65-F5344CB8AC3E}">
        <p14:creationId xmlns:p14="http://schemas.microsoft.com/office/powerpoint/2010/main" val="168734233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92231BBE-FA9A-024F-80F8-E99CB0619225}" type="slidenum">
              <a:rPr lang="en-US" smtClean="0"/>
              <a:t>28</a:t>
            </a:fld>
            <a:endParaRPr lang="en-US"/>
          </a:p>
        </p:txBody>
      </p:sp>
    </p:spTree>
    <p:extLst>
      <p:ext uri="{BB962C8B-B14F-4D97-AF65-F5344CB8AC3E}">
        <p14:creationId xmlns:p14="http://schemas.microsoft.com/office/powerpoint/2010/main" val="257873257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panose="020B0604020202020204" pitchFamily="34" charset="0"/>
              <a:buChar char="•"/>
            </a:pPr>
            <a:r>
              <a:rPr lang="en-US" dirty="0"/>
              <a:t>Do you agree with Crito? Should we accept that disobedience is the same thing as ‘doing wrong’?</a:t>
            </a:r>
          </a:p>
          <a:p>
            <a:pPr marL="742950" lvl="1" indent="-285750">
              <a:buFont typeface="Arial" panose="020B0604020202020204" pitchFamily="34" charset="0"/>
              <a:buChar char="•"/>
            </a:pPr>
            <a:r>
              <a:rPr lang="en-US" dirty="0"/>
              <a:t>How might the discussion change if Crito does not say ‘We must’… </a:t>
            </a:r>
          </a:p>
        </p:txBody>
      </p:sp>
      <p:sp>
        <p:nvSpPr>
          <p:cNvPr id="4" name="Slide Number Placeholder 3"/>
          <p:cNvSpPr>
            <a:spLocks noGrp="1"/>
          </p:cNvSpPr>
          <p:nvPr>
            <p:ph type="sldNum" sz="quarter" idx="5"/>
          </p:nvPr>
        </p:nvSpPr>
        <p:spPr/>
        <p:txBody>
          <a:bodyPr/>
          <a:lstStyle/>
          <a:p>
            <a:fld id="{92231BBE-FA9A-024F-80F8-E99CB0619225}" type="slidenum">
              <a:rPr lang="en-US" smtClean="0"/>
              <a:t>29</a:t>
            </a:fld>
            <a:endParaRPr lang="en-US"/>
          </a:p>
        </p:txBody>
      </p:sp>
    </p:spTree>
    <p:extLst>
      <p:ext uri="{BB962C8B-B14F-4D97-AF65-F5344CB8AC3E}">
        <p14:creationId xmlns:p14="http://schemas.microsoft.com/office/powerpoint/2010/main" val="276766377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400" b="1" kern="0" dirty="0">
                <a:solidFill>
                  <a:srgbClr val="000000"/>
                </a:solidFill>
              </a:rPr>
              <a:t>Socrates:</a:t>
            </a:r>
            <a:r>
              <a:rPr lang="en-US" sz="2400" kern="0" dirty="0">
                <a:solidFill>
                  <a:srgbClr val="000000"/>
                </a:solidFill>
              </a:rPr>
              <a:t> ‘</a:t>
            </a:r>
            <a:r>
              <a:rPr lang="en-US" sz="2400" b="1" kern="0" dirty="0">
                <a:solidFill>
                  <a:srgbClr val="000000"/>
                </a:solidFill>
              </a:rPr>
              <a:t>As for </a:t>
            </a:r>
            <a:r>
              <a:rPr lang="en-US" sz="2400" kern="0" dirty="0">
                <a:solidFill>
                  <a:srgbClr val="000000"/>
                </a:solidFill>
              </a:rPr>
              <a:t>the considerations you raise about expense [argument 3] and reputation [argument 2] and </a:t>
            </a:r>
            <a:r>
              <a:rPr lang="en-US" sz="2400" b="1" kern="0" dirty="0">
                <a:solidFill>
                  <a:schemeClr val="accent2">
                    <a:lumMod val="75000"/>
                  </a:schemeClr>
                </a:solidFill>
              </a:rPr>
              <a:t>bringing up children</a:t>
            </a:r>
            <a:r>
              <a:rPr lang="en-US" sz="2400" kern="0" dirty="0">
                <a:solidFill>
                  <a:schemeClr val="accent2">
                    <a:lumMod val="75000"/>
                  </a:schemeClr>
                </a:solidFill>
              </a:rPr>
              <a:t> </a:t>
            </a:r>
            <a:r>
              <a:rPr lang="en-US" sz="2400" kern="0" dirty="0">
                <a:solidFill>
                  <a:srgbClr val="000000"/>
                </a:solidFill>
              </a:rPr>
              <a:t>[argument 5], I am afraid, Crito, that these are </a:t>
            </a:r>
            <a:r>
              <a:rPr lang="en-US" sz="2400" b="1" u="sng" kern="0" dirty="0">
                <a:solidFill>
                  <a:schemeClr val="accent2">
                    <a:lumMod val="75000"/>
                  </a:schemeClr>
                </a:solidFill>
              </a:rPr>
              <a:t>the concerns of the ordinary public</a:t>
            </a:r>
            <a:r>
              <a:rPr lang="en-US" sz="2400" kern="0" dirty="0">
                <a:solidFill>
                  <a:srgbClr val="000000"/>
                </a:solidFill>
              </a:rPr>
              <a:t>, who think nothing of putting people to death, and would bring them back to life if they could, with equal indifference to reason’ (Plato </a:t>
            </a:r>
            <a:r>
              <a:rPr lang="en-US" sz="2400" i="1" kern="0" dirty="0">
                <a:solidFill>
                  <a:srgbClr val="000000"/>
                </a:solidFill>
              </a:rPr>
              <a:t>Crito</a:t>
            </a:r>
            <a:r>
              <a:rPr lang="en-US" sz="2400" kern="0" dirty="0">
                <a:solidFill>
                  <a:srgbClr val="000000"/>
                </a:solidFill>
              </a:rPr>
              <a:t> 48c).</a:t>
            </a:r>
          </a:p>
          <a:p>
            <a:pPr lvl="1"/>
            <a:r>
              <a:rPr lang="en-US" dirty="0"/>
              <a:t>Rejection of normative Athenian values and traditional expectations …</a:t>
            </a:r>
            <a:endParaRPr lang="en-US" kern="0" dirty="0">
              <a:solidFill>
                <a:srgbClr val="000000"/>
              </a:solidFill>
            </a:endParaRPr>
          </a:p>
        </p:txBody>
      </p:sp>
      <p:sp>
        <p:nvSpPr>
          <p:cNvPr id="4" name="Slide Number Placeholder 3"/>
          <p:cNvSpPr>
            <a:spLocks noGrp="1"/>
          </p:cNvSpPr>
          <p:nvPr>
            <p:ph type="sldNum" sz="quarter" idx="5"/>
          </p:nvPr>
        </p:nvSpPr>
        <p:spPr/>
        <p:txBody>
          <a:bodyPr/>
          <a:lstStyle/>
          <a:p>
            <a:fld id="{92231BBE-FA9A-024F-80F8-E99CB0619225}" type="slidenum">
              <a:rPr lang="en-US" smtClean="0"/>
              <a:t>30</a:t>
            </a:fld>
            <a:endParaRPr lang="en-US"/>
          </a:p>
        </p:txBody>
      </p:sp>
    </p:spTree>
    <p:extLst>
      <p:ext uri="{BB962C8B-B14F-4D97-AF65-F5344CB8AC3E}">
        <p14:creationId xmlns:p14="http://schemas.microsoft.com/office/powerpoint/2010/main" val="289306901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92231BBE-FA9A-024F-80F8-E99CB0619225}" type="slidenum">
              <a:rPr lang="en-US" smtClean="0"/>
              <a:t>31</a:t>
            </a:fld>
            <a:endParaRPr lang="en-US"/>
          </a:p>
        </p:txBody>
      </p:sp>
    </p:spTree>
    <p:extLst>
      <p:ext uri="{BB962C8B-B14F-4D97-AF65-F5344CB8AC3E}">
        <p14:creationId xmlns:p14="http://schemas.microsoft.com/office/powerpoint/2010/main" val="27325621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2DC432-212E-6AE5-FEEA-126DB9FAC92E}"/>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2B1A20A8-42B5-78B8-0A80-328D6460649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E7169B17-DDC9-E5B0-11CE-A639EF37CC6C}"/>
              </a:ext>
            </a:extLst>
          </p:cNvPr>
          <p:cNvSpPr>
            <a:spLocks noGrp="1"/>
          </p:cNvSpPr>
          <p:nvPr>
            <p:ph type="dt" sz="half" idx="10"/>
          </p:nvPr>
        </p:nvSpPr>
        <p:spPr/>
        <p:txBody>
          <a:bodyPr/>
          <a:lstStyle/>
          <a:p>
            <a:fld id="{BA97DEF2-3058-9B41-A70B-D777BC2B569A}" type="datetimeFigureOut">
              <a:rPr lang="en-US" smtClean="0"/>
              <a:t>4/6/23</a:t>
            </a:fld>
            <a:endParaRPr lang="en-US"/>
          </a:p>
        </p:txBody>
      </p:sp>
      <p:sp>
        <p:nvSpPr>
          <p:cNvPr id="5" name="Footer Placeholder 4">
            <a:extLst>
              <a:ext uri="{FF2B5EF4-FFF2-40B4-BE49-F238E27FC236}">
                <a16:creationId xmlns:a16="http://schemas.microsoft.com/office/drawing/2014/main" id="{7B685D5C-3A4C-0E32-5509-A5AF2CC41E5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AACE148-9B63-2878-0810-4CEA24C3EE86}"/>
              </a:ext>
            </a:extLst>
          </p:cNvPr>
          <p:cNvSpPr>
            <a:spLocks noGrp="1"/>
          </p:cNvSpPr>
          <p:nvPr>
            <p:ph type="sldNum" sz="quarter" idx="12"/>
          </p:nvPr>
        </p:nvSpPr>
        <p:spPr/>
        <p:txBody>
          <a:bodyPr/>
          <a:lstStyle/>
          <a:p>
            <a:fld id="{5E5B77C9-1997-074C-B2E5-DD65083A5387}" type="slidenum">
              <a:rPr lang="en-US" smtClean="0"/>
              <a:t>‹#›</a:t>
            </a:fld>
            <a:endParaRPr lang="en-US"/>
          </a:p>
        </p:txBody>
      </p:sp>
    </p:spTree>
    <p:extLst>
      <p:ext uri="{BB962C8B-B14F-4D97-AF65-F5344CB8AC3E}">
        <p14:creationId xmlns:p14="http://schemas.microsoft.com/office/powerpoint/2010/main" val="28201850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AAA7F0-97D8-8D6D-01D6-1DEECB583F3C}"/>
              </a:ext>
            </a:extLst>
          </p:cNvPr>
          <p:cNvSpPr>
            <a:spLocks noGrp="1"/>
          </p:cNvSpPr>
          <p:nvPr>
            <p:ph type="title"/>
          </p:nvPr>
        </p:nvSpPr>
        <p:spPr>
          <a:xfrm>
            <a:off x="838200" y="136525"/>
            <a:ext cx="10515600" cy="683090"/>
          </a:xfrm>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D640E9AF-5C2C-7E24-832E-5215B9F75722}"/>
              </a:ext>
            </a:extLst>
          </p:cNvPr>
          <p:cNvSpPr>
            <a:spLocks noGrp="1"/>
          </p:cNvSpPr>
          <p:nvPr>
            <p:ph idx="1"/>
          </p:nvPr>
        </p:nvSpPr>
        <p:spPr>
          <a:xfrm>
            <a:off x="91068" y="1103971"/>
            <a:ext cx="12088899" cy="509834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2239964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2681E9-C8F2-9CF7-83F9-6A06562D5581}"/>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B417446C-F2E9-8317-06E9-02ED357A7DB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73DC9C0C-9B39-EB6B-D3A3-2BBEFB202A06}"/>
              </a:ext>
            </a:extLst>
          </p:cNvPr>
          <p:cNvSpPr>
            <a:spLocks noGrp="1"/>
          </p:cNvSpPr>
          <p:nvPr>
            <p:ph type="dt" sz="half" idx="10"/>
          </p:nvPr>
        </p:nvSpPr>
        <p:spPr/>
        <p:txBody>
          <a:bodyPr/>
          <a:lstStyle/>
          <a:p>
            <a:fld id="{BA97DEF2-3058-9B41-A70B-D777BC2B569A}" type="datetimeFigureOut">
              <a:rPr lang="en-US" smtClean="0"/>
              <a:t>4/6/23</a:t>
            </a:fld>
            <a:endParaRPr lang="en-US"/>
          </a:p>
        </p:txBody>
      </p:sp>
      <p:sp>
        <p:nvSpPr>
          <p:cNvPr id="5" name="Footer Placeholder 4">
            <a:extLst>
              <a:ext uri="{FF2B5EF4-FFF2-40B4-BE49-F238E27FC236}">
                <a16:creationId xmlns:a16="http://schemas.microsoft.com/office/drawing/2014/main" id="{74DEE507-29AD-74FD-E5FA-D270AF400C0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A82DF25-C62D-A7B4-6323-C03A8A6638D3}"/>
              </a:ext>
            </a:extLst>
          </p:cNvPr>
          <p:cNvSpPr>
            <a:spLocks noGrp="1"/>
          </p:cNvSpPr>
          <p:nvPr>
            <p:ph type="sldNum" sz="quarter" idx="12"/>
          </p:nvPr>
        </p:nvSpPr>
        <p:spPr/>
        <p:txBody>
          <a:bodyPr/>
          <a:lstStyle/>
          <a:p>
            <a:fld id="{5E5B77C9-1997-074C-B2E5-DD65083A5387}" type="slidenum">
              <a:rPr lang="en-US" smtClean="0"/>
              <a:t>‹#›</a:t>
            </a:fld>
            <a:endParaRPr lang="en-US"/>
          </a:p>
        </p:txBody>
      </p:sp>
    </p:spTree>
    <p:extLst>
      <p:ext uri="{BB962C8B-B14F-4D97-AF65-F5344CB8AC3E}">
        <p14:creationId xmlns:p14="http://schemas.microsoft.com/office/powerpoint/2010/main" val="2036702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2F62B0-A086-087B-FEFB-848AC5F509F9}"/>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A1087D36-CA2C-68DD-B681-72EC14F5FE68}"/>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1CE0C9D8-DEB8-1582-5FF4-69D9B3D8EE21}"/>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B8FDEC43-1675-47D5-C6E5-5AB6F3A8B6E8}"/>
              </a:ext>
            </a:extLst>
          </p:cNvPr>
          <p:cNvSpPr>
            <a:spLocks noGrp="1"/>
          </p:cNvSpPr>
          <p:nvPr>
            <p:ph type="dt" sz="half" idx="10"/>
          </p:nvPr>
        </p:nvSpPr>
        <p:spPr/>
        <p:txBody>
          <a:bodyPr/>
          <a:lstStyle/>
          <a:p>
            <a:fld id="{BA97DEF2-3058-9B41-A70B-D777BC2B569A}" type="datetimeFigureOut">
              <a:rPr lang="en-US" smtClean="0"/>
              <a:t>4/6/23</a:t>
            </a:fld>
            <a:endParaRPr lang="en-US"/>
          </a:p>
        </p:txBody>
      </p:sp>
      <p:sp>
        <p:nvSpPr>
          <p:cNvPr id="6" name="Footer Placeholder 5">
            <a:extLst>
              <a:ext uri="{FF2B5EF4-FFF2-40B4-BE49-F238E27FC236}">
                <a16:creationId xmlns:a16="http://schemas.microsoft.com/office/drawing/2014/main" id="{42FCDA3F-0E36-1248-3291-4915E3D5386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D779A5F-773F-0BEA-84CA-B6F900657809}"/>
              </a:ext>
            </a:extLst>
          </p:cNvPr>
          <p:cNvSpPr>
            <a:spLocks noGrp="1"/>
          </p:cNvSpPr>
          <p:nvPr>
            <p:ph type="sldNum" sz="quarter" idx="12"/>
          </p:nvPr>
        </p:nvSpPr>
        <p:spPr/>
        <p:txBody>
          <a:bodyPr/>
          <a:lstStyle/>
          <a:p>
            <a:fld id="{5E5B77C9-1997-074C-B2E5-DD65083A5387}" type="slidenum">
              <a:rPr lang="en-US" smtClean="0"/>
              <a:t>‹#›</a:t>
            </a:fld>
            <a:endParaRPr lang="en-US"/>
          </a:p>
        </p:txBody>
      </p:sp>
    </p:spTree>
    <p:extLst>
      <p:ext uri="{BB962C8B-B14F-4D97-AF65-F5344CB8AC3E}">
        <p14:creationId xmlns:p14="http://schemas.microsoft.com/office/powerpoint/2010/main" val="2935444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70C2C-1721-5C61-95DB-19735495906D}"/>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26D9BFC7-4F60-0F11-3496-1511E65900D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CA7411A6-27F7-1AD8-B9F4-E3312D2BC892}"/>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B08E7EAF-A02C-B9D3-25CF-B6ACA11102F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02777D99-D3A0-83F2-CF54-CD18EA9CB859}"/>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FB81D053-665A-4CDE-16A5-17897A3E214C}"/>
              </a:ext>
            </a:extLst>
          </p:cNvPr>
          <p:cNvSpPr>
            <a:spLocks noGrp="1"/>
          </p:cNvSpPr>
          <p:nvPr>
            <p:ph type="dt" sz="half" idx="10"/>
          </p:nvPr>
        </p:nvSpPr>
        <p:spPr/>
        <p:txBody>
          <a:bodyPr/>
          <a:lstStyle/>
          <a:p>
            <a:fld id="{BA97DEF2-3058-9B41-A70B-D777BC2B569A}" type="datetimeFigureOut">
              <a:rPr lang="en-US" smtClean="0"/>
              <a:t>4/6/23</a:t>
            </a:fld>
            <a:endParaRPr lang="en-US"/>
          </a:p>
        </p:txBody>
      </p:sp>
      <p:sp>
        <p:nvSpPr>
          <p:cNvPr id="8" name="Footer Placeholder 7">
            <a:extLst>
              <a:ext uri="{FF2B5EF4-FFF2-40B4-BE49-F238E27FC236}">
                <a16:creationId xmlns:a16="http://schemas.microsoft.com/office/drawing/2014/main" id="{579C4E29-717A-C2BF-670A-75089229BD0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F222BD4-A224-876F-6267-84C96942933E}"/>
              </a:ext>
            </a:extLst>
          </p:cNvPr>
          <p:cNvSpPr>
            <a:spLocks noGrp="1"/>
          </p:cNvSpPr>
          <p:nvPr>
            <p:ph type="sldNum" sz="quarter" idx="12"/>
          </p:nvPr>
        </p:nvSpPr>
        <p:spPr/>
        <p:txBody>
          <a:bodyPr/>
          <a:lstStyle/>
          <a:p>
            <a:fld id="{5E5B77C9-1997-074C-B2E5-DD65083A5387}" type="slidenum">
              <a:rPr lang="en-US" smtClean="0"/>
              <a:t>‹#›</a:t>
            </a:fld>
            <a:endParaRPr lang="en-US"/>
          </a:p>
        </p:txBody>
      </p:sp>
    </p:spTree>
    <p:extLst>
      <p:ext uri="{BB962C8B-B14F-4D97-AF65-F5344CB8AC3E}">
        <p14:creationId xmlns:p14="http://schemas.microsoft.com/office/powerpoint/2010/main" val="611393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02A239-CCD5-6201-D31C-2D230D139F00}"/>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35D829EB-C542-783F-1F68-AC625250DD4A}"/>
              </a:ext>
            </a:extLst>
          </p:cNvPr>
          <p:cNvSpPr>
            <a:spLocks noGrp="1"/>
          </p:cNvSpPr>
          <p:nvPr>
            <p:ph type="dt" sz="half" idx="10"/>
          </p:nvPr>
        </p:nvSpPr>
        <p:spPr/>
        <p:txBody>
          <a:bodyPr/>
          <a:lstStyle/>
          <a:p>
            <a:fld id="{BA97DEF2-3058-9B41-A70B-D777BC2B569A}" type="datetimeFigureOut">
              <a:rPr lang="en-US" smtClean="0"/>
              <a:t>4/6/23</a:t>
            </a:fld>
            <a:endParaRPr lang="en-US"/>
          </a:p>
        </p:txBody>
      </p:sp>
      <p:sp>
        <p:nvSpPr>
          <p:cNvPr id="4" name="Footer Placeholder 3">
            <a:extLst>
              <a:ext uri="{FF2B5EF4-FFF2-40B4-BE49-F238E27FC236}">
                <a16:creationId xmlns:a16="http://schemas.microsoft.com/office/drawing/2014/main" id="{4E6A88F4-8EBD-DE07-1299-41831D5BB0E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F5DE0AC-4FED-6BA4-4071-FADD8CC41319}"/>
              </a:ext>
            </a:extLst>
          </p:cNvPr>
          <p:cNvSpPr>
            <a:spLocks noGrp="1"/>
          </p:cNvSpPr>
          <p:nvPr>
            <p:ph type="sldNum" sz="quarter" idx="12"/>
          </p:nvPr>
        </p:nvSpPr>
        <p:spPr/>
        <p:txBody>
          <a:bodyPr/>
          <a:lstStyle/>
          <a:p>
            <a:fld id="{5E5B77C9-1997-074C-B2E5-DD65083A5387}" type="slidenum">
              <a:rPr lang="en-US" smtClean="0"/>
              <a:t>‹#›</a:t>
            </a:fld>
            <a:endParaRPr lang="en-US"/>
          </a:p>
        </p:txBody>
      </p:sp>
    </p:spTree>
    <p:extLst>
      <p:ext uri="{BB962C8B-B14F-4D97-AF65-F5344CB8AC3E}">
        <p14:creationId xmlns:p14="http://schemas.microsoft.com/office/powerpoint/2010/main" val="27615338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3C63CA5-1DAF-AF91-1E02-36A74058A4FB}"/>
              </a:ext>
            </a:extLst>
          </p:cNvPr>
          <p:cNvSpPr>
            <a:spLocks noGrp="1"/>
          </p:cNvSpPr>
          <p:nvPr>
            <p:ph type="dt" sz="half" idx="10"/>
          </p:nvPr>
        </p:nvSpPr>
        <p:spPr/>
        <p:txBody>
          <a:bodyPr/>
          <a:lstStyle/>
          <a:p>
            <a:fld id="{BA97DEF2-3058-9B41-A70B-D777BC2B569A}" type="datetimeFigureOut">
              <a:rPr lang="en-US" smtClean="0"/>
              <a:t>4/6/23</a:t>
            </a:fld>
            <a:endParaRPr lang="en-US"/>
          </a:p>
        </p:txBody>
      </p:sp>
      <p:sp>
        <p:nvSpPr>
          <p:cNvPr id="3" name="Footer Placeholder 2">
            <a:extLst>
              <a:ext uri="{FF2B5EF4-FFF2-40B4-BE49-F238E27FC236}">
                <a16:creationId xmlns:a16="http://schemas.microsoft.com/office/drawing/2014/main" id="{5F04FCA1-6BD4-BA87-C031-88C57139648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F7FEDE5-24F4-3858-3CDF-7255B826A7E7}"/>
              </a:ext>
            </a:extLst>
          </p:cNvPr>
          <p:cNvSpPr>
            <a:spLocks noGrp="1"/>
          </p:cNvSpPr>
          <p:nvPr>
            <p:ph type="sldNum" sz="quarter" idx="12"/>
          </p:nvPr>
        </p:nvSpPr>
        <p:spPr/>
        <p:txBody>
          <a:bodyPr/>
          <a:lstStyle/>
          <a:p>
            <a:fld id="{5E5B77C9-1997-074C-B2E5-DD65083A5387}" type="slidenum">
              <a:rPr lang="en-US" smtClean="0"/>
              <a:t>‹#›</a:t>
            </a:fld>
            <a:endParaRPr lang="en-US"/>
          </a:p>
        </p:txBody>
      </p:sp>
    </p:spTree>
    <p:extLst>
      <p:ext uri="{BB962C8B-B14F-4D97-AF65-F5344CB8AC3E}">
        <p14:creationId xmlns:p14="http://schemas.microsoft.com/office/powerpoint/2010/main" val="24077462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ACE05-4147-E2A7-FAE5-06967FD6FCD8}"/>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963C2DA8-81C9-EBCA-FF7A-53BB6046EB2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DECEFCE7-7B9A-E1E9-499B-B08FCED85D8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9E4E5448-8535-E4FF-1AE4-4029EB3A6202}"/>
              </a:ext>
            </a:extLst>
          </p:cNvPr>
          <p:cNvSpPr>
            <a:spLocks noGrp="1"/>
          </p:cNvSpPr>
          <p:nvPr>
            <p:ph type="dt" sz="half" idx="10"/>
          </p:nvPr>
        </p:nvSpPr>
        <p:spPr/>
        <p:txBody>
          <a:bodyPr/>
          <a:lstStyle/>
          <a:p>
            <a:fld id="{BA97DEF2-3058-9B41-A70B-D777BC2B569A}" type="datetimeFigureOut">
              <a:rPr lang="en-US" smtClean="0"/>
              <a:t>4/6/23</a:t>
            </a:fld>
            <a:endParaRPr lang="en-US"/>
          </a:p>
        </p:txBody>
      </p:sp>
      <p:sp>
        <p:nvSpPr>
          <p:cNvPr id="6" name="Footer Placeholder 5">
            <a:extLst>
              <a:ext uri="{FF2B5EF4-FFF2-40B4-BE49-F238E27FC236}">
                <a16:creationId xmlns:a16="http://schemas.microsoft.com/office/drawing/2014/main" id="{1FBCC521-EDF8-9C30-A1EB-6F54BF7C3AF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883A764-EA95-14D5-2177-7E769A75BD8B}"/>
              </a:ext>
            </a:extLst>
          </p:cNvPr>
          <p:cNvSpPr>
            <a:spLocks noGrp="1"/>
          </p:cNvSpPr>
          <p:nvPr>
            <p:ph type="sldNum" sz="quarter" idx="12"/>
          </p:nvPr>
        </p:nvSpPr>
        <p:spPr/>
        <p:txBody>
          <a:bodyPr/>
          <a:lstStyle/>
          <a:p>
            <a:fld id="{5E5B77C9-1997-074C-B2E5-DD65083A5387}" type="slidenum">
              <a:rPr lang="en-US" smtClean="0"/>
              <a:t>‹#›</a:t>
            </a:fld>
            <a:endParaRPr lang="en-US"/>
          </a:p>
        </p:txBody>
      </p:sp>
    </p:spTree>
    <p:extLst>
      <p:ext uri="{BB962C8B-B14F-4D97-AF65-F5344CB8AC3E}">
        <p14:creationId xmlns:p14="http://schemas.microsoft.com/office/powerpoint/2010/main" val="14886334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A0DB5B-6E21-40DA-FAB5-AC4E977BE4D9}"/>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18740008-125F-346B-3927-11027824C1E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C9EB838-C318-2488-334E-0B662C11A9E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2D6D4886-E609-D9F7-8F53-39EC030463D6}"/>
              </a:ext>
            </a:extLst>
          </p:cNvPr>
          <p:cNvSpPr>
            <a:spLocks noGrp="1"/>
          </p:cNvSpPr>
          <p:nvPr>
            <p:ph type="dt" sz="half" idx="10"/>
          </p:nvPr>
        </p:nvSpPr>
        <p:spPr/>
        <p:txBody>
          <a:bodyPr/>
          <a:lstStyle/>
          <a:p>
            <a:fld id="{BA97DEF2-3058-9B41-A70B-D777BC2B569A}" type="datetimeFigureOut">
              <a:rPr lang="en-US" smtClean="0"/>
              <a:t>4/6/23</a:t>
            </a:fld>
            <a:endParaRPr lang="en-US"/>
          </a:p>
        </p:txBody>
      </p:sp>
      <p:sp>
        <p:nvSpPr>
          <p:cNvPr id="6" name="Footer Placeholder 5">
            <a:extLst>
              <a:ext uri="{FF2B5EF4-FFF2-40B4-BE49-F238E27FC236}">
                <a16:creationId xmlns:a16="http://schemas.microsoft.com/office/drawing/2014/main" id="{7A6C43C6-234D-8CC9-B665-9C2A2C1C631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EE0C3DB-68F7-5A38-DB14-59BB49A3C063}"/>
              </a:ext>
            </a:extLst>
          </p:cNvPr>
          <p:cNvSpPr>
            <a:spLocks noGrp="1"/>
          </p:cNvSpPr>
          <p:nvPr>
            <p:ph type="sldNum" sz="quarter" idx="12"/>
          </p:nvPr>
        </p:nvSpPr>
        <p:spPr/>
        <p:txBody>
          <a:bodyPr/>
          <a:lstStyle/>
          <a:p>
            <a:fld id="{5E5B77C9-1997-074C-B2E5-DD65083A5387}" type="slidenum">
              <a:rPr lang="en-US" smtClean="0"/>
              <a:t>‹#›</a:t>
            </a:fld>
            <a:endParaRPr lang="en-US"/>
          </a:p>
        </p:txBody>
      </p:sp>
    </p:spTree>
    <p:extLst>
      <p:ext uri="{BB962C8B-B14F-4D97-AF65-F5344CB8AC3E}">
        <p14:creationId xmlns:p14="http://schemas.microsoft.com/office/powerpoint/2010/main" val="21761854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F165BA-BFEF-76C9-EB09-A007F6444166}"/>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975FA19E-1689-8335-F4A5-00C145A557BD}"/>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B2D54EF5-5F6A-AB0E-556E-5E34F2D15EB0}"/>
              </a:ext>
            </a:extLst>
          </p:cNvPr>
          <p:cNvSpPr>
            <a:spLocks noGrp="1"/>
          </p:cNvSpPr>
          <p:nvPr>
            <p:ph type="dt" sz="half" idx="10"/>
          </p:nvPr>
        </p:nvSpPr>
        <p:spPr/>
        <p:txBody>
          <a:bodyPr/>
          <a:lstStyle/>
          <a:p>
            <a:fld id="{BA97DEF2-3058-9B41-A70B-D777BC2B569A}" type="datetimeFigureOut">
              <a:rPr lang="en-US" smtClean="0"/>
              <a:t>4/6/23</a:t>
            </a:fld>
            <a:endParaRPr lang="en-US"/>
          </a:p>
        </p:txBody>
      </p:sp>
      <p:sp>
        <p:nvSpPr>
          <p:cNvPr id="5" name="Footer Placeholder 4">
            <a:extLst>
              <a:ext uri="{FF2B5EF4-FFF2-40B4-BE49-F238E27FC236}">
                <a16:creationId xmlns:a16="http://schemas.microsoft.com/office/drawing/2014/main" id="{C8EDBCF0-7B4B-F3BB-A527-212C83F716F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7E14F4F-2DEB-916B-8D07-A32DA194A8B6}"/>
              </a:ext>
            </a:extLst>
          </p:cNvPr>
          <p:cNvSpPr>
            <a:spLocks noGrp="1"/>
          </p:cNvSpPr>
          <p:nvPr>
            <p:ph type="sldNum" sz="quarter" idx="12"/>
          </p:nvPr>
        </p:nvSpPr>
        <p:spPr/>
        <p:txBody>
          <a:bodyPr/>
          <a:lstStyle/>
          <a:p>
            <a:fld id="{5E5B77C9-1997-074C-B2E5-DD65083A5387}" type="slidenum">
              <a:rPr lang="en-US" smtClean="0"/>
              <a:t>‹#›</a:t>
            </a:fld>
            <a:endParaRPr lang="en-US"/>
          </a:p>
        </p:txBody>
      </p:sp>
    </p:spTree>
    <p:extLst>
      <p:ext uri="{BB962C8B-B14F-4D97-AF65-F5344CB8AC3E}">
        <p14:creationId xmlns:p14="http://schemas.microsoft.com/office/powerpoint/2010/main" val="32880614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652FB33-117F-4104-FD3B-1FD7C2989A97}"/>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441A2F89-930B-6564-8349-36DF3585438A}"/>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2D4DD25C-61F8-D42E-D36E-EA908982D6FB}"/>
              </a:ext>
            </a:extLst>
          </p:cNvPr>
          <p:cNvSpPr>
            <a:spLocks noGrp="1"/>
          </p:cNvSpPr>
          <p:nvPr>
            <p:ph type="dt" sz="half" idx="10"/>
          </p:nvPr>
        </p:nvSpPr>
        <p:spPr/>
        <p:txBody>
          <a:bodyPr/>
          <a:lstStyle/>
          <a:p>
            <a:fld id="{BA97DEF2-3058-9B41-A70B-D777BC2B569A}" type="datetimeFigureOut">
              <a:rPr lang="en-US" smtClean="0"/>
              <a:t>4/6/23</a:t>
            </a:fld>
            <a:endParaRPr lang="en-US"/>
          </a:p>
        </p:txBody>
      </p:sp>
      <p:sp>
        <p:nvSpPr>
          <p:cNvPr id="5" name="Footer Placeholder 4">
            <a:extLst>
              <a:ext uri="{FF2B5EF4-FFF2-40B4-BE49-F238E27FC236}">
                <a16:creationId xmlns:a16="http://schemas.microsoft.com/office/drawing/2014/main" id="{9BCA00C2-D5EE-341D-5E86-0273F9C5812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9770619-2E39-354D-9EC5-5D169B6547FF}"/>
              </a:ext>
            </a:extLst>
          </p:cNvPr>
          <p:cNvSpPr>
            <a:spLocks noGrp="1"/>
          </p:cNvSpPr>
          <p:nvPr>
            <p:ph type="sldNum" sz="quarter" idx="12"/>
          </p:nvPr>
        </p:nvSpPr>
        <p:spPr/>
        <p:txBody>
          <a:bodyPr/>
          <a:lstStyle/>
          <a:p>
            <a:fld id="{5E5B77C9-1997-074C-B2E5-DD65083A5387}" type="slidenum">
              <a:rPr lang="en-US" smtClean="0"/>
              <a:t>‹#›</a:t>
            </a:fld>
            <a:endParaRPr lang="en-US"/>
          </a:p>
        </p:txBody>
      </p:sp>
    </p:spTree>
    <p:extLst>
      <p:ext uri="{BB962C8B-B14F-4D97-AF65-F5344CB8AC3E}">
        <p14:creationId xmlns:p14="http://schemas.microsoft.com/office/powerpoint/2010/main" val="29603820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C4AE1BF-1DAE-4974-20F0-55EFBE9EF25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41F3F609-6EF2-50D0-FC7B-F7E33C49105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C6D0D379-DCA1-7CD2-607E-5AEB1B9508F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A97DEF2-3058-9B41-A70B-D777BC2B569A}" type="datetimeFigureOut">
              <a:rPr lang="en-US" smtClean="0"/>
              <a:t>4/6/23</a:t>
            </a:fld>
            <a:endParaRPr lang="en-US"/>
          </a:p>
        </p:txBody>
      </p:sp>
      <p:sp>
        <p:nvSpPr>
          <p:cNvPr id="5" name="Footer Placeholder 4">
            <a:extLst>
              <a:ext uri="{FF2B5EF4-FFF2-40B4-BE49-F238E27FC236}">
                <a16:creationId xmlns:a16="http://schemas.microsoft.com/office/drawing/2014/main" id="{1A8D8A93-038F-42B0-A97A-863B0A74380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BCE7E44-2797-2C2B-7F12-BC5A199ED33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E5B77C9-1997-074C-B2E5-DD65083A5387}" type="slidenum">
              <a:rPr lang="en-US" smtClean="0"/>
              <a:t>‹#›</a:t>
            </a:fld>
            <a:endParaRPr lang="en-US"/>
          </a:p>
        </p:txBody>
      </p:sp>
    </p:spTree>
    <p:extLst>
      <p:ext uri="{BB962C8B-B14F-4D97-AF65-F5344CB8AC3E}">
        <p14:creationId xmlns:p14="http://schemas.microsoft.com/office/powerpoint/2010/main" val="26875913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tiff"/><Relationship Id="rId7" Type="http://schemas.openxmlformats.org/officeDocument/2006/relationships/hyperlink" Target="https://twitter.com/ClassicsUCD" TargetMode="External"/><Relationship Id="rId2" Type="http://schemas.openxmlformats.org/officeDocument/2006/relationships/hyperlink" Target="mailto:christopher.farrell@ucd.ie" TargetMode="External"/><Relationship Id="rId1" Type="http://schemas.openxmlformats.org/officeDocument/2006/relationships/slideLayout" Target="../slideLayouts/slideLayout1.xml"/><Relationship Id="rId6" Type="http://schemas.openxmlformats.org/officeDocument/2006/relationships/hyperlink" Target="https://accessclassics.ie/" TargetMode="External"/><Relationship Id="rId5" Type="http://schemas.openxmlformats.org/officeDocument/2006/relationships/image" Target="../media/image3.png"/><Relationship Id="rId4" Type="http://schemas.openxmlformats.org/officeDocument/2006/relationships/image" Target="../media/image2.tiff"/></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6.png"/><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7.tiff"/><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7.tiff"/><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7.tiff"/><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7.tiff"/><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hyperlink" Target="https://twitter.com/ClassicsUCD" TargetMode="External"/><Relationship Id="rId2" Type="http://schemas.openxmlformats.org/officeDocument/2006/relationships/hyperlink" Target="https://accessclassics.ie/" TargetMode="External"/><Relationship Id="rId1" Type="http://schemas.openxmlformats.org/officeDocument/2006/relationships/slideLayout" Target="../slideLayouts/slideLayout2.xml"/><Relationship Id="rId4" Type="http://schemas.openxmlformats.org/officeDocument/2006/relationships/image" Target="../media/image2.tiff"/></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9">
            <a:extLst>
              <a:ext uri="{FF2B5EF4-FFF2-40B4-BE49-F238E27FC236}">
                <a16:creationId xmlns:a16="http://schemas.microsoft.com/office/drawing/2014/main" id="{3C54F4CE-85F0-46ED-80DA-9518C9251A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DADD1FCA-8ACB-4958-81DD-4CDD6D3E19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5802086" cy="6858000"/>
          </a:xfrm>
          <a:custGeom>
            <a:avLst/>
            <a:gdLst>
              <a:gd name="connsiteX0" fmla="*/ 5734864 w 5734864"/>
              <a:gd name="connsiteY0" fmla="*/ 0 h 6858000"/>
              <a:gd name="connsiteX1" fmla="*/ 771611 w 5734864"/>
              <a:gd name="connsiteY1" fmla="*/ 0 h 6858000"/>
              <a:gd name="connsiteX2" fmla="*/ 771679 w 5734864"/>
              <a:gd name="connsiteY2" fmla="*/ 49108 h 6858000"/>
              <a:gd name="connsiteX3" fmla="*/ 794248 w 5734864"/>
              <a:gd name="connsiteY3" fmla="*/ 200968 h 6858000"/>
              <a:gd name="connsiteX4" fmla="*/ 801749 w 5734864"/>
              <a:gd name="connsiteY4" fmla="*/ 414071 h 6858000"/>
              <a:gd name="connsiteX5" fmla="*/ 818548 w 5734864"/>
              <a:gd name="connsiteY5" fmla="*/ 585467 h 6858000"/>
              <a:gd name="connsiteX6" fmla="*/ 857476 w 5734864"/>
              <a:gd name="connsiteY6" fmla="*/ 800623 h 6858000"/>
              <a:gd name="connsiteX7" fmla="*/ 851083 w 5734864"/>
              <a:gd name="connsiteY7" fmla="*/ 878903 h 6858000"/>
              <a:gd name="connsiteX8" fmla="*/ 873564 w 5734864"/>
              <a:gd name="connsiteY8" fmla="*/ 943826 h 6858000"/>
              <a:gd name="connsiteX9" fmla="*/ 864705 w 5734864"/>
              <a:gd name="connsiteY9" fmla="*/ 973328 h 6858000"/>
              <a:gd name="connsiteX10" fmla="*/ 862869 w 5734864"/>
              <a:gd name="connsiteY10" fmla="*/ 978457 h 6858000"/>
              <a:gd name="connsiteX11" fmla="*/ 862233 w 5734864"/>
              <a:gd name="connsiteY11" fmla="*/ 998041 h 6858000"/>
              <a:gd name="connsiteX12" fmla="*/ 853665 w 5734864"/>
              <a:gd name="connsiteY12" fmla="*/ 1004750 h 6858000"/>
              <a:gd name="connsiteX13" fmla="*/ 846695 w 5734864"/>
              <a:gd name="connsiteY13" fmla="*/ 1035077 h 6858000"/>
              <a:gd name="connsiteX14" fmla="*/ 847865 w 5734864"/>
              <a:gd name="connsiteY14" fmla="*/ 1070795 h 6858000"/>
              <a:gd name="connsiteX15" fmla="*/ 862786 w 5734864"/>
              <a:gd name="connsiteY15" fmla="*/ 1238994 h 6858000"/>
              <a:gd name="connsiteX16" fmla="*/ 859345 w 5734864"/>
              <a:gd name="connsiteY16" fmla="*/ 1380427 h 6858000"/>
              <a:gd name="connsiteX17" fmla="*/ 855172 w 5734864"/>
              <a:gd name="connsiteY17" fmla="*/ 1435262 h 6858000"/>
              <a:gd name="connsiteX18" fmla="*/ 860494 w 5734864"/>
              <a:gd name="connsiteY18" fmla="*/ 1453861 h 6858000"/>
              <a:gd name="connsiteX19" fmla="*/ 853731 w 5734864"/>
              <a:gd name="connsiteY19" fmla="*/ 1467047 h 6858000"/>
              <a:gd name="connsiteX20" fmla="*/ 845847 w 5734864"/>
              <a:gd name="connsiteY20" fmla="*/ 1502307 h 6858000"/>
              <a:gd name="connsiteX21" fmla="*/ 817613 w 5734864"/>
              <a:gd name="connsiteY21" fmla="*/ 1565166 h 6858000"/>
              <a:gd name="connsiteX22" fmla="*/ 804223 w 5734864"/>
              <a:gd name="connsiteY22" fmla="*/ 1601941 h 6858000"/>
              <a:gd name="connsiteX23" fmla="*/ 791773 w 5734864"/>
              <a:gd name="connsiteY23" fmla="*/ 1627005 h 6858000"/>
              <a:gd name="connsiteX24" fmla="*/ 774645 w 5734864"/>
              <a:gd name="connsiteY24" fmla="*/ 1699922 h 6858000"/>
              <a:gd name="connsiteX25" fmla="*/ 752343 w 5734864"/>
              <a:gd name="connsiteY25" fmla="*/ 1824604 h 6858000"/>
              <a:gd name="connsiteX26" fmla="*/ 746254 w 5734864"/>
              <a:gd name="connsiteY26" fmla="*/ 1850222 h 6858000"/>
              <a:gd name="connsiteX27" fmla="*/ 728600 w 5734864"/>
              <a:gd name="connsiteY27" fmla="*/ 1869603 h 6858000"/>
              <a:gd name="connsiteX28" fmla="*/ 724396 w 5734864"/>
              <a:gd name="connsiteY28" fmla="*/ 1883104 h 6858000"/>
              <a:gd name="connsiteX29" fmla="*/ 722165 w 5734864"/>
              <a:gd name="connsiteY29" fmla="*/ 1885924 h 6858000"/>
              <a:gd name="connsiteX30" fmla="*/ 721338 w 5734864"/>
              <a:gd name="connsiteY30" fmla="*/ 1887123 h 6858000"/>
              <a:gd name="connsiteX31" fmla="*/ 714840 w 5734864"/>
              <a:gd name="connsiteY31" fmla="*/ 1902274 h 6858000"/>
              <a:gd name="connsiteX32" fmla="*/ 722847 w 5734864"/>
              <a:gd name="connsiteY32" fmla="*/ 1929891 h 6858000"/>
              <a:gd name="connsiteX33" fmla="*/ 719647 w 5734864"/>
              <a:gd name="connsiteY33" fmla="*/ 1936120 h 6858000"/>
              <a:gd name="connsiteX34" fmla="*/ 714660 w 5734864"/>
              <a:gd name="connsiteY34" fmla="*/ 1982709 h 6858000"/>
              <a:gd name="connsiteX35" fmla="*/ 710759 w 5734864"/>
              <a:gd name="connsiteY35" fmla="*/ 2013010 h 6858000"/>
              <a:gd name="connsiteX36" fmla="*/ 697927 w 5734864"/>
              <a:gd name="connsiteY36" fmla="*/ 2069833 h 6858000"/>
              <a:gd name="connsiteX37" fmla="*/ 693594 w 5734864"/>
              <a:gd name="connsiteY37" fmla="*/ 2103731 h 6858000"/>
              <a:gd name="connsiteX38" fmla="*/ 691109 w 5734864"/>
              <a:gd name="connsiteY38" fmla="*/ 2124027 h 6858000"/>
              <a:gd name="connsiteX39" fmla="*/ 676593 w 5734864"/>
              <a:gd name="connsiteY39" fmla="*/ 2176182 h 6858000"/>
              <a:gd name="connsiteX40" fmla="*/ 633227 w 5734864"/>
              <a:gd name="connsiteY40" fmla="*/ 2258036 h 6858000"/>
              <a:gd name="connsiteX41" fmla="*/ 625564 w 5734864"/>
              <a:gd name="connsiteY41" fmla="*/ 2284567 h 6858000"/>
              <a:gd name="connsiteX42" fmla="*/ 627074 w 5734864"/>
              <a:gd name="connsiteY42" fmla="*/ 2289605 h 6858000"/>
              <a:gd name="connsiteX43" fmla="*/ 614574 w 5734864"/>
              <a:gd name="connsiteY43" fmla="*/ 2308717 h 6858000"/>
              <a:gd name="connsiteX44" fmla="*/ 606890 w 5734864"/>
              <a:gd name="connsiteY44" fmla="*/ 2320662 h 6858000"/>
              <a:gd name="connsiteX45" fmla="*/ 605558 w 5734864"/>
              <a:gd name="connsiteY45" fmla="*/ 2327897 h 6858000"/>
              <a:gd name="connsiteX46" fmla="*/ 602202 w 5734864"/>
              <a:gd name="connsiteY46" fmla="*/ 2357749 h 6858000"/>
              <a:gd name="connsiteX47" fmla="*/ 600213 w 5734864"/>
              <a:gd name="connsiteY47" fmla="*/ 2364905 h 6858000"/>
              <a:gd name="connsiteX48" fmla="*/ 597160 w 5734864"/>
              <a:gd name="connsiteY48" fmla="*/ 2388351 h 6858000"/>
              <a:gd name="connsiteX49" fmla="*/ 597982 w 5734864"/>
              <a:gd name="connsiteY49" fmla="*/ 2402296 h 6858000"/>
              <a:gd name="connsiteX50" fmla="*/ 593150 w 5734864"/>
              <a:gd name="connsiteY50" fmla="*/ 2420015 h 6858000"/>
              <a:gd name="connsiteX51" fmla="*/ 592833 w 5734864"/>
              <a:gd name="connsiteY51" fmla="*/ 2422749 h 6858000"/>
              <a:gd name="connsiteX52" fmla="*/ 594479 w 5734864"/>
              <a:gd name="connsiteY52" fmla="*/ 2426002 h 6858000"/>
              <a:gd name="connsiteX53" fmla="*/ 591963 w 5734864"/>
              <a:gd name="connsiteY53" fmla="*/ 2431950 h 6858000"/>
              <a:gd name="connsiteX54" fmla="*/ 591544 w 5734864"/>
              <a:gd name="connsiteY54" fmla="*/ 2433897 h 6858000"/>
              <a:gd name="connsiteX55" fmla="*/ 589519 w 5734864"/>
              <a:gd name="connsiteY55" fmla="*/ 2451398 h 6858000"/>
              <a:gd name="connsiteX56" fmla="*/ 590037 w 5734864"/>
              <a:gd name="connsiteY56" fmla="*/ 2455536 h 6858000"/>
              <a:gd name="connsiteX57" fmla="*/ 588179 w 5734864"/>
              <a:gd name="connsiteY57" fmla="*/ 2462981 h 6858000"/>
              <a:gd name="connsiteX58" fmla="*/ 583434 w 5734864"/>
              <a:gd name="connsiteY58" fmla="*/ 2503991 h 6858000"/>
              <a:gd name="connsiteX59" fmla="*/ 567942 w 5734864"/>
              <a:gd name="connsiteY59" fmla="*/ 2652936 h 6858000"/>
              <a:gd name="connsiteX60" fmla="*/ 573869 w 5734864"/>
              <a:gd name="connsiteY60" fmla="*/ 2670188 h 6858000"/>
              <a:gd name="connsiteX61" fmla="*/ 575243 w 5734864"/>
              <a:gd name="connsiteY61" fmla="*/ 2688114 h 6858000"/>
              <a:gd name="connsiteX62" fmla="*/ 573824 w 5734864"/>
              <a:gd name="connsiteY62" fmla="*/ 2689856 h 6858000"/>
              <a:gd name="connsiteX63" fmla="*/ 570699 w 5734864"/>
              <a:gd name="connsiteY63" fmla="*/ 2709353 h 6858000"/>
              <a:gd name="connsiteX64" fmla="*/ 573192 w 5734864"/>
              <a:gd name="connsiteY64" fmla="*/ 2714527 h 6858000"/>
              <a:gd name="connsiteX65" fmla="*/ 572044 w 5734864"/>
              <a:gd name="connsiteY65" fmla="*/ 2728187 h 6858000"/>
              <a:gd name="connsiteX66" fmla="*/ 572465 w 5734864"/>
              <a:gd name="connsiteY66" fmla="*/ 2755863 h 6858000"/>
              <a:gd name="connsiteX67" fmla="*/ 570028 w 5734864"/>
              <a:gd name="connsiteY67" fmla="*/ 2760324 h 6858000"/>
              <a:gd name="connsiteX68" fmla="*/ 566748 w 5734864"/>
              <a:gd name="connsiteY68" fmla="*/ 2800948 h 6858000"/>
              <a:gd name="connsiteX69" fmla="*/ 565509 w 5734864"/>
              <a:gd name="connsiteY69" fmla="*/ 2801167 h 6858000"/>
              <a:gd name="connsiteX70" fmla="*/ 559367 w 5734864"/>
              <a:gd name="connsiteY70" fmla="*/ 2811129 h 6858000"/>
              <a:gd name="connsiteX71" fmla="*/ 550354 w 5734864"/>
              <a:gd name="connsiteY71" fmla="*/ 2830949 h 6858000"/>
              <a:gd name="connsiteX72" fmla="*/ 514795 w 5734864"/>
              <a:gd name="connsiteY72" fmla="*/ 2872433 h 6858000"/>
              <a:gd name="connsiteX73" fmla="*/ 509875 w 5734864"/>
              <a:gd name="connsiteY73" fmla="*/ 2923099 h 6858000"/>
              <a:gd name="connsiteX74" fmla="*/ 509577 w 5734864"/>
              <a:gd name="connsiteY74" fmla="*/ 2923197 h 6858000"/>
              <a:gd name="connsiteX75" fmla="*/ 507597 w 5734864"/>
              <a:gd name="connsiteY75" fmla="*/ 2931868 h 6858000"/>
              <a:gd name="connsiteX76" fmla="*/ 507379 w 5734864"/>
              <a:gd name="connsiteY76" fmla="*/ 2938322 h 6858000"/>
              <a:gd name="connsiteX77" fmla="*/ 504725 w 5734864"/>
              <a:gd name="connsiteY77" fmla="*/ 2954519 h 6858000"/>
              <a:gd name="connsiteX78" fmla="*/ 502018 w 5734864"/>
              <a:gd name="connsiteY78" fmla="*/ 2959643 h 6858000"/>
              <a:gd name="connsiteX79" fmla="*/ 498360 w 5734864"/>
              <a:gd name="connsiteY79" fmla="*/ 2961019 h 6858000"/>
              <a:gd name="connsiteX80" fmla="*/ 498483 w 5734864"/>
              <a:gd name="connsiteY80" fmla="*/ 2962590 h 6858000"/>
              <a:gd name="connsiteX81" fmla="*/ 484403 w 5734864"/>
              <a:gd name="connsiteY81" fmla="*/ 2990538 h 6858000"/>
              <a:gd name="connsiteX82" fmla="*/ 463075 w 5734864"/>
              <a:gd name="connsiteY82" fmla="*/ 3055956 h 6858000"/>
              <a:gd name="connsiteX83" fmla="*/ 455013 w 5734864"/>
              <a:gd name="connsiteY83" fmla="*/ 3094482 h 6858000"/>
              <a:gd name="connsiteX84" fmla="*/ 428391 w 5734864"/>
              <a:gd name="connsiteY84" fmla="*/ 3198850 h 6858000"/>
              <a:gd name="connsiteX85" fmla="*/ 401440 w 5734864"/>
              <a:gd name="connsiteY85" fmla="*/ 3307560 h 6858000"/>
              <a:gd name="connsiteX86" fmla="*/ 386076 w 5734864"/>
              <a:gd name="connsiteY86" fmla="*/ 3373943 h 6858000"/>
              <a:gd name="connsiteX87" fmla="*/ 374726 w 5734864"/>
              <a:gd name="connsiteY87" fmla="*/ 3381364 h 6858000"/>
              <a:gd name="connsiteX88" fmla="*/ 369145 w 5734864"/>
              <a:gd name="connsiteY88" fmla="*/ 3383729 h 6858000"/>
              <a:gd name="connsiteX89" fmla="*/ 364294 w 5734864"/>
              <a:gd name="connsiteY89" fmla="*/ 3414159 h 6858000"/>
              <a:gd name="connsiteX90" fmla="*/ 366450 w 5734864"/>
              <a:gd name="connsiteY90" fmla="*/ 3436925 h 6858000"/>
              <a:gd name="connsiteX91" fmla="*/ 351743 w 5734864"/>
              <a:gd name="connsiteY91" fmla="*/ 3521619 h 6858000"/>
              <a:gd name="connsiteX92" fmla="*/ 345784 w 5734864"/>
              <a:gd name="connsiteY92" fmla="*/ 3603757 h 6858000"/>
              <a:gd name="connsiteX93" fmla="*/ 344198 w 5734864"/>
              <a:gd name="connsiteY93" fmla="*/ 3652424 h 6858000"/>
              <a:gd name="connsiteX94" fmla="*/ 352450 w 5734864"/>
              <a:gd name="connsiteY94" fmla="*/ 3665222 h 6858000"/>
              <a:gd name="connsiteX95" fmla="*/ 342621 w 5734864"/>
              <a:gd name="connsiteY95" fmla="*/ 3700804 h 6858000"/>
              <a:gd name="connsiteX96" fmla="*/ 341514 w 5734864"/>
              <a:gd name="connsiteY96" fmla="*/ 3734774 h 6858000"/>
              <a:gd name="connsiteX97" fmla="*/ 340607 w 5734864"/>
              <a:gd name="connsiteY97" fmla="*/ 3785153 h 6858000"/>
              <a:gd name="connsiteX98" fmla="*/ 340707 w 5734864"/>
              <a:gd name="connsiteY98" fmla="*/ 3788177 h 6858000"/>
              <a:gd name="connsiteX99" fmla="*/ 340361 w 5734864"/>
              <a:gd name="connsiteY99" fmla="*/ 3798803 h 6858000"/>
              <a:gd name="connsiteX100" fmla="*/ 339642 w 5734864"/>
              <a:gd name="connsiteY100" fmla="*/ 3838750 h 6858000"/>
              <a:gd name="connsiteX101" fmla="*/ 360295 w 5734864"/>
              <a:gd name="connsiteY101" fmla="*/ 4015196 h 6858000"/>
              <a:gd name="connsiteX102" fmla="*/ 339043 w 5734864"/>
              <a:gd name="connsiteY102" fmla="*/ 4052778 h 6858000"/>
              <a:gd name="connsiteX103" fmla="*/ 339343 w 5734864"/>
              <a:gd name="connsiteY103" fmla="*/ 4096257 h 6858000"/>
              <a:gd name="connsiteX104" fmla="*/ 340786 w 5734864"/>
              <a:gd name="connsiteY104" fmla="*/ 4321136 h 6858000"/>
              <a:gd name="connsiteX105" fmla="*/ 343158 w 5734864"/>
              <a:gd name="connsiteY105" fmla="*/ 4429174 h 6858000"/>
              <a:gd name="connsiteX106" fmla="*/ 334599 w 5734864"/>
              <a:gd name="connsiteY106" fmla="*/ 4449938 h 6858000"/>
              <a:gd name="connsiteX107" fmla="*/ 332890 w 5734864"/>
              <a:gd name="connsiteY107" fmla="*/ 4453515 h 6858000"/>
              <a:gd name="connsiteX108" fmla="*/ 331105 w 5734864"/>
              <a:gd name="connsiteY108" fmla="*/ 4467941 h 6858000"/>
              <a:gd name="connsiteX109" fmla="*/ 324289 w 5734864"/>
              <a:gd name="connsiteY109" fmla="*/ 4471861 h 6858000"/>
              <a:gd name="connsiteX110" fmla="*/ 317079 w 5734864"/>
              <a:gd name="connsiteY110" fmla="*/ 4493468 h 6858000"/>
              <a:gd name="connsiteX111" fmla="*/ 315557 w 5734864"/>
              <a:gd name="connsiteY111" fmla="*/ 4520067 h 6858000"/>
              <a:gd name="connsiteX112" fmla="*/ 315240 w 5734864"/>
              <a:gd name="connsiteY112" fmla="*/ 4536872 h 6858000"/>
              <a:gd name="connsiteX113" fmla="*/ 316200 w 5734864"/>
              <a:gd name="connsiteY113" fmla="*/ 4538297 h 6858000"/>
              <a:gd name="connsiteX114" fmla="*/ 317507 w 5734864"/>
              <a:gd name="connsiteY114" fmla="*/ 4547582 h 6858000"/>
              <a:gd name="connsiteX115" fmla="*/ 323078 w 5734864"/>
              <a:gd name="connsiteY115" fmla="*/ 4592102 h 6858000"/>
              <a:gd name="connsiteX116" fmla="*/ 328722 w 5734864"/>
              <a:gd name="connsiteY116" fmla="*/ 4667914 h 6858000"/>
              <a:gd name="connsiteX117" fmla="*/ 335597 w 5734864"/>
              <a:gd name="connsiteY117" fmla="*/ 4695035 h 6858000"/>
              <a:gd name="connsiteX118" fmla="*/ 339485 w 5734864"/>
              <a:gd name="connsiteY118" fmla="*/ 4695979 h 6858000"/>
              <a:gd name="connsiteX119" fmla="*/ 341089 w 5734864"/>
              <a:gd name="connsiteY119" fmla="*/ 4704268 h 6858000"/>
              <a:gd name="connsiteX120" fmla="*/ 342177 w 5734864"/>
              <a:gd name="connsiteY120" fmla="*/ 4706060 h 6858000"/>
              <a:gd name="connsiteX121" fmla="*/ 347751 w 5734864"/>
              <a:gd name="connsiteY121" fmla="*/ 4716754 h 6858000"/>
              <a:gd name="connsiteX122" fmla="*/ 344125 w 5734864"/>
              <a:gd name="connsiteY122" fmla="*/ 4764669 h 6858000"/>
              <a:gd name="connsiteX123" fmla="*/ 340188 w 5734864"/>
              <a:gd name="connsiteY123" fmla="*/ 4779386 h 6858000"/>
              <a:gd name="connsiteX124" fmla="*/ 335146 w 5734864"/>
              <a:gd name="connsiteY124" fmla="*/ 4787491 h 6858000"/>
              <a:gd name="connsiteX125" fmla="*/ 319124 w 5734864"/>
              <a:gd name="connsiteY125" fmla="*/ 4843514 h 6858000"/>
              <a:gd name="connsiteX126" fmla="*/ 305956 w 5734864"/>
              <a:gd name="connsiteY126" fmla="*/ 4881505 h 6858000"/>
              <a:gd name="connsiteX127" fmla="*/ 301062 w 5734864"/>
              <a:gd name="connsiteY127" fmla="*/ 4889332 h 6858000"/>
              <a:gd name="connsiteX128" fmla="*/ 302141 w 5734864"/>
              <a:gd name="connsiteY128" fmla="*/ 4899400 h 6858000"/>
              <a:gd name="connsiteX129" fmla="*/ 304424 w 5734864"/>
              <a:gd name="connsiteY129" fmla="*/ 4902664 h 6858000"/>
              <a:gd name="connsiteX130" fmla="*/ 293123 w 5734864"/>
              <a:gd name="connsiteY130" fmla="*/ 4932769 h 6858000"/>
              <a:gd name="connsiteX131" fmla="*/ 292275 w 5734864"/>
              <a:gd name="connsiteY131" fmla="*/ 4936482 h 6858000"/>
              <a:gd name="connsiteX132" fmla="*/ 288304 w 5734864"/>
              <a:gd name="connsiteY132" fmla="*/ 4962325 h 6858000"/>
              <a:gd name="connsiteX133" fmla="*/ 287420 w 5734864"/>
              <a:gd name="connsiteY133" fmla="*/ 5042193 h 6858000"/>
              <a:gd name="connsiteX134" fmla="*/ 287020 w 5734864"/>
              <a:gd name="connsiteY134" fmla="*/ 5065655 h 6858000"/>
              <a:gd name="connsiteX135" fmla="*/ 288488 w 5734864"/>
              <a:gd name="connsiteY135" fmla="*/ 5082216 h 6858000"/>
              <a:gd name="connsiteX136" fmla="*/ 282763 w 5734864"/>
              <a:gd name="connsiteY136" fmla="*/ 5127114 h 6858000"/>
              <a:gd name="connsiteX137" fmla="*/ 269316 w 5734864"/>
              <a:gd name="connsiteY137" fmla="*/ 5202682 h 6858000"/>
              <a:gd name="connsiteX138" fmla="*/ 269174 w 5734864"/>
              <a:gd name="connsiteY138" fmla="*/ 5230835 h 6858000"/>
              <a:gd name="connsiteX139" fmla="*/ 272679 w 5734864"/>
              <a:gd name="connsiteY139" fmla="*/ 5232660 h 6858000"/>
              <a:gd name="connsiteX140" fmla="*/ 272160 w 5734864"/>
              <a:gd name="connsiteY140" fmla="*/ 5241150 h 6858000"/>
              <a:gd name="connsiteX141" fmla="*/ 272760 w 5734864"/>
              <a:gd name="connsiteY141" fmla="*/ 5243156 h 6858000"/>
              <a:gd name="connsiteX142" fmla="*/ 275462 w 5734864"/>
              <a:gd name="connsiteY142" fmla="*/ 5254919 h 6858000"/>
              <a:gd name="connsiteX143" fmla="*/ 262897 w 5734864"/>
              <a:gd name="connsiteY143" fmla="*/ 5286259 h 6858000"/>
              <a:gd name="connsiteX144" fmla="*/ 252761 w 5734864"/>
              <a:gd name="connsiteY144" fmla="*/ 5357801 h 6858000"/>
              <a:gd name="connsiteX145" fmla="*/ 242360 w 5734864"/>
              <a:gd name="connsiteY145" fmla="*/ 5460080 h 6858000"/>
              <a:gd name="connsiteX146" fmla="*/ 229880 w 5734864"/>
              <a:gd name="connsiteY146" fmla="*/ 5539714 h 6858000"/>
              <a:gd name="connsiteX147" fmla="*/ 204283 w 5734864"/>
              <a:gd name="connsiteY147" fmla="*/ 5639080 h 6858000"/>
              <a:gd name="connsiteX148" fmla="*/ 198948 w 5734864"/>
              <a:gd name="connsiteY148" fmla="*/ 5710958 h 6858000"/>
              <a:gd name="connsiteX149" fmla="*/ 192367 w 5734864"/>
              <a:gd name="connsiteY149" fmla="*/ 5719859 h 6858000"/>
              <a:gd name="connsiteX150" fmla="*/ 188035 w 5734864"/>
              <a:gd name="connsiteY150" fmla="*/ 5729935 h 6858000"/>
              <a:gd name="connsiteX151" fmla="*/ 188428 w 5734864"/>
              <a:gd name="connsiteY151" fmla="*/ 5731182 h 6858000"/>
              <a:gd name="connsiteX152" fmla="*/ 181635 w 5734864"/>
              <a:gd name="connsiteY152" fmla="*/ 5753538 h 6858000"/>
              <a:gd name="connsiteX153" fmla="*/ 169744 w 5734864"/>
              <a:gd name="connsiteY153" fmla="*/ 5796307 h 6858000"/>
              <a:gd name="connsiteX154" fmla="*/ 170351 w 5734864"/>
              <a:gd name="connsiteY154" fmla="*/ 5796644 h 6858000"/>
              <a:gd name="connsiteX155" fmla="*/ 171559 w 5734864"/>
              <a:gd name="connsiteY155" fmla="*/ 5803435 h 6858000"/>
              <a:gd name="connsiteX156" fmla="*/ 172284 w 5734864"/>
              <a:gd name="connsiteY156" fmla="*/ 5816391 h 6858000"/>
              <a:gd name="connsiteX157" fmla="*/ 182542 w 5734864"/>
              <a:gd name="connsiteY157" fmla="*/ 5846382 h 6858000"/>
              <a:gd name="connsiteX158" fmla="*/ 175877 w 5734864"/>
              <a:gd name="connsiteY158" fmla="*/ 5871336 h 6858000"/>
              <a:gd name="connsiteX159" fmla="*/ 174910 w 5734864"/>
              <a:gd name="connsiteY159" fmla="*/ 5876376 h 6858000"/>
              <a:gd name="connsiteX160" fmla="*/ 175047 w 5734864"/>
              <a:gd name="connsiteY160" fmla="*/ 5876483 h 6858000"/>
              <a:gd name="connsiteX161" fmla="*/ 174335 w 5734864"/>
              <a:gd name="connsiteY161" fmla="*/ 5881814 h 6858000"/>
              <a:gd name="connsiteX162" fmla="*/ 171273 w 5734864"/>
              <a:gd name="connsiteY162" fmla="*/ 5895339 h 6858000"/>
              <a:gd name="connsiteX163" fmla="*/ 171658 w 5734864"/>
              <a:gd name="connsiteY163" fmla="*/ 5898749 h 6858000"/>
              <a:gd name="connsiteX164" fmla="*/ 174658 w 5734864"/>
              <a:gd name="connsiteY164" fmla="*/ 5919558 h 6858000"/>
              <a:gd name="connsiteX165" fmla="*/ 169099 w 5734864"/>
              <a:gd name="connsiteY165" fmla="*/ 5984417 h 6858000"/>
              <a:gd name="connsiteX166" fmla="*/ 162007 w 5734864"/>
              <a:gd name="connsiteY166" fmla="*/ 6049043 h 6858000"/>
              <a:gd name="connsiteX167" fmla="*/ 156875 w 5734864"/>
              <a:gd name="connsiteY167" fmla="*/ 6114000 h 6858000"/>
              <a:gd name="connsiteX168" fmla="*/ 165441 w 5734864"/>
              <a:gd name="connsiteY168" fmla="*/ 6146938 h 6858000"/>
              <a:gd name="connsiteX169" fmla="*/ 165177 w 5734864"/>
              <a:gd name="connsiteY169" fmla="*/ 6150658 h 6858000"/>
              <a:gd name="connsiteX170" fmla="*/ 161772 w 5734864"/>
              <a:gd name="connsiteY170" fmla="*/ 6160011 h 6858000"/>
              <a:gd name="connsiteX171" fmla="*/ 160051 w 5734864"/>
              <a:gd name="connsiteY171" fmla="*/ 6163393 h 6858000"/>
              <a:gd name="connsiteX172" fmla="*/ 158473 w 5734864"/>
              <a:gd name="connsiteY172" fmla="*/ 6168628 h 6858000"/>
              <a:gd name="connsiteX173" fmla="*/ 158573 w 5734864"/>
              <a:gd name="connsiteY173" fmla="*/ 6168799 h 6858000"/>
              <a:gd name="connsiteX174" fmla="*/ 146463 w 5734864"/>
              <a:gd name="connsiteY174" fmla="*/ 6196671 h 6858000"/>
              <a:gd name="connsiteX175" fmla="*/ 150209 w 5734864"/>
              <a:gd name="connsiteY175" fmla="*/ 6232365 h 6858000"/>
              <a:gd name="connsiteX176" fmla="*/ 148544 w 5734864"/>
              <a:gd name="connsiteY176" fmla="*/ 6246162 h 6858000"/>
              <a:gd name="connsiteX177" fmla="*/ 148403 w 5734864"/>
              <a:gd name="connsiteY177" fmla="*/ 6253754 h 6858000"/>
              <a:gd name="connsiteX178" fmla="*/ 138880 w 5734864"/>
              <a:gd name="connsiteY178" fmla="*/ 6276449 h 6858000"/>
              <a:gd name="connsiteX179" fmla="*/ 138683 w 5734864"/>
              <a:gd name="connsiteY179" fmla="*/ 6279721 h 6858000"/>
              <a:gd name="connsiteX180" fmla="*/ 130721 w 5734864"/>
              <a:gd name="connsiteY180" fmla="*/ 6293675 h 6858000"/>
              <a:gd name="connsiteX181" fmla="*/ 120717 w 5734864"/>
              <a:gd name="connsiteY181" fmla="*/ 6313967 h 6858000"/>
              <a:gd name="connsiteX182" fmla="*/ 120841 w 5734864"/>
              <a:gd name="connsiteY182" fmla="*/ 6315437 h 6858000"/>
              <a:gd name="connsiteX183" fmla="*/ 115208 w 5734864"/>
              <a:gd name="connsiteY183" fmla="*/ 6324024 h 6858000"/>
              <a:gd name="connsiteX184" fmla="*/ 101217 w 5734864"/>
              <a:gd name="connsiteY184" fmla="*/ 6365923 h 6858000"/>
              <a:gd name="connsiteX185" fmla="*/ 74946 w 5734864"/>
              <a:gd name="connsiteY185" fmla="*/ 6556817 h 6858000"/>
              <a:gd name="connsiteX186" fmla="*/ 16001 w 5734864"/>
              <a:gd name="connsiteY186" fmla="*/ 6808678 h 6858000"/>
              <a:gd name="connsiteX187" fmla="*/ 0 w 5734864"/>
              <a:gd name="connsiteY187" fmla="*/ 6858000 h 6858000"/>
              <a:gd name="connsiteX188" fmla="*/ 5734864 w 5734864"/>
              <a:gd name="connsiteY188" fmla="*/ 6858000 h 6858000"/>
              <a:gd name="connsiteX0" fmla="*/ 5734864 w 5734864"/>
              <a:gd name="connsiteY0" fmla="*/ 0 h 6858000"/>
              <a:gd name="connsiteX1" fmla="*/ 771611 w 5734864"/>
              <a:gd name="connsiteY1" fmla="*/ 0 h 6858000"/>
              <a:gd name="connsiteX2" fmla="*/ 771679 w 5734864"/>
              <a:gd name="connsiteY2" fmla="*/ 49108 h 6858000"/>
              <a:gd name="connsiteX3" fmla="*/ 794248 w 5734864"/>
              <a:gd name="connsiteY3" fmla="*/ 200968 h 6858000"/>
              <a:gd name="connsiteX4" fmla="*/ 801749 w 5734864"/>
              <a:gd name="connsiteY4" fmla="*/ 414071 h 6858000"/>
              <a:gd name="connsiteX5" fmla="*/ 818548 w 5734864"/>
              <a:gd name="connsiteY5" fmla="*/ 585467 h 6858000"/>
              <a:gd name="connsiteX6" fmla="*/ 857476 w 5734864"/>
              <a:gd name="connsiteY6" fmla="*/ 800623 h 6858000"/>
              <a:gd name="connsiteX7" fmla="*/ 851083 w 5734864"/>
              <a:gd name="connsiteY7" fmla="*/ 878903 h 6858000"/>
              <a:gd name="connsiteX8" fmla="*/ 873564 w 5734864"/>
              <a:gd name="connsiteY8" fmla="*/ 943826 h 6858000"/>
              <a:gd name="connsiteX9" fmla="*/ 864705 w 5734864"/>
              <a:gd name="connsiteY9" fmla="*/ 973328 h 6858000"/>
              <a:gd name="connsiteX10" fmla="*/ 862869 w 5734864"/>
              <a:gd name="connsiteY10" fmla="*/ 978457 h 6858000"/>
              <a:gd name="connsiteX11" fmla="*/ 862233 w 5734864"/>
              <a:gd name="connsiteY11" fmla="*/ 998041 h 6858000"/>
              <a:gd name="connsiteX12" fmla="*/ 853665 w 5734864"/>
              <a:gd name="connsiteY12" fmla="*/ 1004750 h 6858000"/>
              <a:gd name="connsiteX13" fmla="*/ 846695 w 5734864"/>
              <a:gd name="connsiteY13" fmla="*/ 1035077 h 6858000"/>
              <a:gd name="connsiteX14" fmla="*/ 847865 w 5734864"/>
              <a:gd name="connsiteY14" fmla="*/ 1070795 h 6858000"/>
              <a:gd name="connsiteX15" fmla="*/ 862786 w 5734864"/>
              <a:gd name="connsiteY15" fmla="*/ 1238994 h 6858000"/>
              <a:gd name="connsiteX16" fmla="*/ 859345 w 5734864"/>
              <a:gd name="connsiteY16" fmla="*/ 1380427 h 6858000"/>
              <a:gd name="connsiteX17" fmla="*/ 855172 w 5734864"/>
              <a:gd name="connsiteY17" fmla="*/ 1435262 h 6858000"/>
              <a:gd name="connsiteX18" fmla="*/ 860494 w 5734864"/>
              <a:gd name="connsiteY18" fmla="*/ 1453861 h 6858000"/>
              <a:gd name="connsiteX19" fmla="*/ 853731 w 5734864"/>
              <a:gd name="connsiteY19" fmla="*/ 1467047 h 6858000"/>
              <a:gd name="connsiteX20" fmla="*/ 845847 w 5734864"/>
              <a:gd name="connsiteY20" fmla="*/ 1502307 h 6858000"/>
              <a:gd name="connsiteX21" fmla="*/ 817613 w 5734864"/>
              <a:gd name="connsiteY21" fmla="*/ 1565166 h 6858000"/>
              <a:gd name="connsiteX22" fmla="*/ 804223 w 5734864"/>
              <a:gd name="connsiteY22" fmla="*/ 1601941 h 6858000"/>
              <a:gd name="connsiteX23" fmla="*/ 791773 w 5734864"/>
              <a:gd name="connsiteY23" fmla="*/ 1627005 h 6858000"/>
              <a:gd name="connsiteX24" fmla="*/ 774645 w 5734864"/>
              <a:gd name="connsiteY24" fmla="*/ 1699922 h 6858000"/>
              <a:gd name="connsiteX25" fmla="*/ 752343 w 5734864"/>
              <a:gd name="connsiteY25" fmla="*/ 1824604 h 6858000"/>
              <a:gd name="connsiteX26" fmla="*/ 746254 w 5734864"/>
              <a:gd name="connsiteY26" fmla="*/ 1850222 h 6858000"/>
              <a:gd name="connsiteX27" fmla="*/ 728600 w 5734864"/>
              <a:gd name="connsiteY27" fmla="*/ 1869603 h 6858000"/>
              <a:gd name="connsiteX28" fmla="*/ 724396 w 5734864"/>
              <a:gd name="connsiteY28" fmla="*/ 1883104 h 6858000"/>
              <a:gd name="connsiteX29" fmla="*/ 722165 w 5734864"/>
              <a:gd name="connsiteY29" fmla="*/ 1885924 h 6858000"/>
              <a:gd name="connsiteX30" fmla="*/ 721338 w 5734864"/>
              <a:gd name="connsiteY30" fmla="*/ 1887123 h 6858000"/>
              <a:gd name="connsiteX31" fmla="*/ 714840 w 5734864"/>
              <a:gd name="connsiteY31" fmla="*/ 1902274 h 6858000"/>
              <a:gd name="connsiteX32" fmla="*/ 722847 w 5734864"/>
              <a:gd name="connsiteY32" fmla="*/ 1929891 h 6858000"/>
              <a:gd name="connsiteX33" fmla="*/ 714660 w 5734864"/>
              <a:gd name="connsiteY33" fmla="*/ 1982709 h 6858000"/>
              <a:gd name="connsiteX34" fmla="*/ 710759 w 5734864"/>
              <a:gd name="connsiteY34" fmla="*/ 2013010 h 6858000"/>
              <a:gd name="connsiteX35" fmla="*/ 697927 w 5734864"/>
              <a:gd name="connsiteY35" fmla="*/ 2069833 h 6858000"/>
              <a:gd name="connsiteX36" fmla="*/ 693594 w 5734864"/>
              <a:gd name="connsiteY36" fmla="*/ 2103731 h 6858000"/>
              <a:gd name="connsiteX37" fmla="*/ 691109 w 5734864"/>
              <a:gd name="connsiteY37" fmla="*/ 2124027 h 6858000"/>
              <a:gd name="connsiteX38" fmla="*/ 676593 w 5734864"/>
              <a:gd name="connsiteY38" fmla="*/ 2176182 h 6858000"/>
              <a:gd name="connsiteX39" fmla="*/ 633227 w 5734864"/>
              <a:gd name="connsiteY39" fmla="*/ 2258036 h 6858000"/>
              <a:gd name="connsiteX40" fmla="*/ 625564 w 5734864"/>
              <a:gd name="connsiteY40" fmla="*/ 2284567 h 6858000"/>
              <a:gd name="connsiteX41" fmla="*/ 627074 w 5734864"/>
              <a:gd name="connsiteY41" fmla="*/ 2289605 h 6858000"/>
              <a:gd name="connsiteX42" fmla="*/ 614574 w 5734864"/>
              <a:gd name="connsiteY42" fmla="*/ 2308717 h 6858000"/>
              <a:gd name="connsiteX43" fmla="*/ 606890 w 5734864"/>
              <a:gd name="connsiteY43" fmla="*/ 2320662 h 6858000"/>
              <a:gd name="connsiteX44" fmla="*/ 605558 w 5734864"/>
              <a:gd name="connsiteY44" fmla="*/ 2327897 h 6858000"/>
              <a:gd name="connsiteX45" fmla="*/ 602202 w 5734864"/>
              <a:gd name="connsiteY45" fmla="*/ 2357749 h 6858000"/>
              <a:gd name="connsiteX46" fmla="*/ 600213 w 5734864"/>
              <a:gd name="connsiteY46" fmla="*/ 2364905 h 6858000"/>
              <a:gd name="connsiteX47" fmla="*/ 597160 w 5734864"/>
              <a:gd name="connsiteY47" fmla="*/ 2388351 h 6858000"/>
              <a:gd name="connsiteX48" fmla="*/ 597982 w 5734864"/>
              <a:gd name="connsiteY48" fmla="*/ 2402296 h 6858000"/>
              <a:gd name="connsiteX49" fmla="*/ 593150 w 5734864"/>
              <a:gd name="connsiteY49" fmla="*/ 2420015 h 6858000"/>
              <a:gd name="connsiteX50" fmla="*/ 592833 w 5734864"/>
              <a:gd name="connsiteY50" fmla="*/ 2422749 h 6858000"/>
              <a:gd name="connsiteX51" fmla="*/ 594479 w 5734864"/>
              <a:gd name="connsiteY51" fmla="*/ 2426002 h 6858000"/>
              <a:gd name="connsiteX52" fmla="*/ 591963 w 5734864"/>
              <a:gd name="connsiteY52" fmla="*/ 2431950 h 6858000"/>
              <a:gd name="connsiteX53" fmla="*/ 591544 w 5734864"/>
              <a:gd name="connsiteY53" fmla="*/ 2433897 h 6858000"/>
              <a:gd name="connsiteX54" fmla="*/ 589519 w 5734864"/>
              <a:gd name="connsiteY54" fmla="*/ 2451398 h 6858000"/>
              <a:gd name="connsiteX55" fmla="*/ 590037 w 5734864"/>
              <a:gd name="connsiteY55" fmla="*/ 2455536 h 6858000"/>
              <a:gd name="connsiteX56" fmla="*/ 588179 w 5734864"/>
              <a:gd name="connsiteY56" fmla="*/ 2462981 h 6858000"/>
              <a:gd name="connsiteX57" fmla="*/ 583434 w 5734864"/>
              <a:gd name="connsiteY57" fmla="*/ 2503991 h 6858000"/>
              <a:gd name="connsiteX58" fmla="*/ 567942 w 5734864"/>
              <a:gd name="connsiteY58" fmla="*/ 2652936 h 6858000"/>
              <a:gd name="connsiteX59" fmla="*/ 573869 w 5734864"/>
              <a:gd name="connsiteY59" fmla="*/ 2670188 h 6858000"/>
              <a:gd name="connsiteX60" fmla="*/ 575243 w 5734864"/>
              <a:gd name="connsiteY60" fmla="*/ 2688114 h 6858000"/>
              <a:gd name="connsiteX61" fmla="*/ 573824 w 5734864"/>
              <a:gd name="connsiteY61" fmla="*/ 2689856 h 6858000"/>
              <a:gd name="connsiteX62" fmla="*/ 570699 w 5734864"/>
              <a:gd name="connsiteY62" fmla="*/ 2709353 h 6858000"/>
              <a:gd name="connsiteX63" fmla="*/ 573192 w 5734864"/>
              <a:gd name="connsiteY63" fmla="*/ 2714527 h 6858000"/>
              <a:gd name="connsiteX64" fmla="*/ 572044 w 5734864"/>
              <a:gd name="connsiteY64" fmla="*/ 2728187 h 6858000"/>
              <a:gd name="connsiteX65" fmla="*/ 572465 w 5734864"/>
              <a:gd name="connsiteY65" fmla="*/ 2755863 h 6858000"/>
              <a:gd name="connsiteX66" fmla="*/ 570028 w 5734864"/>
              <a:gd name="connsiteY66" fmla="*/ 2760324 h 6858000"/>
              <a:gd name="connsiteX67" fmla="*/ 566748 w 5734864"/>
              <a:gd name="connsiteY67" fmla="*/ 2800948 h 6858000"/>
              <a:gd name="connsiteX68" fmla="*/ 565509 w 5734864"/>
              <a:gd name="connsiteY68" fmla="*/ 2801167 h 6858000"/>
              <a:gd name="connsiteX69" fmla="*/ 559367 w 5734864"/>
              <a:gd name="connsiteY69" fmla="*/ 2811129 h 6858000"/>
              <a:gd name="connsiteX70" fmla="*/ 550354 w 5734864"/>
              <a:gd name="connsiteY70" fmla="*/ 2830949 h 6858000"/>
              <a:gd name="connsiteX71" fmla="*/ 514795 w 5734864"/>
              <a:gd name="connsiteY71" fmla="*/ 2872433 h 6858000"/>
              <a:gd name="connsiteX72" fmla="*/ 509875 w 5734864"/>
              <a:gd name="connsiteY72" fmla="*/ 2923099 h 6858000"/>
              <a:gd name="connsiteX73" fmla="*/ 509577 w 5734864"/>
              <a:gd name="connsiteY73" fmla="*/ 2923197 h 6858000"/>
              <a:gd name="connsiteX74" fmla="*/ 507597 w 5734864"/>
              <a:gd name="connsiteY74" fmla="*/ 2931868 h 6858000"/>
              <a:gd name="connsiteX75" fmla="*/ 507379 w 5734864"/>
              <a:gd name="connsiteY75" fmla="*/ 2938322 h 6858000"/>
              <a:gd name="connsiteX76" fmla="*/ 504725 w 5734864"/>
              <a:gd name="connsiteY76" fmla="*/ 2954519 h 6858000"/>
              <a:gd name="connsiteX77" fmla="*/ 502018 w 5734864"/>
              <a:gd name="connsiteY77" fmla="*/ 2959643 h 6858000"/>
              <a:gd name="connsiteX78" fmla="*/ 498360 w 5734864"/>
              <a:gd name="connsiteY78" fmla="*/ 2961019 h 6858000"/>
              <a:gd name="connsiteX79" fmla="*/ 498483 w 5734864"/>
              <a:gd name="connsiteY79" fmla="*/ 2962590 h 6858000"/>
              <a:gd name="connsiteX80" fmla="*/ 484403 w 5734864"/>
              <a:gd name="connsiteY80" fmla="*/ 2990538 h 6858000"/>
              <a:gd name="connsiteX81" fmla="*/ 463075 w 5734864"/>
              <a:gd name="connsiteY81" fmla="*/ 3055956 h 6858000"/>
              <a:gd name="connsiteX82" fmla="*/ 455013 w 5734864"/>
              <a:gd name="connsiteY82" fmla="*/ 3094482 h 6858000"/>
              <a:gd name="connsiteX83" fmla="*/ 428391 w 5734864"/>
              <a:gd name="connsiteY83" fmla="*/ 3198850 h 6858000"/>
              <a:gd name="connsiteX84" fmla="*/ 401440 w 5734864"/>
              <a:gd name="connsiteY84" fmla="*/ 3307560 h 6858000"/>
              <a:gd name="connsiteX85" fmla="*/ 386076 w 5734864"/>
              <a:gd name="connsiteY85" fmla="*/ 3373943 h 6858000"/>
              <a:gd name="connsiteX86" fmla="*/ 374726 w 5734864"/>
              <a:gd name="connsiteY86" fmla="*/ 3381364 h 6858000"/>
              <a:gd name="connsiteX87" fmla="*/ 369145 w 5734864"/>
              <a:gd name="connsiteY87" fmla="*/ 3383729 h 6858000"/>
              <a:gd name="connsiteX88" fmla="*/ 364294 w 5734864"/>
              <a:gd name="connsiteY88" fmla="*/ 3414159 h 6858000"/>
              <a:gd name="connsiteX89" fmla="*/ 366450 w 5734864"/>
              <a:gd name="connsiteY89" fmla="*/ 3436925 h 6858000"/>
              <a:gd name="connsiteX90" fmla="*/ 351743 w 5734864"/>
              <a:gd name="connsiteY90" fmla="*/ 3521619 h 6858000"/>
              <a:gd name="connsiteX91" fmla="*/ 345784 w 5734864"/>
              <a:gd name="connsiteY91" fmla="*/ 3603757 h 6858000"/>
              <a:gd name="connsiteX92" fmla="*/ 344198 w 5734864"/>
              <a:gd name="connsiteY92" fmla="*/ 3652424 h 6858000"/>
              <a:gd name="connsiteX93" fmla="*/ 352450 w 5734864"/>
              <a:gd name="connsiteY93" fmla="*/ 3665222 h 6858000"/>
              <a:gd name="connsiteX94" fmla="*/ 342621 w 5734864"/>
              <a:gd name="connsiteY94" fmla="*/ 3700804 h 6858000"/>
              <a:gd name="connsiteX95" fmla="*/ 341514 w 5734864"/>
              <a:gd name="connsiteY95" fmla="*/ 3734774 h 6858000"/>
              <a:gd name="connsiteX96" fmla="*/ 340607 w 5734864"/>
              <a:gd name="connsiteY96" fmla="*/ 3785153 h 6858000"/>
              <a:gd name="connsiteX97" fmla="*/ 340707 w 5734864"/>
              <a:gd name="connsiteY97" fmla="*/ 3788177 h 6858000"/>
              <a:gd name="connsiteX98" fmla="*/ 340361 w 5734864"/>
              <a:gd name="connsiteY98" fmla="*/ 3798803 h 6858000"/>
              <a:gd name="connsiteX99" fmla="*/ 339642 w 5734864"/>
              <a:gd name="connsiteY99" fmla="*/ 3838750 h 6858000"/>
              <a:gd name="connsiteX100" fmla="*/ 360295 w 5734864"/>
              <a:gd name="connsiteY100" fmla="*/ 4015196 h 6858000"/>
              <a:gd name="connsiteX101" fmla="*/ 339043 w 5734864"/>
              <a:gd name="connsiteY101" fmla="*/ 4052778 h 6858000"/>
              <a:gd name="connsiteX102" fmla="*/ 339343 w 5734864"/>
              <a:gd name="connsiteY102" fmla="*/ 4096257 h 6858000"/>
              <a:gd name="connsiteX103" fmla="*/ 340786 w 5734864"/>
              <a:gd name="connsiteY103" fmla="*/ 4321136 h 6858000"/>
              <a:gd name="connsiteX104" fmla="*/ 343158 w 5734864"/>
              <a:gd name="connsiteY104" fmla="*/ 4429174 h 6858000"/>
              <a:gd name="connsiteX105" fmla="*/ 334599 w 5734864"/>
              <a:gd name="connsiteY105" fmla="*/ 4449938 h 6858000"/>
              <a:gd name="connsiteX106" fmla="*/ 332890 w 5734864"/>
              <a:gd name="connsiteY106" fmla="*/ 4453515 h 6858000"/>
              <a:gd name="connsiteX107" fmla="*/ 331105 w 5734864"/>
              <a:gd name="connsiteY107" fmla="*/ 4467941 h 6858000"/>
              <a:gd name="connsiteX108" fmla="*/ 324289 w 5734864"/>
              <a:gd name="connsiteY108" fmla="*/ 4471861 h 6858000"/>
              <a:gd name="connsiteX109" fmla="*/ 317079 w 5734864"/>
              <a:gd name="connsiteY109" fmla="*/ 4493468 h 6858000"/>
              <a:gd name="connsiteX110" fmla="*/ 315557 w 5734864"/>
              <a:gd name="connsiteY110" fmla="*/ 4520067 h 6858000"/>
              <a:gd name="connsiteX111" fmla="*/ 315240 w 5734864"/>
              <a:gd name="connsiteY111" fmla="*/ 4536872 h 6858000"/>
              <a:gd name="connsiteX112" fmla="*/ 316200 w 5734864"/>
              <a:gd name="connsiteY112" fmla="*/ 4538297 h 6858000"/>
              <a:gd name="connsiteX113" fmla="*/ 317507 w 5734864"/>
              <a:gd name="connsiteY113" fmla="*/ 4547582 h 6858000"/>
              <a:gd name="connsiteX114" fmla="*/ 323078 w 5734864"/>
              <a:gd name="connsiteY114" fmla="*/ 4592102 h 6858000"/>
              <a:gd name="connsiteX115" fmla="*/ 328722 w 5734864"/>
              <a:gd name="connsiteY115" fmla="*/ 4667914 h 6858000"/>
              <a:gd name="connsiteX116" fmla="*/ 335597 w 5734864"/>
              <a:gd name="connsiteY116" fmla="*/ 4695035 h 6858000"/>
              <a:gd name="connsiteX117" fmla="*/ 339485 w 5734864"/>
              <a:gd name="connsiteY117" fmla="*/ 4695979 h 6858000"/>
              <a:gd name="connsiteX118" fmla="*/ 341089 w 5734864"/>
              <a:gd name="connsiteY118" fmla="*/ 4704268 h 6858000"/>
              <a:gd name="connsiteX119" fmla="*/ 342177 w 5734864"/>
              <a:gd name="connsiteY119" fmla="*/ 4706060 h 6858000"/>
              <a:gd name="connsiteX120" fmla="*/ 347751 w 5734864"/>
              <a:gd name="connsiteY120" fmla="*/ 4716754 h 6858000"/>
              <a:gd name="connsiteX121" fmla="*/ 344125 w 5734864"/>
              <a:gd name="connsiteY121" fmla="*/ 4764669 h 6858000"/>
              <a:gd name="connsiteX122" fmla="*/ 340188 w 5734864"/>
              <a:gd name="connsiteY122" fmla="*/ 4779386 h 6858000"/>
              <a:gd name="connsiteX123" fmla="*/ 335146 w 5734864"/>
              <a:gd name="connsiteY123" fmla="*/ 4787491 h 6858000"/>
              <a:gd name="connsiteX124" fmla="*/ 319124 w 5734864"/>
              <a:gd name="connsiteY124" fmla="*/ 4843514 h 6858000"/>
              <a:gd name="connsiteX125" fmla="*/ 305956 w 5734864"/>
              <a:gd name="connsiteY125" fmla="*/ 4881505 h 6858000"/>
              <a:gd name="connsiteX126" fmla="*/ 301062 w 5734864"/>
              <a:gd name="connsiteY126" fmla="*/ 4889332 h 6858000"/>
              <a:gd name="connsiteX127" fmla="*/ 302141 w 5734864"/>
              <a:gd name="connsiteY127" fmla="*/ 4899400 h 6858000"/>
              <a:gd name="connsiteX128" fmla="*/ 304424 w 5734864"/>
              <a:gd name="connsiteY128" fmla="*/ 4902664 h 6858000"/>
              <a:gd name="connsiteX129" fmla="*/ 293123 w 5734864"/>
              <a:gd name="connsiteY129" fmla="*/ 4932769 h 6858000"/>
              <a:gd name="connsiteX130" fmla="*/ 292275 w 5734864"/>
              <a:gd name="connsiteY130" fmla="*/ 4936482 h 6858000"/>
              <a:gd name="connsiteX131" fmla="*/ 288304 w 5734864"/>
              <a:gd name="connsiteY131" fmla="*/ 4962325 h 6858000"/>
              <a:gd name="connsiteX132" fmla="*/ 287420 w 5734864"/>
              <a:gd name="connsiteY132" fmla="*/ 5042193 h 6858000"/>
              <a:gd name="connsiteX133" fmla="*/ 287020 w 5734864"/>
              <a:gd name="connsiteY133" fmla="*/ 5065655 h 6858000"/>
              <a:gd name="connsiteX134" fmla="*/ 288488 w 5734864"/>
              <a:gd name="connsiteY134" fmla="*/ 5082216 h 6858000"/>
              <a:gd name="connsiteX135" fmla="*/ 282763 w 5734864"/>
              <a:gd name="connsiteY135" fmla="*/ 5127114 h 6858000"/>
              <a:gd name="connsiteX136" fmla="*/ 269316 w 5734864"/>
              <a:gd name="connsiteY136" fmla="*/ 5202682 h 6858000"/>
              <a:gd name="connsiteX137" fmla="*/ 269174 w 5734864"/>
              <a:gd name="connsiteY137" fmla="*/ 5230835 h 6858000"/>
              <a:gd name="connsiteX138" fmla="*/ 272679 w 5734864"/>
              <a:gd name="connsiteY138" fmla="*/ 5232660 h 6858000"/>
              <a:gd name="connsiteX139" fmla="*/ 272160 w 5734864"/>
              <a:gd name="connsiteY139" fmla="*/ 5241150 h 6858000"/>
              <a:gd name="connsiteX140" fmla="*/ 272760 w 5734864"/>
              <a:gd name="connsiteY140" fmla="*/ 5243156 h 6858000"/>
              <a:gd name="connsiteX141" fmla="*/ 275462 w 5734864"/>
              <a:gd name="connsiteY141" fmla="*/ 5254919 h 6858000"/>
              <a:gd name="connsiteX142" fmla="*/ 262897 w 5734864"/>
              <a:gd name="connsiteY142" fmla="*/ 5286259 h 6858000"/>
              <a:gd name="connsiteX143" fmla="*/ 252761 w 5734864"/>
              <a:gd name="connsiteY143" fmla="*/ 5357801 h 6858000"/>
              <a:gd name="connsiteX144" fmla="*/ 242360 w 5734864"/>
              <a:gd name="connsiteY144" fmla="*/ 5460080 h 6858000"/>
              <a:gd name="connsiteX145" fmla="*/ 229880 w 5734864"/>
              <a:gd name="connsiteY145" fmla="*/ 5539714 h 6858000"/>
              <a:gd name="connsiteX146" fmla="*/ 204283 w 5734864"/>
              <a:gd name="connsiteY146" fmla="*/ 5639080 h 6858000"/>
              <a:gd name="connsiteX147" fmla="*/ 198948 w 5734864"/>
              <a:gd name="connsiteY147" fmla="*/ 5710958 h 6858000"/>
              <a:gd name="connsiteX148" fmla="*/ 192367 w 5734864"/>
              <a:gd name="connsiteY148" fmla="*/ 5719859 h 6858000"/>
              <a:gd name="connsiteX149" fmla="*/ 188035 w 5734864"/>
              <a:gd name="connsiteY149" fmla="*/ 5729935 h 6858000"/>
              <a:gd name="connsiteX150" fmla="*/ 188428 w 5734864"/>
              <a:gd name="connsiteY150" fmla="*/ 5731182 h 6858000"/>
              <a:gd name="connsiteX151" fmla="*/ 181635 w 5734864"/>
              <a:gd name="connsiteY151" fmla="*/ 5753538 h 6858000"/>
              <a:gd name="connsiteX152" fmla="*/ 169744 w 5734864"/>
              <a:gd name="connsiteY152" fmla="*/ 5796307 h 6858000"/>
              <a:gd name="connsiteX153" fmla="*/ 170351 w 5734864"/>
              <a:gd name="connsiteY153" fmla="*/ 5796644 h 6858000"/>
              <a:gd name="connsiteX154" fmla="*/ 171559 w 5734864"/>
              <a:gd name="connsiteY154" fmla="*/ 5803435 h 6858000"/>
              <a:gd name="connsiteX155" fmla="*/ 172284 w 5734864"/>
              <a:gd name="connsiteY155" fmla="*/ 5816391 h 6858000"/>
              <a:gd name="connsiteX156" fmla="*/ 182542 w 5734864"/>
              <a:gd name="connsiteY156" fmla="*/ 5846382 h 6858000"/>
              <a:gd name="connsiteX157" fmla="*/ 175877 w 5734864"/>
              <a:gd name="connsiteY157" fmla="*/ 5871336 h 6858000"/>
              <a:gd name="connsiteX158" fmla="*/ 174910 w 5734864"/>
              <a:gd name="connsiteY158" fmla="*/ 5876376 h 6858000"/>
              <a:gd name="connsiteX159" fmla="*/ 175047 w 5734864"/>
              <a:gd name="connsiteY159" fmla="*/ 5876483 h 6858000"/>
              <a:gd name="connsiteX160" fmla="*/ 174335 w 5734864"/>
              <a:gd name="connsiteY160" fmla="*/ 5881814 h 6858000"/>
              <a:gd name="connsiteX161" fmla="*/ 171273 w 5734864"/>
              <a:gd name="connsiteY161" fmla="*/ 5895339 h 6858000"/>
              <a:gd name="connsiteX162" fmla="*/ 171658 w 5734864"/>
              <a:gd name="connsiteY162" fmla="*/ 5898749 h 6858000"/>
              <a:gd name="connsiteX163" fmla="*/ 174658 w 5734864"/>
              <a:gd name="connsiteY163" fmla="*/ 5919558 h 6858000"/>
              <a:gd name="connsiteX164" fmla="*/ 169099 w 5734864"/>
              <a:gd name="connsiteY164" fmla="*/ 5984417 h 6858000"/>
              <a:gd name="connsiteX165" fmla="*/ 162007 w 5734864"/>
              <a:gd name="connsiteY165" fmla="*/ 6049043 h 6858000"/>
              <a:gd name="connsiteX166" fmla="*/ 156875 w 5734864"/>
              <a:gd name="connsiteY166" fmla="*/ 6114000 h 6858000"/>
              <a:gd name="connsiteX167" fmla="*/ 165441 w 5734864"/>
              <a:gd name="connsiteY167" fmla="*/ 6146938 h 6858000"/>
              <a:gd name="connsiteX168" fmla="*/ 165177 w 5734864"/>
              <a:gd name="connsiteY168" fmla="*/ 6150658 h 6858000"/>
              <a:gd name="connsiteX169" fmla="*/ 161772 w 5734864"/>
              <a:gd name="connsiteY169" fmla="*/ 6160011 h 6858000"/>
              <a:gd name="connsiteX170" fmla="*/ 160051 w 5734864"/>
              <a:gd name="connsiteY170" fmla="*/ 6163393 h 6858000"/>
              <a:gd name="connsiteX171" fmla="*/ 158473 w 5734864"/>
              <a:gd name="connsiteY171" fmla="*/ 6168628 h 6858000"/>
              <a:gd name="connsiteX172" fmla="*/ 158573 w 5734864"/>
              <a:gd name="connsiteY172" fmla="*/ 6168799 h 6858000"/>
              <a:gd name="connsiteX173" fmla="*/ 146463 w 5734864"/>
              <a:gd name="connsiteY173" fmla="*/ 6196671 h 6858000"/>
              <a:gd name="connsiteX174" fmla="*/ 150209 w 5734864"/>
              <a:gd name="connsiteY174" fmla="*/ 6232365 h 6858000"/>
              <a:gd name="connsiteX175" fmla="*/ 148544 w 5734864"/>
              <a:gd name="connsiteY175" fmla="*/ 6246162 h 6858000"/>
              <a:gd name="connsiteX176" fmla="*/ 148403 w 5734864"/>
              <a:gd name="connsiteY176" fmla="*/ 6253754 h 6858000"/>
              <a:gd name="connsiteX177" fmla="*/ 138880 w 5734864"/>
              <a:gd name="connsiteY177" fmla="*/ 6276449 h 6858000"/>
              <a:gd name="connsiteX178" fmla="*/ 138683 w 5734864"/>
              <a:gd name="connsiteY178" fmla="*/ 6279721 h 6858000"/>
              <a:gd name="connsiteX179" fmla="*/ 130721 w 5734864"/>
              <a:gd name="connsiteY179" fmla="*/ 6293675 h 6858000"/>
              <a:gd name="connsiteX180" fmla="*/ 120717 w 5734864"/>
              <a:gd name="connsiteY180" fmla="*/ 6313967 h 6858000"/>
              <a:gd name="connsiteX181" fmla="*/ 120841 w 5734864"/>
              <a:gd name="connsiteY181" fmla="*/ 6315437 h 6858000"/>
              <a:gd name="connsiteX182" fmla="*/ 115208 w 5734864"/>
              <a:gd name="connsiteY182" fmla="*/ 6324024 h 6858000"/>
              <a:gd name="connsiteX183" fmla="*/ 101217 w 5734864"/>
              <a:gd name="connsiteY183" fmla="*/ 6365923 h 6858000"/>
              <a:gd name="connsiteX184" fmla="*/ 74946 w 5734864"/>
              <a:gd name="connsiteY184" fmla="*/ 6556817 h 6858000"/>
              <a:gd name="connsiteX185" fmla="*/ 16001 w 5734864"/>
              <a:gd name="connsiteY185" fmla="*/ 6808678 h 6858000"/>
              <a:gd name="connsiteX186" fmla="*/ 0 w 5734864"/>
              <a:gd name="connsiteY186" fmla="*/ 6858000 h 6858000"/>
              <a:gd name="connsiteX187" fmla="*/ 5734864 w 5734864"/>
              <a:gd name="connsiteY187" fmla="*/ 6858000 h 6858000"/>
              <a:gd name="connsiteX188" fmla="*/ 5734864 w 5734864"/>
              <a:gd name="connsiteY188" fmla="*/ 0 h 6858000"/>
              <a:gd name="connsiteX0" fmla="*/ 5734864 w 5734864"/>
              <a:gd name="connsiteY0" fmla="*/ 0 h 6858000"/>
              <a:gd name="connsiteX1" fmla="*/ 771611 w 5734864"/>
              <a:gd name="connsiteY1" fmla="*/ 0 h 6858000"/>
              <a:gd name="connsiteX2" fmla="*/ 771679 w 5734864"/>
              <a:gd name="connsiteY2" fmla="*/ 49108 h 6858000"/>
              <a:gd name="connsiteX3" fmla="*/ 794248 w 5734864"/>
              <a:gd name="connsiteY3" fmla="*/ 200968 h 6858000"/>
              <a:gd name="connsiteX4" fmla="*/ 801749 w 5734864"/>
              <a:gd name="connsiteY4" fmla="*/ 414071 h 6858000"/>
              <a:gd name="connsiteX5" fmla="*/ 818548 w 5734864"/>
              <a:gd name="connsiteY5" fmla="*/ 585467 h 6858000"/>
              <a:gd name="connsiteX6" fmla="*/ 857476 w 5734864"/>
              <a:gd name="connsiteY6" fmla="*/ 800623 h 6858000"/>
              <a:gd name="connsiteX7" fmla="*/ 851083 w 5734864"/>
              <a:gd name="connsiteY7" fmla="*/ 878903 h 6858000"/>
              <a:gd name="connsiteX8" fmla="*/ 873564 w 5734864"/>
              <a:gd name="connsiteY8" fmla="*/ 943826 h 6858000"/>
              <a:gd name="connsiteX9" fmla="*/ 864705 w 5734864"/>
              <a:gd name="connsiteY9" fmla="*/ 973328 h 6858000"/>
              <a:gd name="connsiteX10" fmla="*/ 862869 w 5734864"/>
              <a:gd name="connsiteY10" fmla="*/ 978457 h 6858000"/>
              <a:gd name="connsiteX11" fmla="*/ 862233 w 5734864"/>
              <a:gd name="connsiteY11" fmla="*/ 998041 h 6858000"/>
              <a:gd name="connsiteX12" fmla="*/ 853665 w 5734864"/>
              <a:gd name="connsiteY12" fmla="*/ 1004750 h 6858000"/>
              <a:gd name="connsiteX13" fmla="*/ 847865 w 5734864"/>
              <a:gd name="connsiteY13" fmla="*/ 1070795 h 6858000"/>
              <a:gd name="connsiteX14" fmla="*/ 862786 w 5734864"/>
              <a:gd name="connsiteY14" fmla="*/ 1238994 h 6858000"/>
              <a:gd name="connsiteX15" fmla="*/ 859345 w 5734864"/>
              <a:gd name="connsiteY15" fmla="*/ 1380427 h 6858000"/>
              <a:gd name="connsiteX16" fmla="*/ 855172 w 5734864"/>
              <a:gd name="connsiteY16" fmla="*/ 1435262 h 6858000"/>
              <a:gd name="connsiteX17" fmla="*/ 860494 w 5734864"/>
              <a:gd name="connsiteY17" fmla="*/ 1453861 h 6858000"/>
              <a:gd name="connsiteX18" fmla="*/ 853731 w 5734864"/>
              <a:gd name="connsiteY18" fmla="*/ 1467047 h 6858000"/>
              <a:gd name="connsiteX19" fmla="*/ 845847 w 5734864"/>
              <a:gd name="connsiteY19" fmla="*/ 1502307 h 6858000"/>
              <a:gd name="connsiteX20" fmla="*/ 817613 w 5734864"/>
              <a:gd name="connsiteY20" fmla="*/ 1565166 h 6858000"/>
              <a:gd name="connsiteX21" fmla="*/ 804223 w 5734864"/>
              <a:gd name="connsiteY21" fmla="*/ 1601941 h 6858000"/>
              <a:gd name="connsiteX22" fmla="*/ 791773 w 5734864"/>
              <a:gd name="connsiteY22" fmla="*/ 1627005 h 6858000"/>
              <a:gd name="connsiteX23" fmla="*/ 774645 w 5734864"/>
              <a:gd name="connsiteY23" fmla="*/ 1699922 h 6858000"/>
              <a:gd name="connsiteX24" fmla="*/ 752343 w 5734864"/>
              <a:gd name="connsiteY24" fmla="*/ 1824604 h 6858000"/>
              <a:gd name="connsiteX25" fmla="*/ 746254 w 5734864"/>
              <a:gd name="connsiteY25" fmla="*/ 1850222 h 6858000"/>
              <a:gd name="connsiteX26" fmla="*/ 728600 w 5734864"/>
              <a:gd name="connsiteY26" fmla="*/ 1869603 h 6858000"/>
              <a:gd name="connsiteX27" fmla="*/ 724396 w 5734864"/>
              <a:gd name="connsiteY27" fmla="*/ 1883104 h 6858000"/>
              <a:gd name="connsiteX28" fmla="*/ 722165 w 5734864"/>
              <a:gd name="connsiteY28" fmla="*/ 1885924 h 6858000"/>
              <a:gd name="connsiteX29" fmla="*/ 721338 w 5734864"/>
              <a:gd name="connsiteY29" fmla="*/ 1887123 h 6858000"/>
              <a:gd name="connsiteX30" fmla="*/ 714840 w 5734864"/>
              <a:gd name="connsiteY30" fmla="*/ 1902274 h 6858000"/>
              <a:gd name="connsiteX31" fmla="*/ 722847 w 5734864"/>
              <a:gd name="connsiteY31" fmla="*/ 1929891 h 6858000"/>
              <a:gd name="connsiteX32" fmla="*/ 714660 w 5734864"/>
              <a:gd name="connsiteY32" fmla="*/ 1982709 h 6858000"/>
              <a:gd name="connsiteX33" fmla="*/ 710759 w 5734864"/>
              <a:gd name="connsiteY33" fmla="*/ 2013010 h 6858000"/>
              <a:gd name="connsiteX34" fmla="*/ 697927 w 5734864"/>
              <a:gd name="connsiteY34" fmla="*/ 2069833 h 6858000"/>
              <a:gd name="connsiteX35" fmla="*/ 693594 w 5734864"/>
              <a:gd name="connsiteY35" fmla="*/ 2103731 h 6858000"/>
              <a:gd name="connsiteX36" fmla="*/ 691109 w 5734864"/>
              <a:gd name="connsiteY36" fmla="*/ 2124027 h 6858000"/>
              <a:gd name="connsiteX37" fmla="*/ 676593 w 5734864"/>
              <a:gd name="connsiteY37" fmla="*/ 2176182 h 6858000"/>
              <a:gd name="connsiteX38" fmla="*/ 633227 w 5734864"/>
              <a:gd name="connsiteY38" fmla="*/ 2258036 h 6858000"/>
              <a:gd name="connsiteX39" fmla="*/ 625564 w 5734864"/>
              <a:gd name="connsiteY39" fmla="*/ 2284567 h 6858000"/>
              <a:gd name="connsiteX40" fmla="*/ 627074 w 5734864"/>
              <a:gd name="connsiteY40" fmla="*/ 2289605 h 6858000"/>
              <a:gd name="connsiteX41" fmla="*/ 614574 w 5734864"/>
              <a:gd name="connsiteY41" fmla="*/ 2308717 h 6858000"/>
              <a:gd name="connsiteX42" fmla="*/ 606890 w 5734864"/>
              <a:gd name="connsiteY42" fmla="*/ 2320662 h 6858000"/>
              <a:gd name="connsiteX43" fmla="*/ 605558 w 5734864"/>
              <a:gd name="connsiteY43" fmla="*/ 2327897 h 6858000"/>
              <a:gd name="connsiteX44" fmla="*/ 602202 w 5734864"/>
              <a:gd name="connsiteY44" fmla="*/ 2357749 h 6858000"/>
              <a:gd name="connsiteX45" fmla="*/ 600213 w 5734864"/>
              <a:gd name="connsiteY45" fmla="*/ 2364905 h 6858000"/>
              <a:gd name="connsiteX46" fmla="*/ 597160 w 5734864"/>
              <a:gd name="connsiteY46" fmla="*/ 2388351 h 6858000"/>
              <a:gd name="connsiteX47" fmla="*/ 597982 w 5734864"/>
              <a:gd name="connsiteY47" fmla="*/ 2402296 h 6858000"/>
              <a:gd name="connsiteX48" fmla="*/ 593150 w 5734864"/>
              <a:gd name="connsiteY48" fmla="*/ 2420015 h 6858000"/>
              <a:gd name="connsiteX49" fmla="*/ 592833 w 5734864"/>
              <a:gd name="connsiteY49" fmla="*/ 2422749 h 6858000"/>
              <a:gd name="connsiteX50" fmla="*/ 594479 w 5734864"/>
              <a:gd name="connsiteY50" fmla="*/ 2426002 h 6858000"/>
              <a:gd name="connsiteX51" fmla="*/ 591963 w 5734864"/>
              <a:gd name="connsiteY51" fmla="*/ 2431950 h 6858000"/>
              <a:gd name="connsiteX52" fmla="*/ 591544 w 5734864"/>
              <a:gd name="connsiteY52" fmla="*/ 2433897 h 6858000"/>
              <a:gd name="connsiteX53" fmla="*/ 589519 w 5734864"/>
              <a:gd name="connsiteY53" fmla="*/ 2451398 h 6858000"/>
              <a:gd name="connsiteX54" fmla="*/ 590037 w 5734864"/>
              <a:gd name="connsiteY54" fmla="*/ 2455536 h 6858000"/>
              <a:gd name="connsiteX55" fmla="*/ 588179 w 5734864"/>
              <a:gd name="connsiteY55" fmla="*/ 2462981 h 6858000"/>
              <a:gd name="connsiteX56" fmla="*/ 583434 w 5734864"/>
              <a:gd name="connsiteY56" fmla="*/ 2503991 h 6858000"/>
              <a:gd name="connsiteX57" fmla="*/ 567942 w 5734864"/>
              <a:gd name="connsiteY57" fmla="*/ 2652936 h 6858000"/>
              <a:gd name="connsiteX58" fmla="*/ 573869 w 5734864"/>
              <a:gd name="connsiteY58" fmla="*/ 2670188 h 6858000"/>
              <a:gd name="connsiteX59" fmla="*/ 575243 w 5734864"/>
              <a:gd name="connsiteY59" fmla="*/ 2688114 h 6858000"/>
              <a:gd name="connsiteX60" fmla="*/ 573824 w 5734864"/>
              <a:gd name="connsiteY60" fmla="*/ 2689856 h 6858000"/>
              <a:gd name="connsiteX61" fmla="*/ 570699 w 5734864"/>
              <a:gd name="connsiteY61" fmla="*/ 2709353 h 6858000"/>
              <a:gd name="connsiteX62" fmla="*/ 573192 w 5734864"/>
              <a:gd name="connsiteY62" fmla="*/ 2714527 h 6858000"/>
              <a:gd name="connsiteX63" fmla="*/ 572044 w 5734864"/>
              <a:gd name="connsiteY63" fmla="*/ 2728187 h 6858000"/>
              <a:gd name="connsiteX64" fmla="*/ 572465 w 5734864"/>
              <a:gd name="connsiteY64" fmla="*/ 2755863 h 6858000"/>
              <a:gd name="connsiteX65" fmla="*/ 570028 w 5734864"/>
              <a:gd name="connsiteY65" fmla="*/ 2760324 h 6858000"/>
              <a:gd name="connsiteX66" fmla="*/ 566748 w 5734864"/>
              <a:gd name="connsiteY66" fmla="*/ 2800948 h 6858000"/>
              <a:gd name="connsiteX67" fmla="*/ 565509 w 5734864"/>
              <a:gd name="connsiteY67" fmla="*/ 2801167 h 6858000"/>
              <a:gd name="connsiteX68" fmla="*/ 559367 w 5734864"/>
              <a:gd name="connsiteY68" fmla="*/ 2811129 h 6858000"/>
              <a:gd name="connsiteX69" fmla="*/ 550354 w 5734864"/>
              <a:gd name="connsiteY69" fmla="*/ 2830949 h 6858000"/>
              <a:gd name="connsiteX70" fmla="*/ 514795 w 5734864"/>
              <a:gd name="connsiteY70" fmla="*/ 2872433 h 6858000"/>
              <a:gd name="connsiteX71" fmla="*/ 509875 w 5734864"/>
              <a:gd name="connsiteY71" fmla="*/ 2923099 h 6858000"/>
              <a:gd name="connsiteX72" fmla="*/ 509577 w 5734864"/>
              <a:gd name="connsiteY72" fmla="*/ 2923197 h 6858000"/>
              <a:gd name="connsiteX73" fmla="*/ 507597 w 5734864"/>
              <a:gd name="connsiteY73" fmla="*/ 2931868 h 6858000"/>
              <a:gd name="connsiteX74" fmla="*/ 507379 w 5734864"/>
              <a:gd name="connsiteY74" fmla="*/ 2938322 h 6858000"/>
              <a:gd name="connsiteX75" fmla="*/ 504725 w 5734864"/>
              <a:gd name="connsiteY75" fmla="*/ 2954519 h 6858000"/>
              <a:gd name="connsiteX76" fmla="*/ 502018 w 5734864"/>
              <a:gd name="connsiteY76" fmla="*/ 2959643 h 6858000"/>
              <a:gd name="connsiteX77" fmla="*/ 498360 w 5734864"/>
              <a:gd name="connsiteY77" fmla="*/ 2961019 h 6858000"/>
              <a:gd name="connsiteX78" fmla="*/ 498483 w 5734864"/>
              <a:gd name="connsiteY78" fmla="*/ 2962590 h 6858000"/>
              <a:gd name="connsiteX79" fmla="*/ 484403 w 5734864"/>
              <a:gd name="connsiteY79" fmla="*/ 2990538 h 6858000"/>
              <a:gd name="connsiteX80" fmla="*/ 463075 w 5734864"/>
              <a:gd name="connsiteY80" fmla="*/ 3055956 h 6858000"/>
              <a:gd name="connsiteX81" fmla="*/ 455013 w 5734864"/>
              <a:gd name="connsiteY81" fmla="*/ 3094482 h 6858000"/>
              <a:gd name="connsiteX82" fmla="*/ 428391 w 5734864"/>
              <a:gd name="connsiteY82" fmla="*/ 3198850 h 6858000"/>
              <a:gd name="connsiteX83" fmla="*/ 401440 w 5734864"/>
              <a:gd name="connsiteY83" fmla="*/ 3307560 h 6858000"/>
              <a:gd name="connsiteX84" fmla="*/ 386076 w 5734864"/>
              <a:gd name="connsiteY84" fmla="*/ 3373943 h 6858000"/>
              <a:gd name="connsiteX85" fmla="*/ 374726 w 5734864"/>
              <a:gd name="connsiteY85" fmla="*/ 3381364 h 6858000"/>
              <a:gd name="connsiteX86" fmla="*/ 369145 w 5734864"/>
              <a:gd name="connsiteY86" fmla="*/ 3383729 h 6858000"/>
              <a:gd name="connsiteX87" fmla="*/ 364294 w 5734864"/>
              <a:gd name="connsiteY87" fmla="*/ 3414159 h 6858000"/>
              <a:gd name="connsiteX88" fmla="*/ 366450 w 5734864"/>
              <a:gd name="connsiteY88" fmla="*/ 3436925 h 6858000"/>
              <a:gd name="connsiteX89" fmla="*/ 351743 w 5734864"/>
              <a:gd name="connsiteY89" fmla="*/ 3521619 h 6858000"/>
              <a:gd name="connsiteX90" fmla="*/ 345784 w 5734864"/>
              <a:gd name="connsiteY90" fmla="*/ 3603757 h 6858000"/>
              <a:gd name="connsiteX91" fmla="*/ 344198 w 5734864"/>
              <a:gd name="connsiteY91" fmla="*/ 3652424 h 6858000"/>
              <a:gd name="connsiteX92" fmla="*/ 352450 w 5734864"/>
              <a:gd name="connsiteY92" fmla="*/ 3665222 h 6858000"/>
              <a:gd name="connsiteX93" fmla="*/ 342621 w 5734864"/>
              <a:gd name="connsiteY93" fmla="*/ 3700804 h 6858000"/>
              <a:gd name="connsiteX94" fmla="*/ 341514 w 5734864"/>
              <a:gd name="connsiteY94" fmla="*/ 3734774 h 6858000"/>
              <a:gd name="connsiteX95" fmla="*/ 340607 w 5734864"/>
              <a:gd name="connsiteY95" fmla="*/ 3785153 h 6858000"/>
              <a:gd name="connsiteX96" fmla="*/ 340707 w 5734864"/>
              <a:gd name="connsiteY96" fmla="*/ 3788177 h 6858000"/>
              <a:gd name="connsiteX97" fmla="*/ 340361 w 5734864"/>
              <a:gd name="connsiteY97" fmla="*/ 3798803 h 6858000"/>
              <a:gd name="connsiteX98" fmla="*/ 339642 w 5734864"/>
              <a:gd name="connsiteY98" fmla="*/ 3838750 h 6858000"/>
              <a:gd name="connsiteX99" fmla="*/ 360295 w 5734864"/>
              <a:gd name="connsiteY99" fmla="*/ 4015196 h 6858000"/>
              <a:gd name="connsiteX100" fmla="*/ 339043 w 5734864"/>
              <a:gd name="connsiteY100" fmla="*/ 4052778 h 6858000"/>
              <a:gd name="connsiteX101" fmla="*/ 339343 w 5734864"/>
              <a:gd name="connsiteY101" fmla="*/ 4096257 h 6858000"/>
              <a:gd name="connsiteX102" fmla="*/ 340786 w 5734864"/>
              <a:gd name="connsiteY102" fmla="*/ 4321136 h 6858000"/>
              <a:gd name="connsiteX103" fmla="*/ 343158 w 5734864"/>
              <a:gd name="connsiteY103" fmla="*/ 4429174 h 6858000"/>
              <a:gd name="connsiteX104" fmla="*/ 334599 w 5734864"/>
              <a:gd name="connsiteY104" fmla="*/ 4449938 h 6858000"/>
              <a:gd name="connsiteX105" fmla="*/ 332890 w 5734864"/>
              <a:gd name="connsiteY105" fmla="*/ 4453515 h 6858000"/>
              <a:gd name="connsiteX106" fmla="*/ 331105 w 5734864"/>
              <a:gd name="connsiteY106" fmla="*/ 4467941 h 6858000"/>
              <a:gd name="connsiteX107" fmla="*/ 324289 w 5734864"/>
              <a:gd name="connsiteY107" fmla="*/ 4471861 h 6858000"/>
              <a:gd name="connsiteX108" fmla="*/ 317079 w 5734864"/>
              <a:gd name="connsiteY108" fmla="*/ 4493468 h 6858000"/>
              <a:gd name="connsiteX109" fmla="*/ 315557 w 5734864"/>
              <a:gd name="connsiteY109" fmla="*/ 4520067 h 6858000"/>
              <a:gd name="connsiteX110" fmla="*/ 315240 w 5734864"/>
              <a:gd name="connsiteY110" fmla="*/ 4536872 h 6858000"/>
              <a:gd name="connsiteX111" fmla="*/ 316200 w 5734864"/>
              <a:gd name="connsiteY111" fmla="*/ 4538297 h 6858000"/>
              <a:gd name="connsiteX112" fmla="*/ 317507 w 5734864"/>
              <a:gd name="connsiteY112" fmla="*/ 4547582 h 6858000"/>
              <a:gd name="connsiteX113" fmla="*/ 323078 w 5734864"/>
              <a:gd name="connsiteY113" fmla="*/ 4592102 h 6858000"/>
              <a:gd name="connsiteX114" fmla="*/ 328722 w 5734864"/>
              <a:gd name="connsiteY114" fmla="*/ 4667914 h 6858000"/>
              <a:gd name="connsiteX115" fmla="*/ 335597 w 5734864"/>
              <a:gd name="connsiteY115" fmla="*/ 4695035 h 6858000"/>
              <a:gd name="connsiteX116" fmla="*/ 339485 w 5734864"/>
              <a:gd name="connsiteY116" fmla="*/ 4695979 h 6858000"/>
              <a:gd name="connsiteX117" fmla="*/ 341089 w 5734864"/>
              <a:gd name="connsiteY117" fmla="*/ 4704268 h 6858000"/>
              <a:gd name="connsiteX118" fmla="*/ 342177 w 5734864"/>
              <a:gd name="connsiteY118" fmla="*/ 4706060 h 6858000"/>
              <a:gd name="connsiteX119" fmla="*/ 347751 w 5734864"/>
              <a:gd name="connsiteY119" fmla="*/ 4716754 h 6858000"/>
              <a:gd name="connsiteX120" fmla="*/ 344125 w 5734864"/>
              <a:gd name="connsiteY120" fmla="*/ 4764669 h 6858000"/>
              <a:gd name="connsiteX121" fmla="*/ 340188 w 5734864"/>
              <a:gd name="connsiteY121" fmla="*/ 4779386 h 6858000"/>
              <a:gd name="connsiteX122" fmla="*/ 335146 w 5734864"/>
              <a:gd name="connsiteY122" fmla="*/ 4787491 h 6858000"/>
              <a:gd name="connsiteX123" fmla="*/ 319124 w 5734864"/>
              <a:gd name="connsiteY123" fmla="*/ 4843514 h 6858000"/>
              <a:gd name="connsiteX124" fmla="*/ 305956 w 5734864"/>
              <a:gd name="connsiteY124" fmla="*/ 4881505 h 6858000"/>
              <a:gd name="connsiteX125" fmla="*/ 301062 w 5734864"/>
              <a:gd name="connsiteY125" fmla="*/ 4889332 h 6858000"/>
              <a:gd name="connsiteX126" fmla="*/ 302141 w 5734864"/>
              <a:gd name="connsiteY126" fmla="*/ 4899400 h 6858000"/>
              <a:gd name="connsiteX127" fmla="*/ 304424 w 5734864"/>
              <a:gd name="connsiteY127" fmla="*/ 4902664 h 6858000"/>
              <a:gd name="connsiteX128" fmla="*/ 293123 w 5734864"/>
              <a:gd name="connsiteY128" fmla="*/ 4932769 h 6858000"/>
              <a:gd name="connsiteX129" fmla="*/ 292275 w 5734864"/>
              <a:gd name="connsiteY129" fmla="*/ 4936482 h 6858000"/>
              <a:gd name="connsiteX130" fmla="*/ 288304 w 5734864"/>
              <a:gd name="connsiteY130" fmla="*/ 4962325 h 6858000"/>
              <a:gd name="connsiteX131" fmla="*/ 287420 w 5734864"/>
              <a:gd name="connsiteY131" fmla="*/ 5042193 h 6858000"/>
              <a:gd name="connsiteX132" fmla="*/ 287020 w 5734864"/>
              <a:gd name="connsiteY132" fmla="*/ 5065655 h 6858000"/>
              <a:gd name="connsiteX133" fmla="*/ 288488 w 5734864"/>
              <a:gd name="connsiteY133" fmla="*/ 5082216 h 6858000"/>
              <a:gd name="connsiteX134" fmla="*/ 282763 w 5734864"/>
              <a:gd name="connsiteY134" fmla="*/ 5127114 h 6858000"/>
              <a:gd name="connsiteX135" fmla="*/ 269316 w 5734864"/>
              <a:gd name="connsiteY135" fmla="*/ 5202682 h 6858000"/>
              <a:gd name="connsiteX136" fmla="*/ 269174 w 5734864"/>
              <a:gd name="connsiteY136" fmla="*/ 5230835 h 6858000"/>
              <a:gd name="connsiteX137" fmla="*/ 272679 w 5734864"/>
              <a:gd name="connsiteY137" fmla="*/ 5232660 h 6858000"/>
              <a:gd name="connsiteX138" fmla="*/ 272160 w 5734864"/>
              <a:gd name="connsiteY138" fmla="*/ 5241150 h 6858000"/>
              <a:gd name="connsiteX139" fmla="*/ 272760 w 5734864"/>
              <a:gd name="connsiteY139" fmla="*/ 5243156 h 6858000"/>
              <a:gd name="connsiteX140" fmla="*/ 275462 w 5734864"/>
              <a:gd name="connsiteY140" fmla="*/ 5254919 h 6858000"/>
              <a:gd name="connsiteX141" fmla="*/ 262897 w 5734864"/>
              <a:gd name="connsiteY141" fmla="*/ 5286259 h 6858000"/>
              <a:gd name="connsiteX142" fmla="*/ 252761 w 5734864"/>
              <a:gd name="connsiteY142" fmla="*/ 5357801 h 6858000"/>
              <a:gd name="connsiteX143" fmla="*/ 242360 w 5734864"/>
              <a:gd name="connsiteY143" fmla="*/ 5460080 h 6858000"/>
              <a:gd name="connsiteX144" fmla="*/ 229880 w 5734864"/>
              <a:gd name="connsiteY144" fmla="*/ 5539714 h 6858000"/>
              <a:gd name="connsiteX145" fmla="*/ 204283 w 5734864"/>
              <a:gd name="connsiteY145" fmla="*/ 5639080 h 6858000"/>
              <a:gd name="connsiteX146" fmla="*/ 198948 w 5734864"/>
              <a:gd name="connsiteY146" fmla="*/ 5710958 h 6858000"/>
              <a:gd name="connsiteX147" fmla="*/ 192367 w 5734864"/>
              <a:gd name="connsiteY147" fmla="*/ 5719859 h 6858000"/>
              <a:gd name="connsiteX148" fmla="*/ 188035 w 5734864"/>
              <a:gd name="connsiteY148" fmla="*/ 5729935 h 6858000"/>
              <a:gd name="connsiteX149" fmla="*/ 188428 w 5734864"/>
              <a:gd name="connsiteY149" fmla="*/ 5731182 h 6858000"/>
              <a:gd name="connsiteX150" fmla="*/ 181635 w 5734864"/>
              <a:gd name="connsiteY150" fmla="*/ 5753538 h 6858000"/>
              <a:gd name="connsiteX151" fmla="*/ 169744 w 5734864"/>
              <a:gd name="connsiteY151" fmla="*/ 5796307 h 6858000"/>
              <a:gd name="connsiteX152" fmla="*/ 170351 w 5734864"/>
              <a:gd name="connsiteY152" fmla="*/ 5796644 h 6858000"/>
              <a:gd name="connsiteX153" fmla="*/ 171559 w 5734864"/>
              <a:gd name="connsiteY153" fmla="*/ 5803435 h 6858000"/>
              <a:gd name="connsiteX154" fmla="*/ 172284 w 5734864"/>
              <a:gd name="connsiteY154" fmla="*/ 5816391 h 6858000"/>
              <a:gd name="connsiteX155" fmla="*/ 182542 w 5734864"/>
              <a:gd name="connsiteY155" fmla="*/ 5846382 h 6858000"/>
              <a:gd name="connsiteX156" fmla="*/ 175877 w 5734864"/>
              <a:gd name="connsiteY156" fmla="*/ 5871336 h 6858000"/>
              <a:gd name="connsiteX157" fmla="*/ 174910 w 5734864"/>
              <a:gd name="connsiteY157" fmla="*/ 5876376 h 6858000"/>
              <a:gd name="connsiteX158" fmla="*/ 175047 w 5734864"/>
              <a:gd name="connsiteY158" fmla="*/ 5876483 h 6858000"/>
              <a:gd name="connsiteX159" fmla="*/ 174335 w 5734864"/>
              <a:gd name="connsiteY159" fmla="*/ 5881814 h 6858000"/>
              <a:gd name="connsiteX160" fmla="*/ 171273 w 5734864"/>
              <a:gd name="connsiteY160" fmla="*/ 5895339 h 6858000"/>
              <a:gd name="connsiteX161" fmla="*/ 171658 w 5734864"/>
              <a:gd name="connsiteY161" fmla="*/ 5898749 h 6858000"/>
              <a:gd name="connsiteX162" fmla="*/ 174658 w 5734864"/>
              <a:gd name="connsiteY162" fmla="*/ 5919558 h 6858000"/>
              <a:gd name="connsiteX163" fmla="*/ 169099 w 5734864"/>
              <a:gd name="connsiteY163" fmla="*/ 5984417 h 6858000"/>
              <a:gd name="connsiteX164" fmla="*/ 162007 w 5734864"/>
              <a:gd name="connsiteY164" fmla="*/ 6049043 h 6858000"/>
              <a:gd name="connsiteX165" fmla="*/ 156875 w 5734864"/>
              <a:gd name="connsiteY165" fmla="*/ 6114000 h 6858000"/>
              <a:gd name="connsiteX166" fmla="*/ 165441 w 5734864"/>
              <a:gd name="connsiteY166" fmla="*/ 6146938 h 6858000"/>
              <a:gd name="connsiteX167" fmla="*/ 165177 w 5734864"/>
              <a:gd name="connsiteY167" fmla="*/ 6150658 h 6858000"/>
              <a:gd name="connsiteX168" fmla="*/ 161772 w 5734864"/>
              <a:gd name="connsiteY168" fmla="*/ 6160011 h 6858000"/>
              <a:gd name="connsiteX169" fmla="*/ 160051 w 5734864"/>
              <a:gd name="connsiteY169" fmla="*/ 6163393 h 6858000"/>
              <a:gd name="connsiteX170" fmla="*/ 158473 w 5734864"/>
              <a:gd name="connsiteY170" fmla="*/ 6168628 h 6858000"/>
              <a:gd name="connsiteX171" fmla="*/ 158573 w 5734864"/>
              <a:gd name="connsiteY171" fmla="*/ 6168799 h 6858000"/>
              <a:gd name="connsiteX172" fmla="*/ 146463 w 5734864"/>
              <a:gd name="connsiteY172" fmla="*/ 6196671 h 6858000"/>
              <a:gd name="connsiteX173" fmla="*/ 150209 w 5734864"/>
              <a:gd name="connsiteY173" fmla="*/ 6232365 h 6858000"/>
              <a:gd name="connsiteX174" fmla="*/ 148544 w 5734864"/>
              <a:gd name="connsiteY174" fmla="*/ 6246162 h 6858000"/>
              <a:gd name="connsiteX175" fmla="*/ 148403 w 5734864"/>
              <a:gd name="connsiteY175" fmla="*/ 6253754 h 6858000"/>
              <a:gd name="connsiteX176" fmla="*/ 138880 w 5734864"/>
              <a:gd name="connsiteY176" fmla="*/ 6276449 h 6858000"/>
              <a:gd name="connsiteX177" fmla="*/ 138683 w 5734864"/>
              <a:gd name="connsiteY177" fmla="*/ 6279721 h 6858000"/>
              <a:gd name="connsiteX178" fmla="*/ 130721 w 5734864"/>
              <a:gd name="connsiteY178" fmla="*/ 6293675 h 6858000"/>
              <a:gd name="connsiteX179" fmla="*/ 120717 w 5734864"/>
              <a:gd name="connsiteY179" fmla="*/ 6313967 h 6858000"/>
              <a:gd name="connsiteX180" fmla="*/ 120841 w 5734864"/>
              <a:gd name="connsiteY180" fmla="*/ 6315437 h 6858000"/>
              <a:gd name="connsiteX181" fmla="*/ 115208 w 5734864"/>
              <a:gd name="connsiteY181" fmla="*/ 6324024 h 6858000"/>
              <a:gd name="connsiteX182" fmla="*/ 101217 w 5734864"/>
              <a:gd name="connsiteY182" fmla="*/ 6365923 h 6858000"/>
              <a:gd name="connsiteX183" fmla="*/ 74946 w 5734864"/>
              <a:gd name="connsiteY183" fmla="*/ 6556817 h 6858000"/>
              <a:gd name="connsiteX184" fmla="*/ 16001 w 5734864"/>
              <a:gd name="connsiteY184" fmla="*/ 6808678 h 6858000"/>
              <a:gd name="connsiteX185" fmla="*/ 0 w 5734864"/>
              <a:gd name="connsiteY185" fmla="*/ 6858000 h 6858000"/>
              <a:gd name="connsiteX186" fmla="*/ 5734864 w 5734864"/>
              <a:gd name="connsiteY186" fmla="*/ 6858000 h 6858000"/>
              <a:gd name="connsiteX187" fmla="*/ 5734864 w 5734864"/>
              <a:gd name="connsiteY187"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Lst>
            <a:rect l="l" t="t" r="r" b="b"/>
            <a:pathLst>
              <a:path w="5734864" h="6858000">
                <a:moveTo>
                  <a:pt x="5734864" y="0"/>
                </a:moveTo>
                <a:lnTo>
                  <a:pt x="771611" y="0"/>
                </a:lnTo>
                <a:cubicBezTo>
                  <a:pt x="771634" y="16369"/>
                  <a:pt x="771656" y="32739"/>
                  <a:pt x="771679" y="49108"/>
                </a:cubicBezTo>
                <a:cubicBezTo>
                  <a:pt x="775201" y="55622"/>
                  <a:pt x="788724" y="196721"/>
                  <a:pt x="794248" y="200968"/>
                </a:cubicBezTo>
                <a:lnTo>
                  <a:pt x="801749" y="414071"/>
                </a:lnTo>
                <a:cubicBezTo>
                  <a:pt x="807329" y="440933"/>
                  <a:pt x="835107" y="598697"/>
                  <a:pt x="818548" y="585467"/>
                </a:cubicBezTo>
                <a:cubicBezTo>
                  <a:pt x="856197" y="664140"/>
                  <a:pt x="837895" y="708473"/>
                  <a:pt x="857476" y="800623"/>
                </a:cubicBezTo>
                <a:cubicBezTo>
                  <a:pt x="822401" y="857344"/>
                  <a:pt x="855723" y="824571"/>
                  <a:pt x="851083" y="878903"/>
                </a:cubicBezTo>
                <a:cubicBezTo>
                  <a:pt x="884811" y="859448"/>
                  <a:pt x="834648" y="946397"/>
                  <a:pt x="873564" y="943826"/>
                </a:cubicBezTo>
                <a:cubicBezTo>
                  <a:pt x="871487" y="953795"/>
                  <a:pt x="868248" y="963533"/>
                  <a:pt x="864705" y="973328"/>
                </a:cubicBezTo>
                <a:lnTo>
                  <a:pt x="862869" y="978457"/>
                </a:lnTo>
                <a:lnTo>
                  <a:pt x="862233" y="998041"/>
                </a:lnTo>
                <a:lnTo>
                  <a:pt x="853665" y="1004750"/>
                </a:lnTo>
                <a:lnTo>
                  <a:pt x="847865" y="1070795"/>
                </a:lnTo>
                <a:cubicBezTo>
                  <a:pt x="870234" y="1110486"/>
                  <a:pt x="833172" y="1190441"/>
                  <a:pt x="862786" y="1238994"/>
                </a:cubicBezTo>
                <a:cubicBezTo>
                  <a:pt x="864699" y="1290599"/>
                  <a:pt x="860615" y="1347716"/>
                  <a:pt x="859345" y="1380427"/>
                </a:cubicBezTo>
                <a:cubicBezTo>
                  <a:pt x="845703" y="1396391"/>
                  <a:pt x="873184" y="1435525"/>
                  <a:pt x="855172" y="1435262"/>
                </a:cubicBezTo>
                <a:lnTo>
                  <a:pt x="860494" y="1453861"/>
                </a:lnTo>
                <a:lnTo>
                  <a:pt x="853731" y="1467047"/>
                </a:lnTo>
                <a:cubicBezTo>
                  <a:pt x="846549" y="1480528"/>
                  <a:pt x="841728" y="1491093"/>
                  <a:pt x="845847" y="1502307"/>
                </a:cubicBezTo>
                <a:lnTo>
                  <a:pt x="817613" y="1565166"/>
                </a:lnTo>
                <a:cubicBezTo>
                  <a:pt x="805468" y="1557258"/>
                  <a:pt x="816534" y="1596564"/>
                  <a:pt x="804223" y="1601941"/>
                </a:cubicBezTo>
                <a:cubicBezTo>
                  <a:pt x="794287" y="1604654"/>
                  <a:pt x="795328" y="1617209"/>
                  <a:pt x="791773" y="1627005"/>
                </a:cubicBezTo>
                <a:cubicBezTo>
                  <a:pt x="781684" y="1634393"/>
                  <a:pt x="772978" y="1683187"/>
                  <a:pt x="774645" y="1699922"/>
                </a:cubicBezTo>
                <a:cubicBezTo>
                  <a:pt x="785341" y="1746767"/>
                  <a:pt x="744845" y="1787099"/>
                  <a:pt x="752343" y="1824604"/>
                </a:cubicBezTo>
                <a:cubicBezTo>
                  <a:pt x="751502" y="1834578"/>
                  <a:pt x="749297" y="1842929"/>
                  <a:pt x="746254" y="1850222"/>
                </a:cubicBezTo>
                <a:lnTo>
                  <a:pt x="728600" y="1869603"/>
                </a:lnTo>
                <a:lnTo>
                  <a:pt x="724396" y="1883104"/>
                </a:lnTo>
                <a:lnTo>
                  <a:pt x="722165" y="1885924"/>
                </a:lnTo>
                <a:lnTo>
                  <a:pt x="721338" y="1887123"/>
                </a:lnTo>
                <a:lnTo>
                  <a:pt x="714840" y="1902274"/>
                </a:lnTo>
                <a:lnTo>
                  <a:pt x="722847" y="1929891"/>
                </a:lnTo>
                <a:lnTo>
                  <a:pt x="714660" y="1982709"/>
                </a:lnTo>
                <a:cubicBezTo>
                  <a:pt x="727725" y="2006201"/>
                  <a:pt x="714739" y="1997091"/>
                  <a:pt x="710759" y="2013010"/>
                </a:cubicBezTo>
                <a:cubicBezTo>
                  <a:pt x="707970" y="2027531"/>
                  <a:pt x="700788" y="2054714"/>
                  <a:pt x="697927" y="2069833"/>
                </a:cubicBezTo>
                <a:cubicBezTo>
                  <a:pt x="685211" y="2080229"/>
                  <a:pt x="698762" y="2088241"/>
                  <a:pt x="693594" y="2103731"/>
                </a:cubicBezTo>
                <a:cubicBezTo>
                  <a:pt x="688481" y="2110649"/>
                  <a:pt x="687183" y="2115973"/>
                  <a:pt x="691109" y="2124027"/>
                </a:cubicBezTo>
                <a:cubicBezTo>
                  <a:pt x="666413" y="2155740"/>
                  <a:pt x="688031" y="2144874"/>
                  <a:pt x="676593" y="2176182"/>
                </a:cubicBezTo>
                <a:cubicBezTo>
                  <a:pt x="665190" y="2202944"/>
                  <a:pt x="656416" y="2233857"/>
                  <a:pt x="633227" y="2258036"/>
                </a:cubicBezTo>
                <a:cubicBezTo>
                  <a:pt x="626930" y="2262191"/>
                  <a:pt x="623498" y="2274069"/>
                  <a:pt x="625564" y="2284567"/>
                </a:cubicBezTo>
                <a:cubicBezTo>
                  <a:pt x="625918" y="2286374"/>
                  <a:pt x="626427" y="2288071"/>
                  <a:pt x="627074" y="2289605"/>
                </a:cubicBezTo>
                <a:cubicBezTo>
                  <a:pt x="619029" y="2296628"/>
                  <a:pt x="616453" y="2303188"/>
                  <a:pt x="614574" y="2308717"/>
                </a:cubicBezTo>
                <a:lnTo>
                  <a:pt x="606890" y="2320662"/>
                </a:lnTo>
                <a:lnTo>
                  <a:pt x="605558" y="2327897"/>
                </a:lnTo>
                <a:lnTo>
                  <a:pt x="602202" y="2357749"/>
                </a:lnTo>
                <a:lnTo>
                  <a:pt x="600213" y="2364905"/>
                </a:lnTo>
                <a:lnTo>
                  <a:pt x="597160" y="2388351"/>
                </a:lnTo>
                <a:lnTo>
                  <a:pt x="597982" y="2402296"/>
                </a:lnTo>
                <a:lnTo>
                  <a:pt x="593150" y="2420015"/>
                </a:lnTo>
                <a:cubicBezTo>
                  <a:pt x="593044" y="2420926"/>
                  <a:pt x="592939" y="2421838"/>
                  <a:pt x="592833" y="2422749"/>
                </a:cubicBezTo>
                <a:lnTo>
                  <a:pt x="594479" y="2426002"/>
                </a:lnTo>
                <a:cubicBezTo>
                  <a:pt x="594168" y="2427683"/>
                  <a:pt x="593118" y="2429721"/>
                  <a:pt x="591963" y="2431950"/>
                </a:cubicBezTo>
                <a:cubicBezTo>
                  <a:pt x="591823" y="2432599"/>
                  <a:pt x="591684" y="2433248"/>
                  <a:pt x="591544" y="2433897"/>
                </a:cubicBezTo>
                <a:lnTo>
                  <a:pt x="589519" y="2451398"/>
                </a:lnTo>
                <a:cubicBezTo>
                  <a:pt x="589692" y="2452777"/>
                  <a:pt x="589864" y="2454157"/>
                  <a:pt x="590037" y="2455536"/>
                </a:cubicBezTo>
                <a:lnTo>
                  <a:pt x="588179" y="2462981"/>
                </a:lnTo>
                <a:lnTo>
                  <a:pt x="583434" y="2503991"/>
                </a:lnTo>
                <a:cubicBezTo>
                  <a:pt x="576530" y="2566058"/>
                  <a:pt x="570433" y="2625224"/>
                  <a:pt x="567942" y="2652936"/>
                </a:cubicBezTo>
                <a:cubicBezTo>
                  <a:pt x="570864" y="2658290"/>
                  <a:pt x="572739" y="2664095"/>
                  <a:pt x="573869" y="2670188"/>
                </a:cubicBezTo>
                <a:lnTo>
                  <a:pt x="575243" y="2688114"/>
                </a:lnTo>
                <a:lnTo>
                  <a:pt x="573824" y="2689856"/>
                </a:lnTo>
                <a:cubicBezTo>
                  <a:pt x="569972" y="2698471"/>
                  <a:pt x="569572" y="2704494"/>
                  <a:pt x="570699" y="2709353"/>
                </a:cubicBezTo>
                <a:lnTo>
                  <a:pt x="573192" y="2714527"/>
                </a:lnTo>
                <a:cubicBezTo>
                  <a:pt x="572809" y="2719080"/>
                  <a:pt x="572427" y="2723634"/>
                  <a:pt x="572044" y="2728187"/>
                </a:cubicBezTo>
                <a:cubicBezTo>
                  <a:pt x="572184" y="2737412"/>
                  <a:pt x="572325" y="2746638"/>
                  <a:pt x="572465" y="2755863"/>
                </a:cubicBezTo>
                <a:lnTo>
                  <a:pt x="570028" y="2760324"/>
                </a:lnTo>
                <a:lnTo>
                  <a:pt x="566748" y="2800948"/>
                </a:lnTo>
                <a:lnTo>
                  <a:pt x="565509" y="2801167"/>
                </a:lnTo>
                <a:cubicBezTo>
                  <a:pt x="562655" y="2802587"/>
                  <a:pt x="560408" y="2805381"/>
                  <a:pt x="559367" y="2811129"/>
                </a:cubicBezTo>
                <a:cubicBezTo>
                  <a:pt x="543471" y="2797318"/>
                  <a:pt x="552020" y="2812773"/>
                  <a:pt x="550354" y="2830949"/>
                </a:cubicBezTo>
                <a:cubicBezTo>
                  <a:pt x="525292" y="2813553"/>
                  <a:pt x="531129" y="2868192"/>
                  <a:pt x="514795" y="2872433"/>
                </a:cubicBezTo>
                <a:lnTo>
                  <a:pt x="509875" y="2923099"/>
                </a:lnTo>
                <a:lnTo>
                  <a:pt x="509577" y="2923197"/>
                </a:lnTo>
                <a:cubicBezTo>
                  <a:pt x="508704" y="2924865"/>
                  <a:pt x="508038" y="2927556"/>
                  <a:pt x="507597" y="2931868"/>
                </a:cubicBezTo>
                <a:cubicBezTo>
                  <a:pt x="507524" y="2934019"/>
                  <a:pt x="507452" y="2936171"/>
                  <a:pt x="507379" y="2938322"/>
                </a:cubicBezTo>
                <a:lnTo>
                  <a:pt x="504725" y="2954519"/>
                </a:lnTo>
                <a:lnTo>
                  <a:pt x="502018" y="2959643"/>
                </a:lnTo>
                <a:lnTo>
                  <a:pt x="498360" y="2961019"/>
                </a:lnTo>
                <a:lnTo>
                  <a:pt x="498483" y="2962590"/>
                </a:lnTo>
                <a:cubicBezTo>
                  <a:pt x="502388" y="2975027"/>
                  <a:pt x="510202" y="2980016"/>
                  <a:pt x="484403" y="2990538"/>
                </a:cubicBezTo>
                <a:cubicBezTo>
                  <a:pt x="489425" y="3018352"/>
                  <a:pt x="474337" y="3021029"/>
                  <a:pt x="463075" y="3055956"/>
                </a:cubicBezTo>
                <a:cubicBezTo>
                  <a:pt x="469487" y="3072485"/>
                  <a:pt x="464165" y="3083955"/>
                  <a:pt x="455013" y="3094482"/>
                </a:cubicBezTo>
                <a:cubicBezTo>
                  <a:pt x="453131" y="3130054"/>
                  <a:pt x="437643" y="3160106"/>
                  <a:pt x="428391" y="3198850"/>
                </a:cubicBezTo>
                <a:lnTo>
                  <a:pt x="401440" y="3307560"/>
                </a:lnTo>
                <a:lnTo>
                  <a:pt x="386076" y="3373943"/>
                </a:lnTo>
                <a:cubicBezTo>
                  <a:pt x="386236" y="3376061"/>
                  <a:pt x="380537" y="3378856"/>
                  <a:pt x="374726" y="3381364"/>
                </a:cubicBezTo>
                <a:lnTo>
                  <a:pt x="369145" y="3383729"/>
                </a:lnTo>
                <a:lnTo>
                  <a:pt x="364294" y="3414159"/>
                </a:lnTo>
                <a:lnTo>
                  <a:pt x="366450" y="3436925"/>
                </a:lnTo>
                <a:lnTo>
                  <a:pt x="351743" y="3521619"/>
                </a:lnTo>
                <a:lnTo>
                  <a:pt x="345784" y="3603757"/>
                </a:lnTo>
                <a:cubicBezTo>
                  <a:pt x="345255" y="3619979"/>
                  <a:pt x="344727" y="3636202"/>
                  <a:pt x="344198" y="3652424"/>
                </a:cubicBezTo>
                <a:lnTo>
                  <a:pt x="352450" y="3665222"/>
                </a:lnTo>
                <a:lnTo>
                  <a:pt x="342621" y="3700804"/>
                </a:lnTo>
                <a:lnTo>
                  <a:pt x="341514" y="3734774"/>
                </a:lnTo>
                <a:cubicBezTo>
                  <a:pt x="341212" y="3751567"/>
                  <a:pt x="340909" y="3768360"/>
                  <a:pt x="340607" y="3785153"/>
                </a:cubicBezTo>
                <a:cubicBezTo>
                  <a:pt x="340640" y="3786161"/>
                  <a:pt x="340674" y="3787169"/>
                  <a:pt x="340707" y="3788177"/>
                </a:cubicBezTo>
                <a:cubicBezTo>
                  <a:pt x="340592" y="3791719"/>
                  <a:pt x="340476" y="3795261"/>
                  <a:pt x="340361" y="3798803"/>
                </a:cubicBezTo>
                <a:cubicBezTo>
                  <a:pt x="340121" y="3812119"/>
                  <a:pt x="339882" y="3825434"/>
                  <a:pt x="339642" y="3838750"/>
                </a:cubicBezTo>
                <a:cubicBezTo>
                  <a:pt x="337363" y="3949044"/>
                  <a:pt x="361794" y="3960437"/>
                  <a:pt x="360295" y="4015196"/>
                </a:cubicBezTo>
                <a:lnTo>
                  <a:pt x="339043" y="4052778"/>
                </a:lnTo>
                <a:lnTo>
                  <a:pt x="339343" y="4096257"/>
                </a:lnTo>
                <a:cubicBezTo>
                  <a:pt x="362058" y="4159145"/>
                  <a:pt x="332404" y="4250479"/>
                  <a:pt x="340786" y="4321136"/>
                </a:cubicBezTo>
                <a:cubicBezTo>
                  <a:pt x="341421" y="4376624"/>
                  <a:pt x="344189" y="4407708"/>
                  <a:pt x="343158" y="4429174"/>
                </a:cubicBezTo>
                <a:cubicBezTo>
                  <a:pt x="340948" y="4436304"/>
                  <a:pt x="337887" y="4443121"/>
                  <a:pt x="334599" y="4449938"/>
                </a:cubicBezTo>
                <a:lnTo>
                  <a:pt x="332890" y="4453515"/>
                </a:lnTo>
                <a:lnTo>
                  <a:pt x="331105" y="4467941"/>
                </a:lnTo>
                <a:lnTo>
                  <a:pt x="324289" y="4471861"/>
                </a:lnTo>
                <a:lnTo>
                  <a:pt x="317079" y="4493468"/>
                </a:lnTo>
                <a:cubicBezTo>
                  <a:pt x="315353" y="4501584"/>
                  <a:pt x="314639" y="4510343"/>
                  <a:pt x="315557" y="4520067"/>
                </a:cubicBezTo>
                <a:cubicBezTo>
                  <a:pt x="315451" y="4525669"/>
                  <a:pt x="315346" y="4531270"/>
                  <a:pt x="315240" y="4536872"/>
                </a:cubicBezTo>
                <a:lnTo>
                  <a:pt x="316200" y="4538297"/>
                </a:lnTo>
                <a:cubicBezTo>
                  <a:pt x="316738" y="4541182"/>
                  <a:pt x="316785" y="4544563"/>
                  <a:pt x="317507" y="4547582"/>
                </a:cubicBezTo>
                <a:cubicBezTo>
                  <a:pt x="322716" y="4552468"/>
                  <a:pt x="324912" y="4582137"/>
                  <a:pt x="323078" y="4592102"/>
                </a:cubicBezTo>
                <a:cubicBezTo>
                  <a:pt x="314597" y="4619728"/>
                  <a:pt x="334923" y="4645745"/>
                  <a:pt x="328722" y="4667914"/>
                </a:cubicBezTo>
                <a:cubicBezTo>
                  <a:pt x="330810" y="4685069"/>
                  <a:pt x="333803" y="4690356"/>
                  <a:pt x="335597" y="4695035"/>
                </a:cubicBezTo>
                <a:lnTo>
                  <a:pt x="339485" y="4695979"/>
                </a:lnTo>
                <a:lnTo>
                  <a:pt x="341089" y="4704268"/>
                </a:lnTo>
                <a:lnTo>
                  <a:pt x="342177" y="4706060"/>
                </a:lnTo>
                <a:cubicBezTo>
                  <a:pt x="344268" y="4709474"/>
                  <a:pt x="346234" y="4712931"/>
                  <a:pt x="347751" y="4716754"/>
                </a:cubicBezTo>
                <a:lnTo>
                  <a:pt x="344125" y="4764669"/>
                </a:lnTo>
                <a:lnTo>
                  <a:pt x="340188" y="4779386"/>
                </a:lnTo>
                <a:lnTo>
                  <a:pt x="335146" y="4787491"/>
                </a:lnTo>
                <a:lnTo>
                  <a:pt x="319124" y="4843514"/>
                </a:lnTo>
                <a:lnTo>
                  <a:pt x="305956" y="4881505"/>
                </a:lnTo>
                <a:lnTo>
                  <a:pt x="301062" y="4889332"/>
                </a:lnTo>
                <a:lnTo>
                  <a:pt x="302141" y="4899400"/>
                </a:lnTo>
                <a:cubicBezTo>
                  <a:pt x="302767" y="4900706"/>
                  <a:pt x="303536" y="4901803"/>
                  <a:pt x="304424" y="4902664"/>
                </a:cubicBezTo>
                <a:lnTo>
                  <a:pt x="293123" y="4932769"/>
                </a:lnTo>
                <a:lnTo>
                  <a:pt x="292275" y="4936482"/>
                </a:lnTo>
                <a:lnTo>
                  <a:pt x="288304" y="4962325"/>
                </a:lnTo>
                <a:cubicBezTo>
                  <a:pt x="288009" y="4988948"/>
                  <a:pt x="287715" y="5015570"/>
                  <a:pt x="287420" y="5042193"/>
                </a:cubicBezTo>
                <a:cubicBezTo>
                  <a:pt x="295373" y="5039737"/>
                  <a:pt x="281659" y="5060438"/>
                  <a:pt x="287020" y="5065655"/>
                </a:cubicBezTo>
                <a:cubicBezTo>
                  <a:pt x="291675" y="5068928"/>
                  <a:pt x="288601" y="5075970"/>
                  <a:pt x="288488" y="5082216"/>
                </a:cubicBezTo>
                <a:cubicBezTo>
                  <a:pt x="292282" y="5088207"/>
                  <a:pt x="287008" y="5117775"/>
                  <a:pt x="282763" y="5127114"/>
                </a:cubicBezTo>
                <a:cubicBezTo>
                  <a:pt x="267723" y="5152218"/>
                  <a:pt x="280799" y="5182399"/>
                  <a:pt x="269316" y="5202682"/>
                </a:cubicBezTo>
                <a:cubicBezTo>
                  <a:pt x="267050" y="5219969"/>
                  <a:pt x="268614" y="5225841"/>
                  <a:pt x="269174" y="5230835"/>
                </a:cubicBezTo>
                <a:lnTo>
                  <a:pt x="272679" y="5232660"/>
                </a:lnTo>
                <a:lnTo>
                  <a:pt x="272160" y="5241150"/>
                </a:lnTo>
                <a:lnTo>
                  <a:pt x="272760" y="5243156"/>
                </a:lnTo>
                <a:cubicBezTo>
                  <a:pt x="273922" y="5246984"/>
                  <a:pt x="274952" y="5250824"/>
                  <a:pt x="275462" y="5254919"/>
                </a:cubicBezTo>
                <a:cubicBezTo>
                  <a:pt x="258407" y="5258851"/>
                  <a:pt x="276976" y="5290392"/>
                  <a:pt x="262897" y="5286259"/>
                </a:cubicBezTo>
                <a:cubicBezTo>
                  <a:pt x="262724" y="5309439"/>
                  <a:pt x="239612" y="5337531"/>
                  <a:pt x="252761" y="5357801"/>
                </a:cubicBezTo>
                <a:cubicBezTo>
                  <a:pt x="248775" y="5392256"/>
                  <a:pt x="247799" y="5423412"/>
                  <a:pt x="242360" y="5460080"/>
                </a:cubicBezTo>
                <a:cubicBezTo>
                  <a:pt x="232632" y="5488478"/>
                  <a:pt x="242025" y="5519143"/>
                  <a:pt x="229880" y="5539714"/>
                </a:cubicBezTo>
                <a:cubicBezTo>
                  <a:pt x="230558" y="5572454"/>
                  <a:pt x="222150" y="5613340"/>
                  <a:pt x="204283" y="5639080"/>
                </a:cubicBezTo>
                <a:cubicBezTo>
                  <a:pt x="201596" y="5674226"/>
                  <a:pt x="191051" y="5680198"/>
                  <a:pt x="198948" y="5710958"/>
                </a:cubicBezTo>
                <a:cubicBezTo>
                  <a:pt x="196338" y="5713534"/>
                  <a:pt x="194185" y="5716550"/>
                  <a:pt x="192367" y="5719859"/>
                </a:cubicBezTo>
                <a:lnTo>
                  <a:pt x="188035" y="5729935"/>
                </a:lnTo>
                <a:lnTo>
                  <a:pt x="188428" y="5731182"/>
                </a:lnTo>
                <a:lnTo>
                  <a:pt x="181635" y="5753538"/>
                </a:lnTo>
                <a:lnTo>
                  <a:pt x="169744" y="5796307"/>
                </a:lnTo>
                <a:lnTo>
                  <a:pt x="170351" y="5796644"/>
                </a:lnTo>
                <a:cubicBezTo>
                  <a:pt x="171558" y="5797954"/>
                  <a:pt x="172173" y="5799948"/>
                  <a:pt x="171559" y="5803435"/>
                </a:cubicBezTo>
                <a:cubicBezTo>
                  <a:pt x="182664" y="5798231"/>
                  <a:pt x="175075" y="5805646"/>
                  <a:pt x="172284" y="5816391"/>
                </a:cubicBezTo>
                <a:cubicBezTo>
                  <a:pt x="188911" y="5810703"/>
                  <a:pt x="174844" y="5841128"/>
                  <a:pt x="182542" y="5846382"/>
                </a:cubicBezTo>
                <a:cubicBezTo>
                  <a:pt x="180118" y="5854404"/>
                  <a:pt x="177856" y="5862781"/>
                  <a:pt x="175877" y="5871336"/>
                </a:cubicBezTo>
                <a:lnTo>
                  <a:pt x="174910" y="5876376"/>
                </a:lnTo>
                <a:lnTo>
                  <a:pt x="175047" y="5876483"/>
                </a:lnTo>
                <a:cubicBezTo>
                  <a:pt x="175167" y="5877594"/>
                  <a:pt x="174973" y="5879257"/>
                  <a:pt x="174335" y="5881814"/>
                </a:cubicBezTo>
                <a:lnTo>
                  <a:pt x="171273" y="5895339"/>
                </a:lnTo>
                <a:cubicBezTo>
                  <a:pt x="171401" y="5896476"/>
                  <a:pt x="171530" y="5897612"/>
                  <a:pt x="171658" y="5898749"/>
                </a:cubicBezTo>
                <a:lnTo>
                  <a:pt x="174658" y="5919558"/>
                </a:lnTo>
                <a:cubicBezTo>
                  <a:pt x="173958" y="5933601"/>
                  <a:pt x="171208" y="5962838"/>
                  <a:pt x="169099" y="5984417"/>
                </a:cubicBezTo>
                <a:cubicBezTo>
                  <a:pt x="162916" y="6005205"/>
                  <a:pt x="164971" y="6025162"/>
                  <a:pt x="162007" y="6049043"/>
                </a:cubicBezTo>
                <a:cubicBezTo>
                  <a:pt x="150795" y="6073830"/>
                  <a:pt x="160091" y="6088483"/>
                  <a:pt x="156875" y="6114000"/>
                </a:cubicBezTo>
                <a:cubicBezTo>
                  <a:pt x="141597" y="6134477"/>
                  <a:pt x="163381" y="6133378"/>
                  <a:pt x="165441" y="6146938"/>
                </a:cubicBezTo>
                <a:lnTo>
                  <a:pt x="165177" y="6150658"/>
                </a:lnTo>
                <a:lnTo>
                  <a:pt x="161772" y="6160011"/>
                </a:lnTo>
                <a:lnTo>
                  <a:pt x="160051" y="6163393"/>
                </a:lnTo>
                <a:cubicBezTo>
                  <a:pt x="159032" y="6165775"/>
                  <a:pt x="158564" y="6167421"/>
                  <a:pt x="158473" y="6168628"/>
                </a:cubicBezTo>
                <a:cubicBezTo>
                  <a:pt x="158506" y="6168685"/>
                  <a:pt x="158540" y="6168742"/>
                  <a:pt x="158573" y="6168799"/>
                </a:cubicBezTo>
                <a:lnTo>
                  <a:pt x="146463" y="6196671"/>
                </a:lnTo>
                <a:cubicBezTo>
                  <a:pt x="152348" y="6205503"/>
                  <a:pt x="134460" y="6231012"/>
                  <a:pt x="150209" y="6232365"/>
                </a:cubicBezTo>
                <a:cubicBezTo>
                  <a:pt x="145821" y="6242321"/>
                  <a:pt x="137774" y="6246719"/>
                  <a:pt x="148544" y="6246162"/>
                </a:cubicBezTo>
                <a:cubicBezTo>
                  <a:pt x="147378" y="6249522"/>
                  <a:pt x="147566" y="6251866"/>
                  <a:pt x="148403" y="6253754"/>
                </a:cubicBezTo>
                <a:lnTo>
                  <a:pt x="138880" y="6276449"/>
                </a:lnTo>
                <a:cubicBezTo>
                  <a:pt x="138814" y="6277540"/>
                  <a:pt x="138749" y="6278630"/>
                  <a:pt x="138683" y="6279721"/>
                </a:cubicBezTo>
                <a:lnTo>
                  <a:pt x="130721" y="6293675"/>
                </a:lnTo>
                <a:lnTo>
                  <a:pt x="120717" y="6313967"/>
                </a:lnTo>
                <a:cubicBezTo>
                  <a:pt x="120758" y="6314457"/>
                  <a:pt x="120800" y="6314947"/>
                  <a:pt x="120841" y="6315437"/>
                </a:cubicBezTo>
                <a:lnTo>
                  <a:pt x="115208" y="6324024"/>
                </a:lnTo>
                <a:cubicBezTo>
                  <a:pt x="113007" y="6326672"/>
                  <a:pt x="103991" y="6364381"/>
                  <a:pt x="101217" y="6365923"/>
                </a:cubicBezTo>
                <a:lnTo>
                  <a:pt x="74946" y="6556817"/>
                </a:lnTo>
                <a:cubicBezTo>
                  <a:pt x="55357" y="6665926"/>
                  <a:pt x="35695" y="6744075"/>
                  <a:pt x="16001" y="6808678"/>
                </a:cubicBezTo>
                <a:lnTo>
                  <a:pt x="0" y="6858000"/>
                </a:lnTo>
                <a:lnTo>
                  <a:pt x="5734864" y="6858000"/>
                </a:lnTo>
                <a:lnTo>
                  <a:pt x="5734864" y="0"/>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CEABCF23-6697-E5F1-EFD0-6DA0C43BFFCF}"/>
              </a:ext>
            </a:extLst>
          </p:cNvPr>
          <p:cNvSpPr>
            <a:spLocks noGrp="1"/>
          </p:cNvSpPr>
          <p:nvPr>
            <p:ph type="ctrTitle"/>
          </p:nvPr>
        </p:nvSpPr>
        <p:spPr>
          <a:xfrm>
            <a:off x="156410" y="1819195"/>
            <a:ext cx="5450306" cy="2795160"/>
          </a:xfrm>
        </p:spPr>
        <p:txBody>
          <a:bodyPr vert="horz" lIns="91440" tIns="45720" rIns="91440" bIns="45720" rtlCol="0" anchor="b">
            <a:normAutofit/>
          </a:bodyPr>
          <a:lstStyle/>
          <a:p>
            <a:r>
              <a:rPr lang="en-US" sz="4400" b="1" kern="1200" dirty="0">
                <a:solidFill>
                  <a:schemeClr val="accent2">
                    <a:lumMod val="75000"/>
                  </a:schemeClr>
                </a:solidFill>
                <a:effectLst/>
                <a:latin typeface="+mn-lt"/>
                <a:ea typeface="+mj-ea"/>
                <a:cs typeface="+mj-cs"/>
              </a:rPr>
              <a:t>Gods and Humans</a:t>
            </a:r>
            <a:endParaRPr lang="en-US" sz="4400" b="1" kern="1200" dirty="0">
              <a:solidFill>
                <a:schemeClr val="accent2">
                  <a:lumMod val="75000"/>
                </a:schemeClr>
              </a:solidFill>
              <a:latin typeface="+mn-lt"/>
              <a:ea typeface="+mj-ea"/>
              <a:cs typeface="+mj-cs"/>
            </a:endParaRPr>
          </a:p>
        </p:txBody>
      </p:sp>
      <p:sp>
        <p:nvSpPr>
          <p:cNvPr id="3" name="Subtitle 2">
            <a:extLst>
              <a:ext uri="{FF2B5EF4-FFF2-40B4-BE49-F238E27FC236}">
                <a16:creationId xmlns:a16="http://schemas.microsoft.com/office/drawing/2014/main" id="{C9C81360-C7EE-E1A6-A9A0-5BF6280E238A}"/>
              </a:ext>
            </a:extLst>
          </p:cNvPr>
          <p:cNvSpPr>
            <a:spLocks noGrp="1"/>
          </p:cNvSpPr>
          <p:nvPr>
            <p:ph type="subTitle" idx="1"/>
          </p:nvPr>
        </p:nvSpPr>
        <p:spPr>
          <a:xfrm>
            <a:off x="-1" y="4631893"/>
            <a:ext cx="5702969" cy="1136843"/>
          </a:xfrm>
        </p:spPr>
        <p:txBody>
          <a:bodyPr vert="horz" lIns="91440" tIns="45720" rIns="91440" bIns="45720" rtlCol="0">
            <a:normAutofit/>
          </a:bodyPr>
          <a:lstStyle/>
          <a:p>
            <a:r>
              <a:rPr lang="en-US" sz="2500" b="1" kern="1200" dirty="0">
                <a:solidFill>
                  <a:schemeClr val="accent2">
                    <a:lumMod val="75000"/>
                  </a:schemeClr>
                </a:solidFill>
                <a:effectLst/>
                <a:latin typeface="+mn-lt"/>
                <a:ea typeface="+mn-ea"/>
                <a:cs typeface="+mn-cs"/>
              </a:rPr>
              <a:t>Morality &amp; Living Well in Plato’s </a:t>
            </a:r>
            <a:r>
              <a:rPr lang="en-US" sz="2500" b="1" i="1" kern="1200" dirty="0">
                <a:solidFill>
                  <a:schemeClr val="accent2">
                    <a:lumMod val="75000"/>
                  </a:schemeClr>
                </a:solidFill>
                <a:effectLst/>
                <a:latin typeface="+mn-lt"/>
                <a:ea typeface="+mn-ea"/>
                <a:cs typeface="+mn-cs"/>
              </a:rPr>
              <a:t>Crito</a:t>
            </a:r>
            <a:endParaRPr lang="en-US" sz="2500" kern="1200" dirty="0">
              <a:solidFill>
                <a:schemeClr val="accent2">
                  <a:lumMod val="75000"/>
                </a:schemeClr>
              </a:solidFill>
              <a:latin typeface="+mn-lt"/>
              <a:ea typeface="+mn-ea"/>
              <a:cs typeface="+mn-cs"/>
            </a:endParaRPr>
          </a:p>
        </p:txBody>
      </p:sp>
      <p:sp>
        <p:nvSpPr>
          <p:cNvPr id="5" name="Rectangle 4">
            <a:extLst>
              <a:ext uri="{FF2B5EF4-FFF2-40B4-BE49-F238E27FC236}">
                <a16:creationId xmlns:a16="http://schemas.microsoft.com/office/drawing/2014/main" id="{861AA74D-805B-9EB7-A1F8-849D7DCDE5AE}"/>
              </a:ext>
            </a:extLst>
          </p:cNvPr>
          <p:cNvSpPr/>
          <p:nvPr/>
        </p:nvSpPr>
        <p:spPr>
          <a:xfrm>
            <a:off x="272954" y="5135182"/>
            <a:ext cx="5020895" cy="1118768"/>
          </a:xfrm>
          <a:prstGeom prst="rect">
            <a:avLst/>
          </a:prstGeom>
        </p:spPr>
        <p:txBody>
          <a:bodyPr wrap="square">
            <a:spAutoFit/>
          </a:bodyPr>
          <a:lstStyle/>
          <a:p>
            <a:pPr marL="0" indent="0" algn="ctr" defTabSz="914400" eaLnBrk="1" hangingPunct="1">
              <a:lnSpc>
                <a:spcPct val="90000"/>
              </a:lnSpc>
              <a:spcAft>
                <a:spcPts val="600"/>
              </a:spcAft>
              <a:buNone/>
            </a:pPr>
            <a:r>
              <a:rPr lang="en-US" sz="2100" b="1" dirty="0"/>
              <a:t>CAI-T Lecture Day – 25 March 2023</a:t>
            </a:r>
          </a:p>
          <a:p>
            <a:pPr marL="0" indent="0" algn="ctr" defTabSz="914400" eaLnBrk="1" hangingPunct="1">
              <a:lnSpc>
                <a:spcPct val="90000"/>
              </a:lnSpc>
              <a:spcAft>
                <a:spcPts val="600"/>
              </a:spcAft>
              <a:buNone/>
            </a:pPr>
            <a:r>
              <a:rPr lang="en-US" sz="2100" b="1" dirty="0"/>
              <a:t>Dr Christopher Farrell</a:t>
            </a:r>
          </a:p>
          <a:p>
            <a:pPr marL="0" indent="0" algn="ctr" defTabSz="914400" eaLnBrk="1" hangingPunct="1">
              <a:lnSpc>
                <a:spcPct val="90000"/>
              </a:lnSpc>
              <a:spcAft>
                <a:spcPts val="600"/>
              </a:spcAft>
              <a:buNone/>
            </a:pPr>
            <a:r>
              <a:rPr lang="en-US" sz="2100" b="1" dirty="0">
                <a:solidFill>
                  <a:srgbClr val="0070C0"/>
                </a:solidFill>
                <a:hlinkClick r:id="rId2">
                  <a:extLst>
                    <a:ext uri="{A12FA001-AC4F-418D-AE19-62706E023703}">
                      <ahyp:hlinkClr xmlns:ahyp="http://schemas.microsoft.com/office/drawing/2018/hyperlinkcolor" val="tx"/>
                    </a:ext>
                  </a:extLst>
                </a:hlinkClick>
              </a:rPr>
              <a:t>christopher.farrell@ucd.ie</a:t>
            </a:r>
            <a:r>
              <a:rPr lang="en-US" sz="2100" b="1" dirty="0"/>
              <a:t>  </a:t>
            </a:r>
          </a:p>
        </p:txBody>
      </p:sp>
      <p:pic>
        <p:nvPicPr>
          <p:cNvPr id="9" name="Picture 8" descr="Graphical user interface, text&#10;&#10;Description automatically generated">
            <a:extLst>
              <a:ext uri="{FF2B5EF4-FFF2-40B4-BE49-F238E27FC236}">
                <a16:creationId xmlns:a16="http://schemas.microsoft.com/office/drawing/2014/main" id="{C2737177-07DF-7B6E-5807-8D0F811A3005}"/>
              </a:ext>
            </a:extLst>
          </p:cNvPr>
          <p:cNvPicPr>
            <a:picLocks noChangeAspect="1"/>
          </p:cNvPicPr>
          <p:nvPr/>
        </p:nvPicPr>
        <p:blipFill rotWithShape="1">
          <a:blip r:embed="rId3">
            <a:extLst>
              <a:ext uri="{28A0092B-C50C-407E-A947-70E740481C1C}">
                <a14:useLocalDpi xmlns:a14="http://schemas.microsoft.com/office/drawing/2010/main" val="0"/>
              </a:ext>
            </a:extLst>
          </a:blip>
          <a:srcRect t="10838" b="12850"/>
          <a:stretch/>
        </p:blipFill>
        <p:spPr bwMode="auto">
          <a:xfrm>
            <a:off x="5616891" y="5281501"/>
            <a:ext cx="6370176" cy="1588867"/>
          </a:xfrm>
          <a:prstGeom prst="rect">
            <a:avLst/>
          </a:prstGeom>
          <a:ln>
            <a:noFill/>
          </a:ln>
          <a:extLst>
            <a:ext uri="{53640926-AAD7-44D8-BBD7-CCE9431645EC}">
              <a14:shadowObscured xmlns:a14="http://schemas.microsoft.com/office/drawing/2010/main"/>
            </a:ext>
          </a:extLst>
        </p:spPr>
      </p:pic>
      <p:pic>
        <p:nvPicPr>
          <p:cNvPr id="11" name="Picture 10">
            <a:extLst>
              <a:ext uri="{FF2B5EF4-FFF2-40B4-BE49-F238E27FC236}">
                <a16:creationId xmlns:a16="http://schemas.microsoft.com/office/drawing/2014/main" id="{59385603-F306-DA18-F558-63C3077DB68E}"/>
              </a:ext>
            </a:extLst>
          </p:cNvPr>
          <p:cNvPicPr>
            <a:picLocks noChangeAspect="1"/>
          </p:cNvPicPr>
          <p:nvPr/>
        </p:nvPicPr>
        <p:blipFill>
          <a:blip r:embed="rId4"/>
          <a:stretch>
            <a:fillRect/>
          </a:stretch>
        </p:blipFill>
        <p:spPr>
          <a:xfrm>
            <a:off x="7125562" y="73143"/>
            <a:ext cx="4009608" cy="3959487"/>
          </a:xfrm>
          <a:prstGeom prst="rect">
            <a:avLst/>
          </a:prstGeom>
        </p:spPr>
      </p:pic>
      <p:pic>
        <p:nvPicPr>
          <p:cNvPr id="15" name="Picture 14">
            <a:extLst>
              <a:ext uri="{FF2B5EF4-FFF2-40B4-BE49-F238E27FC236}">
                <a16:creationId xmlns:a16="http://schemas.microsoft.com/office/drawing/2014/main" id="{10A0DAD1-F01B-9B62-AA97-C093D5AE74B3}"/>
              </a:ext>
            </a:extLst>
          </p:cNvPr>
          <p:cNvPicPr>
            <a:picLocks noChangeAspect="1"/>
          </p:cNvPicPr>
          <p:nvPr/>
        </p:nvPicPr>
        <p:blipFill>
          <a:blip r:embed="rId5"/>
          <a:stretch>
            <a:fillRect/>
          </a:stretch>
        </p:blipFill>
        <p:spPr>
          <a:xfrm>
            <a:off x="1562582" y="56263"/>
            <a:ext cx="2300533" cy="3903936"/>
          </a:xfrm>
          <a:prstGeom prst="rect">
            <a:avLst/>
          </a:prstGeom>
        </p:spPr>
      </p:pic>
      <p:sp>
        <p:nvSpPr>
          <p:cNvPr id="16" name="Rounded Rectangle 15">
            <a:extLst>
              <a:ext uri="{FF2B5EF4-FFF2-40B4-BE49-F238E27FC236}">
                <a16:creationId xmlns:a16="http://schemas.microsoft.com/office/drawing/2014/main" id="{07F0D111-EF89-61D0-043D-E56F3D30B98F}"/>
              </a:ext>
            </a:extLst>
          </p:cNvPr>
          <p:cNvSpPr/>
          <p:nvPr/>
        </p:nvSpPr>
        <p:spPr>
          <a:xfrm>
            <a:off x="3871716" y="229392"/>
            <a:ext cx="3093436" cy="1550308"/>
          </a:xfrm>
          <a:prstGeom prst="roundRect">
            <a:avLst/>
          </a:prstGeom>
          <a:ln>
            <a:solidFill>
              <a:schemeClr val="accent2"/>
            </a:solidFill>
          </a:ln>
        </p:spPr>
        <p:style>
          <a:lnRef idx="2">
            <a:schemeClr val="accent6"/>
          </a:lnRef>
          <a:fillRef idx="1">
            <a:schemeClr val="lt1"/>
          </a:fillRef>
          <a:effectRef idx="0">
            <a:schemeClr val="accent6"/>
          </a:effectRef>
          <a:fontRef idx="minor">
            <a:schemeClr val="dk1"/>
          </a:fontRef>
        </p:style>
        <p:txBody>
          <a:bodyPr rtlCol="0" anchor="ctr"/>
          <a:lstStyle/>
          <a:p>
            <a:endParaRPr lang="en-US" sz="2200" dirty="0"/>
          </a:p>
          <a:p>
            <a:pPr algn="just"/>
            <a:r>
              <a:rPr lang="en-US" sz="2200" b="1" dirty="0"/>
              <a:t>Socrates: </a:t>
            </a:r>
            <a:r>
              <a:rPr lang="en-US" sz="2200" dirty="0"/>
              <a:t>“The really important thing is not to live, but to live well…” (Plato </a:t>
            </a:r>
            <a:r>
              <a:rPr lang="en-US" sz="2200" i="1" dirty="0"/>
              <a:t>Crito</a:t>
            </a:r>
            <a:r>
              <a:rPr lang="en-US" sz="2200" dirty="0"/>
              <a:t> 48b).</a:t>
            </a:r>
          </a:p>
          <a:p>
            <a:endParaRPr lang="en-US" sz="2200" dirty="0"/>
          </a:p>
        </p:txBody>
      </p:sp>
      <p:sp>
        <p:nvSpPr>
          <p:cNvPr id="17" name="Oval 16">
            <a:extLst>
              <a:ext uri="{FF2B5EF4-FFF2-40B4-BE49-F238E27FC236}">
                <a16:creationId xmlns:a16="http://schemas.microsoft.com/office/drawing/2014/main" id="{12FEDF08-4D37-E1DA-AEFB-AB8E3376D671}"/>
              </a:ext>
            </a:extLst>
          </p:cNvPr>
          <p:cNvSpPr/>
          <p:nvPr/>
        </p:nvSpPr>
        <p:spPr>
          <a:xfrm>
            <a:off x="3678054" y="1722103"/>
            <a:ext cx="244807" cy="237506"/>
          </a:xfrm>
          <a:prstGeom prst="ellipse">
            <a:avLst/>
          </a:prstGeom>
          <a:ln>
            <a:solidFill>
              <a:schemeClr val="accent2"/>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9" name="Oval 18">
            <a:extLst>
              <a:ext uri="{FF2B5EF4-FFF2-40B4-BE49-F238E27FC236}">
                <a16:creationId xmlns:a16="http://schemas.microsoft.com/office/drawing/2014/main" id="{231407A3-37CF-9230-F478-BA548F2B217F}"/>
              </a:ext>
            </a:extLst>
          </p:cNvPr>
          <p:cNvSpPr>
            <a:spLocks noChangeAspect="1"/>
          </p:cNvSpPr>
          <p:nvPr/>
        </p:nvSpPr>
        <p:spPr>
          <a:xfrm>
            <a:off x="3534812" y="1930224"/>
            <a:ext cx="185533" cy="180000"/>
          </a:xfrm>
          <a:prstGeom prst="ellipse">
            <a:avLst/>
          </a:prstGeom>
          <a:ln>
            <a:solidFill>
              <a:schemeClr val="accent2"/>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27" name="Oval 26">
            <a:extLst>
              <a:ext uri="{FF2B5EF4-FFF2-40B4-BE49-F238E27FC236}">
                <a16:creationId xmlns:a16="http://schemas.microsoft.com/office/drawing/2014/main" id="{5E2ADA94-7514-325A-AD1A-F6C4938164B6}"/>
              </a:ext>
            </a:extLst>
          </p:cNvPr>
          <p:cNvSpPr>
            <a:spLocks noChangeAspect="1"/>
          </p:cNvSpPr>
          <p:nvPr/>
        </p:nvSpPr>
        <p:spPr>
          <a:xfrm>
            <a:off x="3415273" y="2105774"/>
            <a:ext cx="148427" cy="144000"/>
          </a:xfrm>
          <a:prstGeom prst="ellipse">
            <a:avLst/>
          </a:prstGeom>
          <a:ln>
            <a:solidFill>
              <a:schemeClr val="accent2"/>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4" name="Rectangle 3">
            <a:extLst>
              <a:ext uri="{FF2B5EF4-FFF2-40B4-BE49-F238E27FC236}">
                <a16:creationId xmlns:a16="http://schemas.microsoft.com/office/drawing/2014/main" id="{EC1726AA-3974-D068-A18B-DFC9AE7A3162}"/>
              </a:ext>
            </a:extLst>
          </p:cNvPr>
          <p:cNvSpPr/>
          <p:nvPr/>
        </p:nvSpPr>
        <p:spPr>
          <a:xfrm>
            <a:off x="6774947" y="4127553"/>
            <a:ext cx="5066438" cy="1338828"/>
          </a:xfrm>
          <a:prstGeom prst="rect">
            <a:avLst/>
          </a:prstGeom>
        </p:spPr>
        <p:txBody>
          <a:bodyPr wrap="square">
            <a:spAutoFit/>
          </a:bodyPr>
          <a:lstStyle/>
          <a:p>
            <a:pPr marL="0" indent="0" algn="ctr" defTabSz="914400" eaLnBrk="1" hangingPunct="1">
              <a:lnSpc>
                <a:spcPct val="90000"/>
              </a:lnSpc>
              <a:buNone/>
            </a:pPr>
            <a:r>
              <a:rPr lang="en-US" b="1" dirty="0"/>
              <a:t>Want to find out more?</a:t>
            </a:r>
          </a:p>
          <a:p>
            <a:pPr marL="0" indent="0" algn="ctr" defTabSz="914400" eaLnBrk="1" hangingPunct="1">
              <a:lnSpc>
                <a:spcPct val="90000"/>
              </a:lnSpc>
              <a:buNone/>
            </a:pPr>
            <a:r>
              <a:rPr lang="en-US" b="1" dirty="0"/>
              <a:t>Visit UCD’s Access Classics  </a:t>
            </a:r>
          </a:p>
          <a:p>
            <a:pPr marL="0" indent="0" algn="ctr" defTabSz="914400">
              <a:lnSpc>
                <a:spcPct val="90000"/>
              </a:lnSpc>
              <a:buNone/>
            </a:pPr>
            <a:r>
              <a:rPr lang="en-US" dirty="0">
                <a:solidFill>
                  <a:srgbClr val="0070C0"/>
                </a:solidFill>
                <a:hlinkClick r:id="rId6">
                  <a:extLst>
                    <a:ext uri="{A12FA001-AC4F-418D-AE19-62706E023703}">
                      <ahyp:hlinkClr xmlns:ahyp="http://schemas.microsoft.com/office/drawing/2018/hyperlinkcolor" val="tx"/>
                    </a:ext>
                  </a:extLst>
                </a:hlinkClick>
              </a:rPr>
              <a:t>https://accessclassics.ie</a:t>
            </a:r>
            <a:r>
              <a:rPr lang="en-US" dirty="0">
                <a:solidFill>
                  <a:srgbClr val="0070C0"/>
                </a:solidFill>
              </a:rPr>
              <a:t>   </a:t>
            </a:r>
            <a:endParaRPr lang="en-US" dirty="0">
              <a:solidFill>
                <a:srgbClr val="0070C0"/>
              </a:solidFill>
              <a:hlinkClick r:id="" action="ppaction://noaction">
                <a:extLst>
                  <a:ext uri="{A12FA001-AC4F-418D-AE19-62706E023703}">
                    <ahyp:hlinkClr xmlns:ahyp="http://schemas.microsoft.com/office/drawing/2018/hyperlinkcolor" val="tx"/>
                  </a:ext>
                </a:extLst>
              </a:hlinkClick>
            </a:endParaRPr>
          </a:p>
          <a:p>
            <a:pPr marL="0" indent="0" algn="ctr" defTabSz="914400" eaLnBrk="1" hangingPunct="1">
              <a:lnSpc>
                <a:spcPct val="90000"/>
              </a:lnSpc>
              <a:buNone/>
            </a:pPr>
            <a:r>
              <a:rPr lang="en-US" dirty="0">
                <a:solidFill>
                  <a:srgbClr val="0070C0"/>
                </a:solidFill>
                <a:hlinkClick r:id="" action="ppaction://noaction">
                  <a:extLst>
                    <a:ext uri="{A12FA001-AC4F-418D-AE19-62706E023703}">
                      <ahyp:hlinkClr xmlns:ahyp="http://schemas.microsoft.com/office/drawing/2018/hyperlinkcolor" val="tx"/>
                    </a:ext>
                  </a:extLst>
                </a:hlinkClick>
              </a:rPr>
              <a:t>https://www.ucd.ie/classics/</a:t>
            </a:r>
            <a:r>
              <a:rPr lang="en-US" dirty="0">
                <a:solidFill>
                  <a:srgbClr val="0070C0"/>
                </a:solidFill>
              </a:rPr>
              <a:t> </a:t>
            </a:r>
            <a:endParaRPr lang="en-US" dirty="0"/>
          </a:p>
          <a:p>
            <a:pPr marL="0" indent="0" algn="ctr" defTabSz="914400" eaLnBrk="1" hangingPunct="1">
              <a:lnSpc>
                <a:spcPct val="90000"/>
              </a:lnSpc>
              <a:buNone/>
            </a:pPr>
            <a:r>
              <a:rPr lang="en-US" dirty="0"/>
              <a:t>Follow us on Twitter: </a:t>
            </a:r>
            <a:r>
              <a:rPr lang="en-US" dirty="0">
                <a:solidFill>
                  <a:srgbClr val="0070C0"/>
                </a:solidFill>
                <a:hlinkClick r:id="rId7">
                  <a:extLst>
                    <a:ext uri="{A12FA001-AC4F-418D-AE19-62706E023703}">
                      <ahyp:hlinkClr xmlns:ahyp="http://schemas.microsoft.com/office/drawing/2018/hyperlinkcolor" val="tx"/>
                    </a:ext>
                  </a:extLst>
                </a:hlinkClick>
              </a:rPr>
              <a:t>@ClassicsUCD</a:t>
            </a:r>
            <a:endParaRPr lang="en-US" dirty="0">
              <a:solidFill>
                <a:srgbClr val="0070C0"/>
              </a:solidFill>
            </a:endParaRPr>
          </a:p>
        </p:txBody>
      </p:sp>
    </p:spTree>
    <p:extLst>
      <p:ext uri="{BB962C8B-B14F-4D97-AF65-F5344CB8AC3E}">
        <p14:creationId xmlns:p14="http://schemas.microsoft.com/office/powerpoint/2010/main" val="38232298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23AE22-3297-567B-FEFB-297259B1697E}"/>
              </a:ext>
            </a:extLst>
          </p:cNvPr>
          <p:cNvSpPr>
            <a:spLocks noGrp="1"/>
          </p:cNvSpPr>
          <p:nvPr>
            <p:ph type="title"/>
          </p:nvPr>
        </p:nvSpPr>
        <p:spPr>
          <a:xfrm>
            <a:off x="0" y="2825301"/>
            <a:ext cx="12192000" cy="683090"/>
          </a:xfrm>
        </p:spPr>
        <p:txBody>
          <a:bodyPr>
            <a:noAutofit/>
          </a:bodyPr>
          <a:lstStyle/>
          <a:p>
            <a:pPr algn="ctr"/>
            <a:r>
              <a:rPr lang="en-GB" sz="3500" b="1" kern="0" dirty="0">
                <a:solidFill>
                  <a:schemeClr val="accent2">
                    <a:lumMod val="75000"/>
                  </a:schemeClr>
                </a:solidFill>
                <a:effectLst/>
                <a:latin typeface="+mn-lt"/>
                <a:ea typeface="Calibri" panose="020F0502020204030204" pitchFamily="34" charset="0"/>
              </a:rPr>
              <a:t>I. Socrates the Person and </a:t>
            </a:r>
            <a:r>
              <a:rPr lang="en-GB" sz="3500" b="1" kern="0" dirty="0">
                <a:solidFill>
                  <a:schemeClr val="accent2">
                    <a:lumMod val="75000"/>
                  </a:schemeClr>
                </a:solidFill>
                <a:latin typeface="+mn-lt"/>
                <a:ea typeface="Calibri" panose="020F0502020204030204" pitchFamily="34" charset="0"/>
              </a:rPr>
              <a:t>h</a:t>
            </a:r>
            <a:r>
              <a:rPr lang="en-GB" sz="3500" b="1" kern="0" dirty="0">
                <a:solidFill>
                  <a:schemeClr val="accent2">
                    <a:lumMod val="75000"/>
                  </a:schemeClr>
                </a:solidFill>
                <a:effectLst/>
                <a:latin typeface="+mn-lt"/>
                <a:ea typeface="Calibri" panose="020F0502020204030204" pitchFamily="34" charset="0"/>
              </a:rPr>
              <a:t>ow we study him</a:t>
            </a:r>
            <a:endParaRPr lang="en-US" sz="3500" b="1" dirty="0">
              <a:solidFill>
                <a:schemeClr val="accent2">
                  <a:lumMod val="75000"/>
                </a:schemeClr>
              </a:solidFill>
              <a:latin typeface="+mn-lt"/>
            </a:endParaRPr>
          </a:p>
        </p:txBody>
      </p:sp>
    </p:spTree>
    <p:extLst>
      <p:ext uri="{BB962C8B-B14F-4D97-AF65-F5344CB8AC3E}">
        <p14:creationId xmlns:p14="http://schemas.microsoft.com/office/powerpoint/2010/main" val="13926606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4BC6E1D-02E3-F59B-9729-5145CEA70E5B}"/>
              </a:ext>
            </a:extLst>
          </p:cNvPr>
          <p:cNvPicPr>
            <a:picLocks noChangeAspect="1"/>
          </p:cNvPicPr>
          <p:nvPr/>
        </p:nvPicPr>
        <p:blipFill rotWithShape="1">
          <a:blip r:embed="rId3"/>
          <a:srcRect b="1190"/>
          <a:stretch/>
        </p:blipFill>
        <p:spPr>
          <a:xfrm>
            <a:off x="6251207" y="0"/>
            <a:ext cx="5940793" cy="6331466"/>
          </a:xfrm>
          <a:prstGeom prst="rect">
            <a:avLst/>
          </a:prstGeom>
        </p:spPr>
      </p:pic>
      <p:sp>
        <p:nvSpPr>
          <p:cNvPr id="2" name="Title 1">
            <a:extLst>
              <a:ext uri="{FF2B5EF4-FFF2-40B4-BE49-F238E27FC236}">
                <a16:creationId xmlns:a16="http://schemas.microsoft.com/office/drawing/2014/main" id="{32CCD090-9DF7-A212-0006-AEA2E4965FA2}"/>
              </a:ext>
            </a:extLst>
          </p:cNvPr>
          <p:cNvSpPr>
            <a:spLocks noGrp="1"/>
          </p:cNvSpPr>
          <p:nvPr>
            <p:ph type="title"/>
          </p:nvPr>
        </p:nvSpPr>
        <p:spPr>
          <a:xfrm>
            <a:off x="-12032" y="2585"/>
            <a:ext cx="6260431" cy="683090"/>
          </a:xfrm>
        </p:spPr>
        <p:txBody>
          <a:bodyPr>
            <a:noAutofit/>
          </a:bodyPr>
          <a:lstStyle/>
          <a:p>
            <a:pPr algn="ctr"/>
            <a:r>
              <a:rPr lang="en-US" sz="3000" b="1" dirty="0">
                <a:solidFill>
                  <a:schemeClr val="accent2">
                    <a:lumMod val="75000"/>
                  </a:schemeClr>
                </a:solidFill>
                <a:latin typeface="+mn-lt"/>
              </a:rPr>
              <a:t>Socrates (469-399 BC)</a:t>
            </a:r>
          </a:p>
        </p:txBody>
      </p:sp>
      <p:sp>
        <p:nvSpPr>
          <p:cNvPr id="8" name="TextBox 7">
            <a:extLst>
              <a:ext uri="{FF2B5EF4-FFF2-40B4-BE49-F238E27FC236}">
                <a16:creationId xmlns:a16="http://schemas.microsoft.com/office/drawing/2014/main" id="{367AC8CB-B6A4-236D-4986-0031B56EF15C}"/>
              </a:ext>
            </a:extLst>
          </p:cNvPr>
          <p:cNvSpPr txBox="1"/>
          <p:nvPr/>
        </p:nvSpPr>
        <p:spPr>
          <a:xfrm>
            <a:off x="8941705" y="2789535"/>
            <a:ext cx="2222500" cy="369332"/>
          </a:xfrm>
          <a:prstGeom prst="rect">
            <a:avLst/>
          </a:prstGeom>
          <a:noFill/>
        </p:spPr>
        <p:txBody>
          <a:bodyPr wrap="square" rtlCol="0">
            <a:spAutoFit/>
          </a:bodyPr>
          <a:lstStyle/>
          <a:p>
            <a:r>
              <a:rPr lang="en-GB" sz="1800" b="1" kern="0" dirty="0">
                <a:solidFill>
                  <a:schemeClr val="bg1"/>
                </a:solidFill>
                <a:effectLst/>
                <a:latin typeface="Calibri" panose="020F0502020204030204" pitchFamily="34" charset="0"/>
                <a:ea typeface="Calibri" panose="020F0502020204030204" pitchFamily="34" charset="0"/>
              </a:rPr>
              <a:t>Athenian Acropolis</a:t>
            </a:r>
            <a:endParaRPr lang="en-US" b="1" dirty="0">
              <a:solidFill>
                <a:schemeClr val="bg1"/>
              </a:solidFill>
            </a:endParaRPr>
          </a:p>
        </p:txBody>
      </p:sp>
      <p:sp>
        <p:nvSpPr>
          <p:cNvPr id="10" name="TextBox 9">
            <a:extLst>
              <a:ext uri="{FF2B5EF4-FFF2-40B4-BE49-F238E27FC236}">
                <a16:creationId xmlns:a16="http://schemas.microsoft.com/office/drawing/2014/main" id="{3220C9B0-0EED-A9D8-8517-FD93C37A98F2}"/>
              </a:ext>
            </a:extLst>
          </p:cNvPr>
          <p:cNvSpPr txBox="1"/>
          <p:nvPr/>
        </p:nvSpPr>
        <p:spPr>
          <a:xfrm>
            <a:off x="9121315" y="3158867"/>
            <a:ext cx="2042890" cy="369332"/>
          </a:xfrm>
          <a:prstGeom prst="rect">
            <a:avLst/>
          </a:prstGeom>
          <a:noFill/>
        </p:spPr>
        <p:txBody>
          <a:bodyPr wrap="square" rtlCol="0">
            <a:spAutoFit/>
          </a:bodyPr>
          <a:lstStyle/>
          <a:p>
            <a:r>
              <a:rPr lang="en-GB" sz="1800" b="1" kern="0" dirty="0" err="1">
                <a:solidFill>
                  <a:schemeClr val="bg1"/>
                </a:solidFill>
                <a:effectLst/>
                <a:latin typeface="Calibri" panose="020F0502020204030204" pitchFamily="34" charset="0"/>
                <a:ea typeface="Calibri" panose="020F0502020204030204" pitchFamily="34" charset="0"/>
              </a:rPr>
              <a:t>Alopece</a:t>
            </a:r>
            <a:endParaRPr lang="en-GB" dirty="0">
              <a:effectLst/>
              <a:latin typeface="Helvetica" pitchFamily="2" charset="0"/>
            </a:endParaRPr>
          </a:p>
        </p:txBody>
      </p:sp>
      <p:sp>
        <p:nvSpPr>
          <p:cNvPr id="17" name="Freeform 16">
            <a:extLst>
              <a:ext uri="{FF2B5EF4-FFF2-40B4-BE49-F238E27FC236}">
                <a16:creationId xmlns:a16="http://schemas.microsoft.com/office/drawing/2014/main" id="{AD35F214-E2F9-AE03-62B5-BFFBCD2D6110}"/>
              </a:ext>
            </a:extLst>
          </p:cNvPr>
          <p:cNvSpPr/>
          <p:nvPr/>
        </p:nvSpPr>
        <p:spPr>
          <a:xfrm>
            <a:off x="6248400" y="-21771"/>
            <a:ext cx="5475514" cy="6313714"/>
          </a:xfrm>
          <a:custGeom>
            <a:avLst/>
            <a:gdLst>
              <a:gd name="connsiteX0" fmla="*/ 3799114 w 5475514"/>
              <a:gd name="connsiteY0" fmla="*/ 0 h 6313714"/>
              <a:gd name="connsiteX1" fmla="*/ 2449286 w 5475514"/>
              <a:gd name="connsiteY1" fmla="*/ 10885 h 6313714"/>
              <a:gd name="connsiteX2" fmla="*/ 2242457 w 5475514"/>
              <a:gd name="connsiteY2" fmla="*/ 304800 h 6313714"/>
              <a:gd name="connsiteX3" fmla="*/ 2046514 w 5475514"/>
              <a:gd name="connsiteY3" fmla="*/ 435428 h 6313714"/>
              <a:gd name="connsiteX4" fmla="*/ 1894114 w 5475514"/>
              <a:gd name="connsiteY4" fmla="*/ 576942 h 6313714"/>
              <a:gd name="connsiteX5" fmla="*/ 1709057 w 5475514"/>
              <a:gd name="connsiteY5" fmla="*/ 707571 h 6313714"/>
              <a:gd name="connsiteX6" fmla="*/ 1458686 w 5475514"/>
              <a:gd name="connsiteY6" fmla="*/ 783771 h 6313714"/>
              <a:gd name="connsiteX7" fmla="*/ 1284514 w 5475514"/>
              <a:gd name="connsiteY7" fmla="*/ 838200 h 6313714"/>
              <a:gd name="connsiteX8" fmla="*/ 1045029 w 5475514"/>
              <a:gd name="connsiteY8" fmla="*/ 892628 h 6313714"/>
              <a:gd name="connsiteX9" fmla="*/ 783771 w 5475514"/>
              <a:gd name="connsiteY9" fmla="*/ 914400 h 6313714"/>
              <a:gd name="connsiteX10" fmla="*/ 631371 w 5475514"/>
              <a:gd name="connsiteY10" fmla="*/ 957942 h 6313714"/>
              <a:gd name="connsiteX11" fmla="*/ 337457 w 5475514"/>
              <a:gd name="connsiteY11" fmla="*/ 1023257 h 6313714"/>
              <a:gd name="connsiteX12" fmla="*/ 152400 w 5475514"/>
              <a:gd name="connsiteY12" fmla="*/ 1077685 h 6313714"/>
              <a:gd name="connsiteX13" fmla="*/ 0 w 5475514"/>
              <a:gd name="connsiteY13" fmla="*/ 1121228 h 6313714"/>
              <a:gd name="connsiteX14" fmla="*/ 0 w 5475514"/>
              <a:gd name="connsiteY14" fmla="*/ 2383971 h 6313714"/>
              <a:gd name="connsiteX15" fmla="*/ 555171 w 5475514"/>
              <a:gd name="connsiteY15" fmla="*/ 2808514 h 6313714"/>
              <a:gd name="connsiteX16" fmla="*/ 685800 w 5475514"/>
              <a:gd name="connsiteY16" fmla="*/ 2721428 h 6313714"/>
              <a:gd name="connsiteX17" fmla="*/ 936171 w 5475514"/>
              <a:gd name="connsiteY17" fmla="*/ 2710542 h 6313714"/>
              <a:gd name="connsiteX18" fmla="*/ 1066800 w 5475514"/>
              <a:gd name="connsiteY18" fmla="*/ 2645228 h 6313714"/>
              <a:gd name="connsiteX19" fmla="*/ 1175657 w 5475514"/>
              <a:gd name="connsiteY19" fmla="*/ 2525485 h 6313714"/>
              <a:gd name="connsiteX20" fmla="*/ 1338943 w 5475514"/>
              <a:gd name="connsiteY20" fmla="*/ 2634342 h 6313714"/>
              <a:gd name="connsiteX21" fmla="*/ 1415143 w 5475514"/>
              <a:gd name="connsiteY21" fmla="*/ 2569028 h 6313714"/>
              <a:gd name="connsiteX22" fmla="*/ 1513114 w 5475514"/>
              <a:gd name="connsiteY22" fmla="*/ 2514600 h 6313714"/>
              <a:gd name="connsiteX23" fmla="*/ 1632857 w 5475514"/>
              <a:gd name="connsiteY23" fmla="*/ 2579914 h 6313714"/>
              <a:gd name="connsiteX24" fmla="*/ 1709057 w 5475514"/>
              <a:gd name="connsiteY24" fmla="*/ 2688771 h 6313714"/>
              <a:gd name="connsiteX25" fmla="*/ 1709057 w 5475514"/>
              <a:gd name="connsiteY25" fmla="*/ 2688771 h 6313714"/>
              <a:gd name="connsiteX26" fmla="*/ 1676400 w 5475514"/>
              <a:gd name="connsiteY26" fmla="*/ 2895600 h 6313714"/>
              <a:gd name="connsiteX27" fmla="*/ 1578429 w 5475514"/>
              <a:gd name="connsiteY27" fmla="*/ 3004457 h 6313714"/>
              <a:gd name="connsiteX28" fmla="*/ 1458686 w 5475514"/>
              <a:gd name="connsiteY28" fmla="*/ 3058885 h 6313714"/>
              <a:gd name="connsiteX29" fmla="*/ 1458686 w 5475514"/>
              <a:gd name="connsiteY29" fmla="*/ 3058885 h 6313714"/>
              <a:gd name="connsiteX30" fmla="*/ 1382486 w 5475514"/>
              <a:gd name="connsiteY30" fmla="*/ 3200400 h 6313714"/>
              <a:gd name="connsiteX31" fmla="*/ 1404257 w 5475514"/>
              <a:gd name="connsiteY31" fmla="*/ 3298371 h 6313714"/>
              <a:gd name="connsiteX32" fmla="*/ 1513114 w 5475514"/>
              <a:gd name="connsiteY32" fmla="*/ 3363685 h 6313714"/>
              <a:gd name="connsiteX33" fmla="*/ 1654629 w 5475514"/>
              <a:gd name="connsiteY33" fmla="*/ 3385457 h 6313714"/>
              <a:gd name="connsiteX34" fmla="*/ 1807029 w 5475514"/>
              <a:gd name="connsiteY34" fmla="*/ 3418114 h 6313714"/>
              <a:gd name="connsiteX35" fmla="*/ 1861457 w 5475514"/>
              <a:gd name="connsiteY35" fmla="*/ 3494314 h 6313714"/>
              <a:gd name="connsiteX36" fmla="*/ 1981200 w 5475514"/>
              <a:gd name="connsiteY36" fmla="*/ 3624942 h 6313714"/>
              <a:gd name="connsiteX37" fmla="*/ 2111829 w 5475514"/>
              <a:gd name="connsiteY37" fmla="*/ 3614057 h 6313714"/>
              <a:gd name="connsiteX38" fmla="*/ 2177143 w 5475514"/>
              <a:gd name="connsiteY38" fmla="*/ 3537857 h 6313714"/>
              <a:gd name="connsiteX39" fmla="*/ 2318657 w 5475514"/>
              <a:gd name="connsiteY39" fmla="*/ 3505200 h 6313714"/>
              <a:gd name="connsiteX40" fmla="*/ 2318657 w 5475514"/>
              <a:gd name="connsiteY40" fmla="*/ 3505200 h 6313714"/>
              <a:gd name="connsiteX41" fmla="*/ 2394857 w 5475514"/>
              <a:gd name="connsiteY41" fmla="*/ 3592285 h 6313714"/>
              <a:gd name="connsiteX42" fmla="*/ 2471057 w 5475514"/>
              <a:gd name="connsiteY42" fmla="*/ 3690257 h 6313714"/>
              <a:gd name="connsiteX43" fmla="*/ 2525486 w 5475514"/>
              <a:gd name="connsiteY43" fmla="*/ 3766457 h 6313714"/>
              <a:gd name="connsiteX44" fmla="*/ 2590800 w 5475514"/>
              <a:gd name="connsiteY44" fmla="*/ 3842657 h 6313714"/>
              <a:gd name="connsiteX45" fmla="*/ 2677886 w 5475514"/>
              <a:gd name="connsiteY45" fmla="*/ 3973285 h 6313714"/>
              <a:gd name="connsiteX46" fmla="*/ 2710543 w 5475514"/>
              <a:gd name="connsiteY46" fmla="*/ 4158342 h 6313714"/>
              <a:gd name="connsiteX47" fmla="*/ 2797629 w 5475514"/>
              <a:gd name="connsiteY47" fmla="*/ 4256314 h 6313714"/>
              <a:gd name="connsiteX48" fmla="*/ 2808514 w 5475514"/>
              <a:gd name="connsiteY48" fmla="*/ 4278085 h 6313714"/>
              <a:gd name="connsiteX49" fmla="*/ 2808514 w 5475514"/>
              <a:gd name="connsiteY49" fmla="*/ 4278085 h 6313714"/>
              <a:gd name="connsiteX50" fmla="*/ 2895600 w 5475514"/>
              <a:gd name="connsiteY50" fmla="*/ 4430485 h 6313714"/>
              <a:gd name="connsiteX51" fmla="*/ 2971800 w 5475514"/>
              <a:gd name="connsiteY51" fmla="*/ 4517571 h 6313714"/>
              <a:gd name="connsiteX52" fmla="*/ 3015343 w 5475514"/>
              <a:gd name="connsiteY52" fmla="*/ 4615542 h 6313714"/>
              <a:gd name="connsiteX53" fmla="*/ 2928257 w 5475514"/>
              <a:gd name="connsiteY53" fmla="*/ 4702628 h 6313714"/>
              <a:gd name="connsiteX54" fmla="*/ 2950029 w 5475514"/>
              <a:gd name="connsiteY54" fmla="*/ 4746171 h 6313714"/>
              <a:gd name="connsiteX55" fmla="*/ 3048000 w 5475514"/>
              <a:gd name="connsiteY55" fmla="*/ 4898571 h 6313714"/>
              <a:gd name="connsiteX56" fmla="*/ 3222171 w 5475514"/>
              <a:gd name="connsiteY56" fmla="*/ 4898571 h 6313714"/>
              <a:gd name="connsiteX57" fmla="*/ 3222171 w 5475514"/>
              <a:gd name="connsiteY57" fmla="*/ 4898571 h 6313714"/>
              <a:gd name="connsiteX58" fmla="*/ 3407229 w 5475514"/>
              <a:gd name="connsiteY58" fmla="*/ 4713514 h 6313714"/>
              <a:gd name="connsiteX59" fmla="*/ 3494314 w 5475514"/>
              <a:gd name="connsiteY59" fmla="*/ 4789714 h 6313714"/>
              <a:gd name="connsiteX60" fmla="*/ 3592286 w 5475514"/>
              <a:gd name="connsiteY60" fmla="*/ 4735285 h 6313714"/>
              <a:gd name="connsiteX61" fmla="*/ 3679371 w 5475514"/>
              <a:gd name="connsiteY61" fmla="*/ 4811485 h 6313714"/>
              <a:gd name="connsiteX62" fmla="*/ 3984171 w 5475514"/>
              <a:gd name="connsiteY62" fmla="*/ 5116285 h 6313714"/>
              <a:gd name="connsiteX63" fmla="*/ 4005943 w 5475514"/>
              <a:gd name="connsiteY63" fmla="*/ 5290457 h 6313714"/>
              <a:gd name="connsiteX64" fmla="*/ 4016829 w 5475514"/>
              <a:gd name="connsiteY64" fmla="*/ 5497285 h 6313714"/>
              <a:gd name="connsiteX65" fmla="*/ 4049486 w 5475514"/>
              <a:gd name="connsiteY65" fmla="*/ 5617028 h 6313714"/>
              <a:gd name="connsiteX66" fmla="*/ 4234543 w 5475514"/>
              <a:gd name="connsiteY66" fmla="*/ 5736771 h 6313714"/>
              <a:gd name="connsiteX67" fmla="*/ 4321629 w 5475514"/>
              <a:gd name="connsiteY67" fmla="*/ 5834742 h 6313714"/>
              <a:gd name="connsiteX68" fmla="*/ 4321629 w 5475514"/>
              <a:gd name="connsiteY68" fmla="*/ 6008914 h 6313714"/>
              <a:gd name="connsiteX69" fmla="*/ 4321629 w 5475514"/>
              <a:gd name="connsiteY69" fmla="*/ 6150428 h 6313714"/>
              <a:gd name="connsiteX70" fmla="*/ 4942114 w 5475514"/>
              <a:gd name="connsiteY70" fmla="*/ 6313714 h 6313714"/>
              <a:gd name="connsiteX71" fmla="*/ 5105400 w 5475514"/>
              <a:gd name="connsiteY71" fmla="*/ 6313714 h 6313714"/>
              <a:gd name="connsiteX72" fmla="*/ 5225143 w 5475514"/>
              <a:gd name="connsiteY72" fmla="*/ 6237514 h 6313714"/>
              <a:gd name="connsiteX73" fmla="*/ 5312229 w 5475514"/>
              <a:gd name="connsiteY73" fmla="*/ 6063342 h 6313714"/>
              <a:gd name="connsiteX74" fmla="*/ 5388429 w 5475514"/>
              <a:gd name="connsiteY74" fmla="*/ 5976257 h 6313714"/>
              <a:gd name="connsiteX75" fmla="*/ 5366657 w 5475514"/>
              <a:gd name="connsiteY75" fmla="*/ 5791200 h 6313714"/>
              <a:gd name="connsiteX76" fmla="*/ 5344886 w 5475514"/>
              <a:gd name="connsiteY76" fmla="*/ 5627914 h 6313714"/>
              <a:gd name="connsiteX77" fmla="*/ 5344886 w 5475514"/>
              <a:gd name="connsiteY77" fmla="*/ 5529942 h 6313714"/>
              <a:gd name="connsiteX78" fmla="*/ 5442857 w 5475514"/>
              <a:gd name="connsiteY78" fmla="*/ 5421085 h 6313714"/>
              <a:gd name="connsiteX79" fmla="*/ 5475514 w 5475514"/>
              <a:gd name="connsiteY79" fmla="*/ 5312228 h 6313714"/>
              <a:gd name="connsiteX80" fmla="*/ 5475514 w 5475514"/>
              <a:gd name="connsiteY80" fmla="*/ 5159828 h 6313714"/>
              <a:gd name="connsiteX81" fmla="*/ 5475514 w 5475514"/>
              <a:gd name="connsiteY81" fmla="*/ 5007428 h 6313714"/>
              <a:gd name="connsiteX82" fmla="*/ 5475514 w 5475514"/>
              <a:gd name="connsiteY82" fmla="*/ 4909457 h 6313714"/>
              <a:gd name="connsiteX83" fmla="*/ 5475514 w 5475514"/>
              <a:gd name="connsiteY83" fmla="*/ 4909457 h 6313714"/>
              <a:gd name="connsiteX84" fmla="*/ 5410200 w 5475514"/>
              <a:gd name="connsiteY84" fmla="*/ 4767942 h 6313714"/>
              <a:gd name="connsiteX85" fmla="*/ 5301343 w 5475514"/>
              <a:gd name="connsiteY85" fmla="*/ 4724400 h 6313714"/>
              <a:gd name="connsiteX86" fmla="*/ 5268686 w 5475514"/>
              <a:gd name="connsiteY86" fmla="*/ 4615542 h 6313714"/>
              <a:gd name="connsiteX87" fmla="*/ 5257800 w 5475514"/>
              <a:gd name="connsiteY87" fmla="*/ 4463142 h 6313714"/>
              <a:gd name="connsiteX88" fmla="*/ 5236029 w 5475514"/>
              <a:gd name="connsiteY88" fmla="*/ 4332514 h 6313714"/>
              <a:gd name="connsiteX89" fmla="*/ 5192486 w 5475514"/>
              <a:gd name="connsiteY89" fmla="*/ 4180114 h 6313714"/>
              <a:gd name="connsiteX90" fmla="*/ 5170714 w 5475514"/>
              <a:gd name="connsiteY90" fmla="*/ 4038600 h 6313714"/>
              <a:gd name="connsiteX91" fmla="*/ 5138057 w 5475514"/>
              <a:gd name="connsiteY91" fmla="*/ 3875314 h 6313714"/>
              <a:gd name="connsiteX92" fmla="*/ 5105400 w 5475514"/>
              <a:gd name="connsiteY92" fmla="*/ 3712028 h 6313714"/>
              <a:gd name="connsiteX93" fmla="*/ 4953000 w 5475514"/>
              <a:gd name="connsiteY93" fmla="*/ 3646714 h 6313714"/>
              <a:gd name="connsiteX94" fmla="*/ 4953000 w 5475514"/>
              <a:gd name="connsiteY94" fmla="*/ 3516085 h 6313714"/>
              <a:gd name="connsiteX95" fmla="*/ 4931229 w 5475514"/>
              <a:gd name="connsiteY95" fmla="*/ 3309257 h 6313714"/>
              <a:gd name="connsiteX96" fmla="*/ 4931229 w 5475514"/>
              <a:gd name="connsiteY96" fmla="*/ 3200400 h 6313714"/>
              <a:gd name="connsiteX97" fmla="*/ 5050971 w 5475514"/>
              <a:gd name="connsiteY97" fmla="*/ 3135085 h 6313714"/>
              <a:gd name="connsiteX98" fmla="*/ 5061857 w 5475514"/>
              <a:gd name="connsiteY98" fmla="*/ 2993571 h 6313714"/>
              <a:gd name="connsiteX99" fmla="*/ 5018314 w 5475514"/>
              <a:gd name="connsiteY99" fmla="*/ 2895600 h 6313714"/>
              <a:gd name="connsiteX100" fmla="*/ 4898571 w 5475514"/>
              <a:gd name="connsiteY100" fmla="*/ 2688771 h 6313714"/>
              <a:gd name="connsiteX101" fmla="*/ 4789714 w 5475514"/>
              <a:gd name="connsiteY101" fmla="*/ 2394857 h 6313714"/>
              <a:gd name="connsiteX102" fmla="*/ 4789714 w 5475514"/>
              <a:gd name="connsiteY102" fmla="*/ 2286000 h 6313714"/>
              <a:gd name="connsiteX103" fmla="*/ 4735286 w 5475514"/>
              <a:gd name="connsiteY103" fmla="*/ 2209800 h 6313714"/>
              <a:gd name="connsiteX104" fmla="*/ 4615543 w 5475514"/>
              <a:gd name="connsiteY104" fmla="*/ 2046514 h 6313714"/>
              <a:gd name="connsiteX105" fmla="*/ 4615543 w 5475514"/>
              <a:gd name="connsiteY105" fmla="*/ 1915885 h 6313714"/>
              <a:gd name="connsiteX106" fmla="*/ 4615543 w 5475514"/>
              <a:gd name="connsiteY106" fmla="*/ 1915885 h 6313714"/>
              <a:gd name="connsiteX107" fmla="*/ 4735286 w 5475514"/>
              <a:gd name="connsiteY107" fmla="*/ 1763485 h 6313714"/>
              <a:gd name="connsiteX108" fmla="*/ 4822371 w 5475514"/>
              <a:gd name="connsiteY108" fmla="*/ 1687285 h 6313714"/>
              <a:gd name="connsiteX109" fmla="*/ 4996543 w 5475514"/>
              <a:gd name="connsiteY109" fmla="*/ 1567542 h 6313714"/>
              <a:gd name="connsiteX110" fmla="*/ 5116286 w 5475514"/>
              <a:gd name="connsiteY110" fmla="*/ 1534885 h 6313714"/>
              <a:gd name="connsiteX111" fmla="*/ 5214257 w 5475514"/>
              <a:gd name="connsiteY111" fmla="*/ 1534885 h 6313714"/>
              <a:gd name="connsiteX112" fmla="*/ 5279571 w 5475514"/>
              <a:gd name="connsiteY112" fmla="*/ 1436914 h 6313714"/>
              <a:gd name="connsiteX113" fmla="*/ 5410200 w 5475514"/>
              <a:gd name="connsiteY113" fmla="*/ 1360714 h 6313714"/>
              <a:gd name="connsiteX114" fmla="*/ 5410200 w 5475514"/>
              <a:gd name="connsiteY114" fmla="*/ 1208314 h 6313714"/>
              <a:gd name="connsiteX115" fmla="*/ 5388429 w 5475514"/>
              <a:gd name="connsiteY115" fmla="*/ 1034142 h 6313714"/>
              <a:gd name="connsiteX116" fmla="*/ 5312229 w 5475514"/>
              <a:gd name="connsiteY116" fmla="*/ 892628 h 6313714"/>
              <a:gd name="connsiteX117" fmla="*/ 5083629 w 5475514"/>
              <a:gd name="connsiteY117" fmla="*/ 762000 h 6313714"/>
              <a:gd name="connsiteX118" fmla="*/ 4953000 w 5475514"/>
              <a:gd name="connsiteY118" fmla="*/ 707571 h 6313714"/>
              <a:gd name="connsiteX119" fmla="*/ 4822371 w 5475514"/>
              <a:gd name="connsiteY119" fmla="*/ 609600 h 6313714"/>
              <a:gd name="connsiteX120" fmla="*/ 4735286 w 5475514"/>
              <a:gd name="connsiteY120" fmla="*/ 478971 h 6313714"/>
              <a:gd name="connsiteX121" fmla="*/ 4582886 w 5475514"/>
              <a:gd name="connsiteY121" fmla="*/ 370114 h 6313714"/>
              <a:gd name="connsiteX122" fmla="*/ 4474029 w 5475514"/>
              <a:gd name="connsiteY122" fmla="*/ 293914 h 6313714"/>
              <a:gd name="connsiteX123" fmla="*/ 4397829 w 5475514"/>
              <a:gd name="connsiteY123" fmla="*/ 195942 h 6313714"/>
              <a:gd name="connsiteX124" fmla="*/ 4278086 w 5475514"/>
              <a:gd name="connsiteY124" fmla="*/ 119742 h 6313714"/>
              <a:gd name="connsiteX125" fmla="*/ 4093029 w 5475514"/>
              <a:gd name="connsiteY125" fmla="*/ 97971 h 6313714"/>
              <a:gd name="connsiteX126" fmla="*/ 3962400 w 5475514"/>
              <a:gd name="connsiteY126" fmla="*/ 87085 h 6313714"/>
              <a:gd name="connsiteX127" fmla="*/ 3875314 w 5475514"/>
              <a:gd name="connsiteY127" fmla="*/ 54428 h 6313714"/>
              <a:gd name="connsiteX128" fmla="*/ 3799114 w 5475514"/>
              <a:gd name="connsiteY128" fmla="*/ 0 h 631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Lst>
            <a:rect l="l" t="t" r="r" b="b"/>
            <a:pathLst>
              <a:path w="5475514" h="6313714">
                <a:moveTo>
                  <a:pt x="3799114" y="0"/>
                </a:moveTo>
                <a:lnTo>
                  <a:pt x="2449286" y="10885"/>
                </a:lnTo>
                <a:lnTo>
                  <a:pt x="2242457" y="304800"/>
                </a:lnTo>
                <a:lnTo>
                  <a:pt x="2046514" y="435428"/>
                </a:lnTo>
                <a:lnTo>
                  <a:pt x="1894114" y="576942"/>
                </a:lnTo>
                <a:lnTo>
                  <a:pt x="1709057" y="707571"/>
                </a:lnTo>
                <a:lnTo>
                  <a:pt x="1458686" y="783771"/>
                </a:lnTo>
                <a:lnTo>
                  <a:pt x="1284514" y="838200"/>
                </a:lnTo>
                <a:lnTo>
                  <a:pt x="1045029" y="892628"/>
                </a:lnTo>
                <a:lnTo>
                  <a:pt x="783771" y="914400"/>
                </a:lnTo>
                <a:lnTo>
                  <a:pt x="631371" y="957942"/>
                </a:lnTo>
                <a:lnTo>
                  <a:pt x="337457" y="1023257"/>
                </a:lnTo>
                <a:lnTo>
                  <a:pt x="152400" y="1077685"/>
                </a:lnTo>
                <a:lnTo>
                  <a:pt x="0" y="1121228"/>
                </a:lnTo>
                <a:lnTo>
                  <a:pt x="0" y="2383971"/>
                </a:lnTo>
                <a:lnTo>
                  <a:pt x="555171" y="2808514"/>
                </a:lnTo>
                <a:lnTo>
                  <a:pt x="685800" y="2721428"/>
                </a:lnTo>
                <a:lnTo>
                  <a:pt x="936171" y="2710542"/>
                </a:lnTo>
                <a:lnTo>
                  <a:pt x="1066800" y="2645228"/>
                </a:lnTo>
                <a:lnTo>
                  <a:pt x="1175657" y="2525485"/>
                </a:lnTo>
                <a:lnTo>
                  <a:pt x="1338943" y="2634342"/>
                </a:lnTo>
                <a:lnTo>
                  <a:pt x="1415143" y="2569028"/>
                </a:lnTo>
                <a:lnTo>
                  <a:pt x="1513114" y="2514600"/>
                </a:lnTo>
                <a:lnTo>
                  <a:pt x="1632857" y="2579914"/>
                </a:lnTo>
                <a:lnTo>
                  <a:pt x="1709057" y="2688771"/>
                </a:lnTo>
                <a:lnTo>
                  <a:pt x="1709057" y="2688771"/>
                </a:lnTo>
                <a:lnTo>
                  <a:pt x="1676400" y="2895600"/>
                </a:lnTo>
                <a:lnTo>
                  <a:pt x="1578429" y="3004457"/>
                </a:lnTo>
                <a:lnTo>
                  <a:pt x="1458686" y="3058885"/>
                </a:lnTo>
                <a:lnTo>
                  <a:pt x="1458686" y="3058885"/>
                </a:lnTo>
                <a:lnTo>
                  <a:pt x="1382486" y="3200400"/>
                </a:lnTo>
                <a:lnTo>
                  <a:pt x="1404257" y="3298371"/>
                </a:lnTo>
                <a:lnTo>
                  <a:pt x="1513114" y="3363685"/>
                </a:lnTo>
                <a:lnTo>
                  <a:pt x="1654629" y="3385457"/>
                </a:lnTo>
                <a:lnTo>
                  <a:pt x="1807029" y="3418114"/>
                </a:lnTo>
                <a:lnTo>
                  <a:pt x="1861457" y="3494314"/>
                </a:lnTo>
                <a:lnTo>
                  <a:pt x="1981200" y="3624942"/>
                </a:lnTo>
                <a:lnTo>
                  <a:pt x="2111829" y="3614057"/>
                </a:lnTo>
                <a:lnTo>
                  <a:pt x="2177143" y="3537857"/>
                </a:lnTo>
                <a:lnTo>
                  <a:pt x="2318657" y="3505200"/>
                </a:lnTo>
                <a:lnTo>
                  <a:pt x="2318657" y="3505200"/>
                </a:lnTo>
                <a:lnTo>
                  <a:pt x="2394857" y="3592285"/>
                </a:lnTo>
                <a:lnTo>
                  <a:pt x="2471057" y="3690257"/>
                </a:lnTo>
                <a:lnTo>
                  <a:pt x="2525486" y="3766457"/>
                </a:lnTo>
                <a:lnTo>
                  <a:pt x="2590800" y="3842657"/>
                </a:lnTo>
                <a:lnTo>
                  <a:pt x="2677886" y="3973285"/>
                </a:lnTo>
                <a:lnTo>
                  <a:pt x="2710543" y="4158342"/>
                </a:lnTo>
                <a:lnTo>
                  <a:pt x="2797629" y="4256314"/>
                </a:lnTo>
                <a:lnTo>
                  <a:pt x="2808514" y="4278085"/>
                </a:lnTo>
                <a:lnTo>
                  <a:pt x="2808514" y="4278085"/>
                </a:lnTo>
                <a:lnTo>
                  <a:pt x="2895600" y="4430485"/>
                </a:lnTo>
                <a:lnTo>
                  <a:pt x="2971800" y="4517571"/>
                </a:lnTo>
                <a:lnTo>
                  <a:pt x="3015343" y="4615542"/>
                </a:lnTo>
                <a:lnTo>
                  <a:pt x="2928257" y="4702628"/>
                </a:lnTo>
                <a:lnTo>
                  <a:pt x="2950029" y="4746171"/>
                </a:lnTo>
                <a:lnTo>
                  <a:pt x="3048000" y="4898571"/>
                </a:lnTo>
                <a:lnTo>
                  <a:pt x="3222171" y="4898571"/>
                </a:lnTo>
                <a:lnTo>
                  <a:pt x="3222171" y="4898571"/>
                </a:lnTo>
                <a:lnTo>
                  <a:pt x="3407229" y="4713514"/>
                </a:lnTo>
                <a:lnTo>
                  <a:pt x="3494314" y="4789714"/>
                </a:lnTo>
                <a:lnTo>
                  <a:pt x="3592286" y="4735285"/>
                </a:lnTo>
                <a:lnTo>
                  <a:pt x="3679371" y="4811485"/>
                </a:lnTo>
                <a:lnTo>
                  <a:pt x="3984171" y="5116285"/>
                </a:lnTo>
                <a:lnTo>
                  <a:pt x="4005943" y="5290457"/>
                </a:lnTo>
                <a:lnTo>
                  <a:pt x="4016829" y="5497285"/>
                </a:lnTo>
                <a:lnTo>
                  <a:pt x="4049486" y="5617028"/>
                </a:lnTo>
                <a:lnTo>
                  <a:pt x="4234543" y="5736771"/>
                </a:lnTo>
                <a:lnTo>
                  <a:pt x="4321629" y="5834742"/>
                </a:lnTo>
                <a:lnTo>
                  <a:pt x="4321629" y="6008914"/>
                </a:lnTo>
                <a:lnTo>
                  <a:pt x="4321629" y="6150428"/>
                </a:lnTo>
                <a:lnTo>
                  <a:pt x="4942114" y="6313714"/>
                </a:lnTo>
                <a:lnTo>
                  <a:pt x="5105400" y="6313714"/>
                </a:lnTo>
                <a:lnTo>
                  <a:pt x="5225143" y="6237514"/>
                </a:lnTo>
                <a:lnTo>
                  <a:pt x="5312229" y="6063342"/>
                </a:lnTo>
                <a:lnTo>
                  <a:pt x="5388429" y="5976257"/>
                </a:lnTo>
                <a:lnTo>
                  <a:pt x="5366657" y="5791200"/>
                </a:lnTo>
                <a:lnTo>
                  <a:pt x="5344886" y="5627914"/>
                </a:lnTo>
                <a:lnTo>
                  <a:pt x="5344886" y="5529942"/>
                </a:lnTo>
                <a:lnTo>
                  <a:pt x="5442857" y="5421085"/>
                </a:lnTo>
                <a:lnTo>
                  <a:pt x="5475514" y="5312228"/>
                </a:lnTo>
                <a:lnTo>
                  <a:pt x="5475514" y="5159828"/>
                </a:lnTo>
                <a:lnTo>
                  <a:pt x="5475514" y="5007428"/>
                </a:lnTo>
                <a:lnTo>
                  <a:pt x="5475514" y="4909457"/>
                </a:lnTo>
                <a:lnTo>
                  <a:pt x="5475514" y="4909457"/>
                </a:lnTo>
                <a:lnTo>
                  <a:pt x="5410200" y="4767942"/>
                </a:lnTo>
                <a:lnTo>
                  <a:pt x="5301343" y="4724400"/>
                </a:lnTo>
                <a:lnTo>
                  <a:pt x="5268686" y="4615542"/>
                </a:lnTo>
                <a:lnTo>
                  <a:pt x="5257800" y="4463142"/>
                </a:lnTo>
                <a:lnTo>
                  <a:pt x="5236029" y="4332514"/>
                </a:lnTo>
                <a:lnTo>
                  <a:pt x="5192486" y="4180114"/>
                </a:lnTo>
                <a:lnTo>
                  <a:pt x="5170714" y="4038600"/>
                </a:lnTo>
                <a:lnTo>
                  <a:pt x="5138057" y="3875314"/>
                </a:lnTo>
                <a:lnTo>
                  <a:pt x="5105400" y="3712028"/>
                </a:lnTo>
                <a:lnTo>
                  <a:pt x="4953000" y="3646714"/>
                </a:lnTo>
                <a:lnTo>
                  <a:pt x="4953000" y="3516085"/>
                </a:lnTo>
                <a:lnTo>
                  <a:pt x="4931229" y="3309257"/>
                </a:lnTo>
                <a:lnTo>
                  <a:pt x="4931229" y="3200400"/>
                </a:lnTo>
                <a:lnTo>
                  <a:pt x="5050971" y="3135085"/>
                </a:lnTo>
                <a:lnTo>
                  <a:pt x="5061857" y="2993571"/>
                </a:lnTo>
                <a:lnTo>
                  <a:pt x="5018314" y="2895600"/>
                </a:lnTo>
                <a:lnTo>
                  <a:pt x="4898571" y="2688771"/>
                </a:lnTo>
                <a:lnTo>
                  <a:pt x="4789714" y="2394857"/>
                </a:lnTo>
                <a:lnTo>
                  <a:pt x="4789714" y="2286000"/>
                </a:lnTo>
                <a:lnTo>
                  <a:pt x="4735286" y="2209800"/>
                </a:lnTo>
                <a:lnTo>
                  <a:pt x="4615543" y="2046514"/>
                </a:lnTo>
                <a:lnTo>
                  <a:pt x="4615543" y="1915885"/>
                </a:lnTo>
                <a:lnTo>
                  <a:pt x="4615543" y="1915885"/>
                </a:lnTo>
                <a:lnTo>
                  <a:pt x="4735286" y="1763485"/>
                </a:lnTo>
                <a:lnTo>
                  <a:pt x="4822371" y="1687285"/>
                </a:lnTo>
                <a:lnTo>
                  <a:pt x="4996543" y="1567542"/>
                </a:lnTo>
                <a:lnTo>
                  <a:pt x="5116286" y="1534885"/>
                </a:lnTo>
                <a:lnTo>
                  <a:pt x="5214257" y="1534885"/>
                </a:lnTo>
                <a:lnTo>
                  <a:pt x="5279571" y="1436914"/>
                </a:lnTo>
                <a:lnTo>
                  <a:pt x="5410200" y="1360714"/>
                </a:lnTo>
                <a:lnTo>
                  <a:pt x="5410200" y="1208314"/>
                </a:lnTo>
                <a:lnTo>
                  <a:pt x="5388429" y="1034142"/>
                </a:lnTo>
                <a:lnTo>
                  <a:pt x="5312229" y="892628"/>
                </a:lnTo>
                <a:lnTo>
                  <a:pt x="5083629" y="762000"/>
                </a:lnTo>
                <a:lnTo>
                  <a:pt x="4953000" y="707571"/>
                </a:lnTo>
                <a:lnTo>
                  <a:pt x="4822371" y="609600"/>
                </a:lnTo>
                <a:lnTo>
                  <a:pt x="4735286" y="478971"/>
                </a:lnTo>
                <a:lnTo>
                  <a:pt x="4582886" y="370114"/>
                </a:lnTo>
                <a:lnTo>
                  <a:pt x="4474029" y="293914"/>
                </a:lnTo>
                <a:lnTo>
                  <a:pt x="4397829" y="195942"/>
                </a:lnTo>
                <a:lnTo>
                  <a:pt x="4278086" y="119742"/>
                </a:lnTo>
                <a:lnTo>
                  <a:pt x="4093029" y="97971"/>
                </a:lnTo>
                <a:lnTo>
                  <a:pt x="3962400" y="87085"/>
                </a:lnTo>
                <a:lnTo>
                  <a:pt x="3875314" y="54428"/>
                </a:lnTo>
                <a:lnTo>
                  <a:pt x="3799114" y="0"/>
                </a:lnTo>
                <a:close/>
              </a:path>
            </a:pathLst>
          </a:custGeom>
          <a:solidFill>
            <a:srgbClr val="FF0000">
              <a:alpha val="9000"/>
            </a:srgb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itle 1">
            <a:extLst>
              <a:ext uri="{FF2B5EF4-FFF2-40B4-BE49-F238E27FC236}">
                <a16:creationId xmlns:a16="http://schemas.microsoft.com/office/drawing/2014/main" id="{9D15FE89-012F-91B6-6FB4-AF237F5EC880}"/>
              </a:ext>
            </a:extLst>
          </p:cNvPr>
          <p:cNvSpPr txBox="1">
            <a:spLocks/>
          </p:cNvSpPr>
          <p:nvPr/>
        </p:nvSpPr>
        <p:spPr>
          <a:xfrm>
            <a:off x="7858897" y="1708530"/>
            <a:ext cx="3225800" cy="68309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000" dirty="0">
                <a:solidFill>
                  <a:schemeClr val="bg1"/>
                </a:solidFill>
                <a:latin typeface="+mn-lt"/>
              </a:rPr>
              <a:t>Attica</a:t>
            </a:r>
          </a:p>
        </p:txBody>
      </p:sp>
      <p:sp>
        <p:nvSpPr>
          <p:cNvPr id="19" name="Freeform 18">
            <a:extLst>
              <a:ext uri="{FF2B5EF4-FFF2-40B4-BE49-F238E27FC236}">
                <a16:creationId xmlns:a16="http://schemas.microsoft.com/office/drawing/2014/main" id="{C925D7A9-2FA7-AC0A-08E1-33591FBD9C2F}"/>
              </a:ext>
            </a:extLst>
          </p:cNvPr>
          <p:cNvSpPr/>
          <p:nvPr/>
        </p:nvSpPr>
        <p:spPr>
          <a:xfrm>
            <a:off x="6469998" y="2861825"/>
            <a:ext cx="1388899" cy="1285103"/>
          </a:xfrm>
          <a:custGeom>
            <a:avLst/>
            <a:gdLst>
              <a:gd name="connsiteX0" fmla="*/ 489327 w 1388899"/>
              <a:gd name="connsiteY0" fmla="*/ 74140 h 1285103"/>
              <a:gd name="connsiteX1" fmla="*/ 538754 w 1388899"/>
              <a:gd name="connsiteY1" fmla="*/ 118625 h 1285103"/>
              <a:gd name="connsiteX2" fmla="*/ 573353 w 1388899"/>
              <a:gd name="connsiteY2" fmla="*/ 158166 h 1285103"/>
              <a:gd name="connsiteX3" fmla="*/ 573353 w 1388899"/>
              <a:gd name="connsiteY3" fmla="*/ 202651 h 1285103"/>
              <a:gd name="connsiteX4" fmla="*/ 469557 w 1388899"/>
              <a:gd name="connsiteY4" fmla="*/ 237250 h 1285103"/>
              <a:gd name="connsiteX5" fmla="*/ 469557 w 1388899"/>
              <a:gd name="connsiteY5" fmla="*/ 237250 h 1285103"/>
              <a:gd name="connsiteX6" fmla="*/ 375645 w 1388899"/>
              <a:gd name="connsiteY6" fmla="*/ 192765 h 1285103"/>
              <a:gd name="connsiteX7" fmla="*/ 281734 w 1388899"/>
              <a:gd name="connsiteY7" fmla="*/ 158166 h 1285103"/>
              <a:gd name="connsiteX8" fmla="*/ 153224 w 1388899"/>
              <a:gd name="connsiteY8" fmla="*/ 182880 h 1285103"/>
              <a:gd name="connsiteX9" fmla="*/ 118625 w 1388899"/>
              <a:gd name="connsiteY9" fmla="*/ 207593 h 1285103"/>
              <a:gd name="connsiteX10" fmla="*/ 118625 w 1388899"/>
              <a:gd name="connsiteY10" fmla="*/ 207593 h 1285103"/>
              <a:gd name="connsiteX11" fmla="*/ 182880 w 1388899"/>
              <a:gd name="connsiteY11" fmla="*/ 281734 h 1285103"/>
              <a:gd name="connsiteX12" fmla="*/ 286677 w 1388899"/>
              <a:gd name="connsiteY12" fmla="*/ 291619 h 1285103"/>
              <a:gd name="connsiteX13" fmla="*/ 355874 w 1388899"/>
              <a:gd name="connsiteY13" fmla="*/ 311390 h 1285103"/>
              <a:gd name="connsiteX14" fmla="*/ 360817 w 1388899"/>
              <a:gd name="connsiteY14" fmla="*/ 326218 h 1285103"/>
              <a:gd name="connsiteX15" fmla="*/ 360817 w 1388899"/>
              <a:gd name="connsiteY15" fmla="*/ 326218 h 1285103"/>
              <a:gd name="connsiteX16" fmla="*/ 286677 w 1388899"/>
              <a:gd name="connsiteY16" fmla="*/ 370703 h 1285103"/>
              <a:gd name="connsiteX17" fmla="*/ 212536 w 1388899"/>
              <a:gd name="connsiteY17" fmla="*/ 375645 h 1285103"/>
              <a:gd name="connsiteX18" fmla="*/ 153224 w 1388899"/>
              <a:gd name="connsiteY18" fmla="*/ 415187 h 1285103"/>
              <a:gd name="connsiteX19" fmla="*/ 118625 w 1388899"/>
              <a:gd name="connsiteY19" fmla="*/ 454729 h 1285103"/>
              <a:gd name="connsiteX20" fmla="*/ 163109 w 1388899"/>
              <a:gd name="connsiteY20" fmla="*/ 509098 h 1285103"/>
              <a:gd name="connsiteX21" fmla="*/ 217479 w 1388899"/>
              <a:gd name="connsiteY21" fmla="*/ 514041 h 1285103"/>
              <a:gd name="connsiteX22" fmla="*/ 276791 w 1388899"/>
              <a:gd name="connsiteY22" fmla="*/ 479442 h 1285103"/>
              <a:gd name="connsiteX23" fmla="*/ 345989 w 1388899"/>
              <a:gd name="connsiteY23" fmla="*/ 509098 h 1285103"/>
              <a:gd name="connsiteX24" fmla="*/ 410244 w 1388899"/>
              <a:gd name="connsiteY24" fmla="*/ 518984 h 1285103"/>
              <a:gd name="connsiteX25" fmla="*/ 459671 w 1388899"/>
              <a:gd name="connsiteY25" fmla="*/ 518984 h 1285103"/>
              <a:gd name="connsiteX26" fmla="*/ 523926 w 1388899"/>
              <a:gd name="connsiteY26" fmla="*/ 518984 h 1285103"/>
              <a:gd name="connsiteX27" fmla="*/ 573353 w 1388899"/>
              <a:gd name="connsiteY27" fmla="*/ 464614 h 1285103"/>
              <a:gd name="connsiteX28" fmla="*/ 593124 w 1388899"/>
              <a:gd name="connsiteY28" fmla="*/ 415187 h 1285103"/>
              <a:gd name="connsiteX29" fmla="*/ 711749 w 1388899"/>
              <a:gd name="connsiteY29" fmla="*/ 410244 h 1285103"/>
              <a:gd name="connsiteX30" fmla="*/ 711749 w 1388899"/>
              <a:gd name="connsiteY30" fmla="*/ 410244 h 1285103"/>
              <a:gd name="connsiteX31" fmla="*/ 657379 w 1388899"/>
              <a:gd name="connsiteY31" fmla="*/ 518984 h 1285103"/>
              <a:gd name="connsiteX32" fmla="*/ 617838 w 1388899"/>
              <a:gd name="connsiteY32" fmla="*/ 588181 h 1285103"/>
              <a:gd name="connsiteX33" fmla="*/ 588181 w 1388899"/>
              <a:gd name="connsiteY33" fmla="*/ 662322 h 1285103"/>
              <a:gd name="connsiteX34" fmla="*/ 548640 w 1388899"/>
              <a:gd name="connsiteY34" fmla="*/ 716692 h 1285103"/>
              <a:gd name="connsiteX35" fmla="*/ 509098 w 1388899"/>
              <a:gd name="connsiteY35" fmla="*/ 751291 h 1285103"/>
              <a:gd name="connsiteX36" fmla="*/ 405301 w 1388899"/>
              <a:gd name="connsiteY36" fmla="*/ 751291 h 1285103"/>
              <a:gd name="connsiteX37" fmla="*/ 326218 w 1388899"/>
              <a:gd name="connsiteY37" fmla="*/ 721634 h 1285103"/>
              <a:gd name="connsiteX38" fmla="*/ 202651 w 1388899"/>
              <a:gd name="connsiteY38" fmla="*/ 696921 h 1285103"/>
              <a:gd name="connsiteX39" fmla="*/ 123567 w 1388899"/>
              <a:gd name="connsiteY39" fmla="*/ 716692 h 1285103"/>
              <a:gd name="connsiteX40" fmla="*/ 54370 w 1388899"/>
              <a:gd name="connsiteY40" fmla="*/ 711749 h 1285103"/>
              <a:gd name="connsiteX41" fmla="*/ 34599 w 1388899"/>
              <a:gd name="connsiteY41" fmla="*/ 780947 h 1285103"/>
              <a:gd name="connsiteX42" fmla="*/ 34599 w 1388899"/>
              <a:gd name="connsiteY42" fmla="*/ 845202 h 1285103"/>
              <a:gd name="connsiteX43" fmla="*/ 0 w 1388899"/>
              <a:gd name="connsiteY43" fmla="*/ 934171 h 1285103"/>
              <a:gd name="connsiteX44" fmla="*/ 0 w 1388899"/>
              <a:gd name="connsiteY44" fmla="*/ 1067624 h 1285103"/>
              <a:gd name="connsiteX45" fmla="*/ 108739 w 1388899"/>
              <a:gd name="connsiteY45" fmla="*/ 1136821 h 1285103"/>
              <a:gd name="connsiteX46" fmla="*/ 212536 w 1388899"/>
              <a:gd name="connsiteY46" fmla="*/ 1141764 h 1285103"/>
              <a:gd name="connsiteX47" fmla="*/ 271848 w 1388899"/>
              <a:gd name="connsiteY47" fmla="*/ 1186249 h 1285103"/>
              <a:gd name="connsiteX48" fmla="*/ 311390 w 1388899"/>
              <a:gd name="connsiteY48" fmla="*/ 1255446 h 1285103"/>
              <a:gd name="connsiteX49" fmla="*/ 395416 w 1388899"/>
              <a:gd name="connsiteY49" fmla="*/ 1285103 h 1285103"/>
              <a:gd name="connsiteX50" fmla="*/ 509098 w 1388899"/>
              <a:gd name="connsiteY50" fmla="*/ 1235676 h 1285103"/>
              <a:gd name="connsiteX51" fmla="*/ 573353 w 1388899"/>
              <a:gd name="connsiteY51" fmla="*/ 1151650 h 1285103"/>
              <a:gd name="connsiteX52" fmla="*/ 622780 w 1388899"/>
              <a:gd name="connsiteY52" fmla="*/ 1136821 h 1285103"/>
              <a:gd name="connsiteX53" fmla="*/ 687036 w 1388899"/>
              <a:gd name="connsiteY53" fmla="*/ 1112108 h 1285103"/>
              <a:gd name="connsiteX54" fmla="*/ 687036 w 1388899"/>
              <a:gd name="connsiteY54" fmla="*/ 1042910 h 1285103"/>
              <a:gd name="connsiteX55" fmla="*/ 756233 w 1388899"/>
              <a:gd name="connsiteY55" fmla="*/ 1008311 h 1285103"/>
              <a:gd name="connsiteX56" fmla="*/ 820488 w 1388899"/>
              <a:gd name="connsiteY56" fmla="*/ 1062681 h 1285103"/>
              <a:gd name="connsiteX57" fmla="*/ 889686 w 1388899"/>
              <a:gd name="connsiteY57" fmla="*/ 1057738 h 1285103"/>
              <a:gd name="connsiteX58" fmla="*/ 924285 w 1388899"/>
              <a:gd name="connsiteY58" fmla="*/ 1028082 h 1285103"/>
              <a:gd name="connsiteX59" fmla="*/ 924285 w 1388899"/>
              <a:gd name="connsiteY59" fmla="*/ 968770 h 1285103"/>
              <a:gd name="connsiteX60" fmla="*/ 924285 w 1388899"/>
              <a:gd name="connsiteY60" fmla="*/ 889686 h 1285103"/>
              <a:gd name="connsiteX61" fmla="*/ 1013254 w 1388899"/>
              <a:gd name="connsiteY61" fmla="*/ 914400 h 1285103"/>
              <a:gd name="connsiteX62" fmla="*/ 1047853 w 1388899"/>
              <a:gd name="connsiteY62" fmla="*/ 879801 h 1285103"/>
              <a:gd name="connsiteX63" fmla="*/ 1047853 w 1388899"/>
              <a:gd name="connsiteY63" fmla="*/ 835317 h 1285103"/>
              <a:gd name="connsiteX64" fmla="*/ 1087394 w 1388899"/>
              <a:gd name="connsiteY64" fmla="*/ 780947 h 1285103"/>
              <a:gd name="connsiteX65" fmla="*/ 1136821 w 1388899"/>
              <a:gd name="connsiteY65" fmla="*/ 766119 h 1285103"/>
              <a:gd name="connsiteX66" fmla="*/ 1136821 w 1388899"/>
              <a:gd name="connsiteY66" fmla="*/ 701864 h 1285103"/>
              <a:gd name="connsiteX67" fmla="*/ 1067624 w 1388899"/>
              <a:gd name="connsiteY67" fmla="*/ 696921 h 1285103"/>
              <a:gd name="connsiteX68" fmla="*/ 1067624 w 1388899"/>
              <a:gd name="connsiteY68" fmla="*/ 637609 h 1285103"/>
              <a:gd name="connsiteX69" fmla="*/ 1141764 w 1388899"/>
              <a:gd name="connsiteY69" fmla="*/ 647494 h 1285103"/>
              <a:gd name="connsiteX70" fmla="*/ 1280160 w 1388899"/>
              <a:gd name="connsiteY70" fmla="*/ 617838 h 1285103"/>
              <a:gd name="connsiteX71" fmla="*/ 1388899 w 1388899"/>
              <a:gd name="connsiteY71" fmla="*/ 553583 h 1285103"/>
              <a:gd name="connsiteX72" fmla="*/ 1309816 w 1388899"/>
              <a:gd name="connsiteY72" fmla="*/ 538754 h 1285103"/>
              <a:gd name="connsiteX73" fmla="*/ 1210962 w 1388899"/>
              <a:gd name="connsiteY73" fmla="*/ 538754 h 1285103"/>
              <a:gd name="connsiteX74" fmla="*/ 1156592 w 1388899"/>
              <a:gd name="connsiteY74" fmla="*/ 523926 h 1285103"/>
              <a:gd name="connsiteX75" fmla="*/ 1156592 w 1388899"/>
              <a:gd name="connsiteY75" fmla="*/ 449786 h 1285103"/>
              <a:gd name="connsiteX76" fmla="*/ 1057738 w 1388899"/>
              <a:gd name="connsiteY76" fmla="*/ 415187 h 1285103"/>
              <a:gd name="connsiteX77" fmla="*/ 1052796 w 1388899"/>
              <a:gd name="connsiteY77" fmla="*/ 321276 h 1285103"/>
              <a:gd name="connsiteX78" fmla="*/ 1092337 w 1388899"/>
              <a:gd name="connsiteY78" fmla="*/ 237250 h 1285103"/>
              <a:gd name="connsiteX79" fmla="*/ 1097280 w 1388899"/>
              <a:gd name="connsiteY79" fmla="*/ 163109 h 1285103"/>
              <a:gd name="connsiteX80" fmla="*/ 998426 w 1388899"/>
              <a:gd name="connsiteY80" fmla="*/ 84026 h 1285103"/>
              <a:gd name="connsiteX81" fmla="*/ 899572 w 1388899"/>
              <a:gd name="connsiteY81" fmla="*/ 39541 h 1285103"/>
              <a:gd name="connsiteX82" fmla="*/ 800718 w 1388899"/>
              <a:gd name="connsiteY82" fmla="*/ 9885 h 1285103"/>
              <a:gd name="connsiteX83" fmla="*/ 667265 w 1388899"/>
              <a:gd name="connsiteY83" fmla="*/ 0 h 1285103"/>
              <a:gd name="connsiteX84" fmla="*/ 583239 w 1388899"/>
              <a:gd name="connsiteY84" fmla="*/ 29656 h 1285103"/>
              <a:gd name="connsiteX85" fmla="*/ 489327 w 1388899"/>
              <a:gd name="connsiteY85" fmla="*/ 74140 h 1285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1388899" h="1285103">
                <a:moveTo>
                  <a:pt x="489327" y="74140"/>
                </a:moveTo>
                <a:lnTo>
                  <a:pt x="538754" y="118625"/>
                </a:lnTo>
                <a:lnTo>
                  <a:pt x="573353" y="158166"/>
                </a:lnTo>
                <a:lnTo>
                  <a:pt x="573353" y="202651"/>
                </a:lnTo>
                <a:lnTo>
                  <a:pt x="469557" y="237250"/>
                </a:lnTo>
                <a:lnTo>
                  <a:pt x="469557" y="237250"/>
                </a:lnTo>
                <a:lnTo>
                  <a:pt x="375645" y="192765"/>
                </a:lnTo>
                <a:lnTo>
                  <a:pt x="281734" y="158166"/>
                </a:lnTo>
                <a:lnTo>
                  <a:pt x="153224" y="182880"/>
                </a:lnTo>
                <a:lnTo>
                  <a:pt x="118625" y="207593"/>
                </a:lnTo>
                <a:lnTo>
                  <a:pt x="118625" y="207593"/>
                </a:lnTo>
                <a:lnTo>
                  <a:pt x="182880" y="281734"/>
                </a:lnTo>
                <a:lnTo>
                  <a:pt x="286677" y="291619"/>
                </a:lnTo>
                <a:lnTo>
                  <a:pt x="355874" y="311390"/>
                </a:lnTo>
                <a:lnTo>
                  <a:pt x="360817" y="326218"/>
                </a:lnTo>
                <a:lnTo>
                  <a:pt x="360817" y="326218"/>
                </a:lnTo>
                <a:lnTo>
                  <a:pt x="286677" y="370703"/>
                </a:lnTo>
                <a:lnTo>
                  <a:pt x="212536" y="375645"/>
                </a:lnTo>
                <a:lnTo>
                  <a:pt x="153224" y="415187"/>
                </a:lnTo>
                <a:lnTo>
                  <a:pt x="118625" y="454729"/>
                </a:lnTo>
                <a:lnTo>
                  <a:pt x="163109" y="509098"/>
                </a:lnTo>
                <a:lnTo>
                  <a:pt x="217479" y="514041"/>
                </a:lnTo>
                <a:lnTo>
                  <a:pt x="276791" y="479442"/>
                </a:lnTo>
                <a:lnTo>
                  <a:pt x="345989" y="509098"/>
                </a:lnTo>
                <a:lnTo>
                  <a:pt x="410244" y="518984"/>
                </a:lnTo>
                <a:lnTo>
                  <a:pt x="459671" y="518984"/>
                </a:lnTo>
                <a:lnTo>
                  <a:pt x="523926" y="518984"/>
                </a:lnTo>
                <a:lnTo>
                  <a:pt x="573353" y="464614"/>
                </a:lnTo>
                <a:lnTo>
                  <a:pt x="593124" y="415187"/>
                </a:lnTo>
                <a:lnTo>
                  <a:pt x="711749" y="410244"/>
                </a:lnTo>
                <a:lnTo>
                  <a:pt x="711749" y="410244"/>
                </a:lnTo>
                <a:lnTo>
                  <a:pt x="657379" y="518984"/>
                </a:lnTo>
                <a:lnTo>
                  <a:pt x="617838" y="588181"/>
                </a:lnTo>
                <a:lnTo>
                  <a:pt x="588181" y="662322"/>
                </a:lnTo>
                <a:lnTo>
                  <a:pt x="548640" y="716692"/>
                </a:lnTo>
                <a:lnTo>
                  <a:pt x="509098" y="751291"/>
                </a:lnTo>
                <a:lnTo>
                  <a:pt x="405301" y="751291"/>
                </a:lnTo>
                <a:lnTo>
                  <a:pt x="326218" y="721634"/>
                </a:lnTo>
                <a:lnTo>
                  <a:pt x="202651" y="696921"/>
                </a:lnTo>
                <a:lnTo>
                  <a:pt x="123567" y="716692"/>
                </a:lnTo>
                <a:lnTo>
                  <a:pt x="54370" y="711749"/>
                </a:lnTo>
                <a:lnTo>
                  <a:pt x="34599" y="780947"/>
                </a:lnTo>
                <a:lnTo>
                  <a:pt x="34599" y="845202"/>
                </a:lnTo>
                <a:lnTo>
                  <a:pt x="0" y="934171"/>
                </a:lnTo>
                <a:lnTo>
                  <a:pt x="0" y="1067624"/>
                </a:lnTo>
                <a:lnTo>
                  <a:pt x="108739" y="1136821"/>
                </a:lnTo>
                <a:lnTo>
                  <a:pt x="212536" y="1141764"/>
                </a:lnTo>
                <a:lnTo>
                  <a:pt x="271848" y="1186249"/>
                </a:lnTo>
                <a:lnTo>
                  <a:pt x="311390" y="1255446"/>
                </a:lnTo>
                <a:lnTo>
                  <a:pt x="395416" y="1285103"/>
                </a:lnTo>
                <a:lnTo>
                  <a:pt x="509098" y="1235676"/>
                </a:lnTo>
                <a:lnTo>
                  <a:pt x="573353" y="1151650"/>
                </a:lnTo>
                <a:lnTo>
                  <a:pt x="622780" y="1136821"/>
                </a:lnTo>
                <a:lnTo>
                  <a:pt x="687036" y="1112108"/>
                </a:lnTo>
                <a:lnTo>
                  <a:pt x="687036" y="1042910"/>
                </a:lnTo>
                <a:lnTo>
                  <a:pt x="756233" y="1008311"/>
                </a:lnTo>
                <a:lnTo>
                  <a:pt x="820488" y="1062681"/>
                </a:lnTo>
                <a:lnTo>
                  <a:pt x="889686" y="1057738"/>
                </a:lnTo>
                <a:lnTo>
                  <a:pt x="924285" y="1028082"/>
                </a:lnTo>
                <a:lnTo>
                  <a:pt x="924285" y="968770"/>
                </a:lnTo>
                <a:lnTo>
                  <a:pt x="924285" y="889686"/>
                </a:lnTo>
                <a:lnTo>
                  <a:pt x="1013254" y="914400"/>
                </a:lnTo>
                <a:lnTo>
                  <a:pt x="1047853" y="879801"/>
                </a:lnTo>
                <a:lnTo>
                  <a:pt x="1047853" y="835317"/>
                </a:lnTo>
                <a:lnTo>
                  <a:pt x="1087394" y="780947"/>
                </a:lnTo>
                <a:lnTo>
                  <a:pt x="1136821" y="766119"/>
                </a:lnTo>
                <a:lnTo>
                  <a:pt x="1136821" y="701864"/>
                </a:lnTo>
                <a:lnTo>
                  <a:pt x="1067624" y="696921"/>
                </a:lnTo>
                <a:lnTo>
                  <a:pt x="1067624" y="637609"/>
                </a:lnTo>
                <a:lnTo>
                  <a:pt x="1141764" y="647494"/>
                </a:lnTo>
                <a:lnTo>
                  <a:pt x="1280160" y="617838"/>
                </a:lnTo>
                <a:lnTo>
                  <a:pt x="1388899" y="553583"/>
                </a:lnTo>
                <a:lnTo>
                  <a:pt x="1309816" y="538754"/>
                </a:lnTo>
                <a:lnTo>
                  <a:pt x="1210962" y="538754"/>
                </a:lnTo>
                <a:lnTo>
                  <a:pt x="1156592" y="523926"/>
                </a:lnTo>
                <a:lnTo>
                  <a:pt x="1156592" y="449786"/>
                </a:lnTo>
                <a:lnTo>
                  <a:pt x="1057738" y="415187"/>
                </a:lnTo>
                <a:lnTo>
                  <a:pt x="1052796" y="321276"/>
                </a:lnTo>
                <a:lnTo>
                  <a:pt x="1092337" y="237250"/>
                </a:lnTo>
                <a:lnTo>
                  <a:pt x="1097280" y="163109"/>
                </a:lnTo>
                <a:lnTo>
                  <a:pt x="998426" y="84026"/>
                </a:lnTo>
                <a:lnTo>
                  <a:pt x="899572" y="39541"/>
                </a:lnTo>
                <a:lnTo>
                  <a:pt x="800718" y="9885"/>
                </a:lnTo>
                <a:lnTo>
                  <a:pt x="667265" y="0"/>
                </a:lnTo>
                <a:lnTo>
                  <a:pt x="583239" y="29656"/>
                </a:lnTo>
                <a:lnTo>
                  <a:pt x="489327" y="74140"/>
                </a:lnTo>
                <a:close/>
              </a:path>
            </a:pathLst>
          </a:custGeom>
          <a:solidFill>
            <a:srgbClr val="FF0000">
              <a:alpha val="14927"/>
            </a:srgb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a:extLst>
              <a:ext uri="{FF2B5EF4-FFF2-40B4-BE49-F238E27FC236}">
                <a16:creationId xmlns:a16="http://schemas.microsoft.com/office/drawing/2014/main" id="{4732B79C-7703-AB9E-5C3A-A0EE3A81D888}"/>
              </a:ext>
            </a:extLst>
          </p:cNvPr>
          <p:cNvSpPr txBox="1"/>
          <p:nvPr/>
        </p:nvSpPr>
        <p:spPr>
          <a:xfrm>
            <a:off x="6731858" y="5240088"/>
            <a:ext cx="888927" cy="369332"/>
          </a:xfrm>
          <a:prstGeom prst="rect">
            <a:avLst/>
          </a:prstGeom>
          <a:noFill/>
        </p:spPr>
        <p:txBody>
          <a:bodyPr wrap="square">
            <a:spAutoFit/>
          </a:bodyPr>
          <a:lstStyle/>
          <a:p>
            <a:r>
              <a:rPr lang="en-GB" b="1" kern="0" dirty="0">
                <a:solidFill>
                  <a:schemeClr val="bg1"/>
                </a:solidFill>
                <a:latin typeface="Calibri" panose="020F0502020204030204" pitchFamily="34" charset="0"/>
              </a:rPr>
              <a:t>Aegina</a:t>
            </a:r>
            <a:endParaRPr lang="en-US" dirty="0">
              <a:solidFill>
                <a:schemeClr val="bg1"/>
              </a:solidFill>
            </a:endParaRPr>
          </a:p>
        </p:txBody>
      </p:sp>
      <p:sp>
        <p:nvSpPr>
          <p:cNvPr id="22" name="TextBox 21">
            <a:extLst>
              <a:ext uri="{FF2B5EF4-FFF2-40B4-BE49-F238E27FC236}">
                <a16:creationId xmlns:a16="http://schemas.microsoft.com/office/drawing/2014/main" id="{E65BB80E-6FED-BDBA-6434-7484A0887606}"/>
              </a:ext>
            </a:extLst>
          </p:cNvPr>
          <p:cNvSpPr txBox="1"/>
          <p:nvPr/>
        </p:nvSpPr>
        <p:spPr>
          <a:xfrm rot="18599714">
            <a:off x="6704894" y="3333948"/>
            <a:ext cx="978749" cy="369332"/>
          </a:xfrm>
          <a:prstGeom prst="rect">
            <a:avLst/>
          </a:prstGeom>
          <a:noFill/>
        </p:spPr>
        <p:txBody>
          <a:bodyPr wrap="square">
            <a:spAutoFit/>
          </a:bodyPr>
          <a:lstStyle/>
          <a:p>
            <a:r>
              <a:rPr lang="en-GB" b="1" kern="0" dirty="0">
                <a:solidFill>
                  <a:schemeClr val="bg1"/>
                </a:solidFill>
                <a:latin typeface="Calibri" panose="020F0502020204030204" pitchFamily="34" charset="0"/>
              </a:rPr>
              <a:t>Salamis</a:t>
            </a:r>
            <a:endParaRPr lang="en-US" dirty="0">
              <a:solidFill>
                <a:schemeClr val="bg1"/>
              </a:solidFill>
            </a:endParaRPr>
          </a:p>
        </p:txBody>
      </p:sp>
      <p:sp>
        <p:nvSpPr>
          <p:cNvPr id="23" name="Content Placeholder 2">
            <a:extLst>
              <a:ext uri="{FF2B5EF4-FFF2-40B4-BE49-F238E27FC236}">
                <a16:creationId xmlns:a16="http://schemas.microsoft.com/office/drawing/2014/main" id="{FA48CD65-A7E2-A017-6CD5-FB91CF5A204B}"/>
              </a:ext>
            </a:extLst>
          </p:cNvPr>
          <p:cNvSpPr>
            <a:spLocks noGrp="1"/>
          </p:cNvSpPr>
          <p:nvPr>
            <p:ph idx="1"/>
          </p:nvPr>
        </p:nvSpPr>
        <p:spPr>
          <a:xfrm>
            <a:off x="-13120" y="713065"/>
            <a:ext cx="6257283" cy="5513913"/>
          </a:xfrm>
        </p:spPr>
        <p:txBody>
          <a:bodyPr>
            <a:noAutofit/>
          </a:bodyPr>
          <a:lstStyle/>
          <a:p>
            <a:r>
              <a:rPr lang="en-US" sz="2000" kern="0" dirty="0">
                <a:solidFill>
                  <a:srgbClr val="000000"/>
                </a:solidFill>
                <a:latin typeface="Calibri" panose="020F0502020204030204" pitchFamily="34" charset="0"/>
              </a:rPr>
              <a:t>Socrates: ‘this is my first appearance in a court of law, at the age of seventy…’ (</a:t>
            </a:r>
            <a:r>
              <a:rPr lang="en-US" sz="2000" i="1" kern="0" dirty="0">
                <a:solidFill>
                  <a:srgbClr val="000000"/>
                </a:solidFill>
                <a:latin typeface="Calibri" panose="020F0502020204030204" pitchFamily="34" charset="0"/>
              </a:rPr>
              <a:t>Apology </a:t>
            </a:r>
            <a:r>
              <a:rPr lang="en-US" sz="2000" kern="0" dirty="0">
                <a:solidFill>
                  <a:srgbClr val="000000"/>
                </a:solidFill>
                <a:latin typeface="Calibri" panose="020F0502020204030204" pitchFamily="34" charset="0"/>
              </a:rPr>
              <a:t>17d).</a:t>
            </a:r>
          </a:p>
          <a:p>
            <a:r>
              <a:rPr lang="en-US" sz="2000" kern="0" dirty="0">
                <a:solidFill>
                  <a:srgbClr val="000000"/>
                </a:solidFill>
                <a:latin typeface="Calibri" panose="020F0502020204030204" pitchFamily="34" charset="0"/>
              </a:rPr>
              <a:t>Laws of Athens: ‘you had seventy years…’ (</a:t>
            </a:r>
            <a:r>
              <a:rPr lang="en-US" sz="2000" i="1" kern="0" dirty="0">
                <a:solidFill>
                  <a:srgbClr val="000000"/>
                </a:solidFill>
                <a:latin typeface="Calibri" panose="020F0502020204030204" pitchFamily="34" charset="0"/>
              </a:rPr>
              <a:t>Crito </a:t>
            </a:r>
            <a:r>
              <a:rPr lang="en-US" sz="2000" kern="0" dirty="0">
                <a:solidFill>
                  <a:srgbClr val="000000"/>
                </a:solidFill>
                <a:latin typeface="Calibri" panose="020F0502020204030204" pitchFamily="34" charset="0"/>
              </a:rPr>
              <a:t>52e). </a:t>
            </a:r>
          </a:p>
          <a:p>
            <a:pPr marL="0" indent="0">
              <a:buNone/>
            </a:pPr>
            <a:r>
              <a:rPr lang="en-US" sz="2000" b="1" kern="0" dirty="0">
                <a:solidFill>
                  <a:srgbClr val="000000"/>
                </a:solidFill>
                <a:latin typeface="Calibri" panose="020F0502020204030204" pitchFamily="34" charset="0"/>
              </a:rPr>
              <a:t>Socrates’ </a:t>
            </a:r>
            <a:r>
              <a:rPr lang="en-GB" sz="2000" b="1" kern="0" dirty="0">
                <a:solidFill>
                  <a:srgbClr val="000000"/>
                </a:solidFill>
                <a:effectLst/>
                <a:latin typeface="Calibri" panose="020F0502020204030204" pitchFamily="34" charset="0"/>
                <a:ea typeface="Calibri" panose="020F0502020204030204" pitchFamily="34" charset="0"/>
              </a:rPr>
              <a:t>Mother: </a:t>
            </a:r>
            <a:r>
              <a:rPr lang="en-GB" sz="2000" kern="0" dirty="0" err="1">
                <a:solidFill>
                  <a:srgbClr val="000000"/>
                </a:solidFill>
                <a:effectLst/>
                <a:latin typeface="Calibri" panose="020F0502020204030204" pitchFamily="34" charset="0"/>
                <a:ea typeface="Calibri" panose="020F0502020204030204" pitchFamily="34" charset="0"/>
              </a:rPr>
              <a:t>Phaenarete</a:t>
            </a:r>
            <a:r>
              <a:rPr lang="en-GB" sz="2000" kern="0" dirty="0">
                <a:solidFill>
                  <a:srgbClr val="000000"/>
                </a:solidFill>
                <a:effectLst/>
                <a:latin typeface="Calibri" panose="020F0502020204030204" pitchFamily="34" charset="0"/>
                <a:ea typeface="Calibri" panose="020F0502020204030204" pitchFamily="34" charset="0"/>
              </a:rPr>
              <a:t>,</a:t>
            </a:r>
            <a:r>
              <a:rPr lang="en-GB" sz="2000" kern="0" dirty="0">
                <a:solidFill>
                  <a:srgbClr val="000000"/>
                </a:solidFill>
                <a:latin typeface="Calibri" panose="020F0502020204030204" pitchFamily="34" charset="0"/>
                <a:ea typeface="Calibri" panose="020F0502020204030204" pitchFamily="34" charset="0"/>
              </a:rPr>
              <a:t> was</a:t>
            </a:r>
            <a:r>
              <a:rPr lang="en-GB" sz="2000" kern="0" dirty="0">
                <a:solidFill>
                  <a:srgbClr val="000000"/>
                </a:solidFill>
                <a:effectLst/>
                <a:latin typeface="Calibri" panose="020F0502020204030204" pitchFamily="34" charset="0"/>
                <a:ea typeface="Calibri" panose="020F0502020204030204" pitchFamily="34" charset="0"/>
              </a:rPr>
              <a:t> </a:t>
            </a:r>
            <a:r>
              <a:rPr lang="en-GB" sz="2000" kern="0" dirty="0">
                <a:solidFill>
                  <a:srgbClr val="000000"/>
                </a:solidFill>
                <a:latin typeface="Calibri" panose="020F0502020204030204" pitchFamily="34" charset="0"/>
                <a:ea typeface="Calibri" panose="020F0502020204030204" pitchFamily="34" charset="0"/>
              </a:rPr>
              <a:t>a mid-wife </a:t>
            </a:r>
          </a:p>
          <a:p>
            <a:r>
              <a:rPr lang="en-GB" sz="2000" kern="0" dirty="0">
                <a:solidFill>
                  <a:srgbClr val="000000"/>
                </a:solidFill>
                <a:latin typeface="Calibri" panose="020F0502020204030204" pitchFamily="34" charset="0"/>
                <a:ea typeface="Calibri" panose="020F0502020204030204" pitchFamily="34" charset="0"/>
              </a:rPr>
              <a:t>Plato </a:t>
            </a:r>
            <a:r>
              <a:rPr lang="en-GB" sz="2000" i="1" kern="0" dirty="0">
                <a:solidFill>
                  <a:srgbClr val="000000"/>
                </a:solidFill>
                <a:latin typeface="Calibri" panose="020F0502020204030204" pitchFamily="34" charset="0"/>
                <a:ea typeface="Calibri" panose="020F0502020204030204" pitchFamily="34" charset="0"/>
              </a:rPr>
              <a:t>Theaetetus</a:t>
            </a:r>
            <a:r>
              <a:rPr lang="en-GB" sz="2000" kern="0" dirty="0">
                <a:solidFill>
                  <a:srgbClr val="000000"/>
                </a:solidFill>
                <a:latin typeface="Calibri" panose="020F0502020204030204" pitchFamily="34" charset="0"/>
                <a:ea typeface="Calibri" panose="020F0502020204030204" pitchFamily="34" charset="0"/>
              </a:rPr>
              <a:t> 149a; </a:t>
            </a:r>
            <a:r>
              <a:rPr lang="en-GB" sz="2000" i="1" kern="0" dirty="0">
                <a:solidFill>
                  <a:srgbClr val="000000"/>
                </a:solidFill>
                <a:latin typeface="Calibri" panose="020F0502020204030204" pitchFamily="34" charset="0"/>
                <a:ea typeface="Calibri" panose="020F0502020204030204" pitchFamily="34" charset="0"/>
              </a:rPr>
              <a:t>Alcibiades I</a:t>
            </a:r>
            <a:r>
              <a:rPr lang="en-GB" sz="2000" kern="0" dirty="0">
                <a:solidFill>
                  <a:srgbClr val="000000"/>
                </a:solidFill>
                <a:latin typeface="Calibri" panose="020F0502020204030204" pitchFamily="34" charset="0"/>
                <a:ea typeface="Calibri" panose="020F0502020204030204" pitchFamily="34" charset="0"/>
              </a:rPr>
              <a:t> 131e.</a:t>
            </a:r>
            <a:endParaRPr lang="en-GB" sz="2000" kern="0" dirty="0">
              <a:solidFill>
                <a:srgbClr val="000000"/>
              </a:solidFill>
              <a:effectLst/>
              <a:latin typeface="Calibri" panose="020F0502020204030204" pitchFamily="34" charset="0"/>
              <a:ea typeface="Calibri" panose="020F0502020204030204" pitchFamily="34" charset="0"/>
            </a:endParaRPr>
          </a:p>
          <a:p>
            <a:pPr marL="0" indent="0">
              <a:buNone/>
            </a:pPr>
            <a:r>
              <a:rPr lang="en-US" sz="2000" b="1" kern="0" dirty="0">
                <a:solidFill>
                  <a:srgbClr val="000000"/>
                </a:solidFill>
                <a:latin typeface="Calibri" panose="020F0502020204030204" pitchFamily="34" charset="0"/>
              </a:rPr>
              <a:t>Socrates’ </a:t>
            </a:r>
            <a:r>
              <a:rPr lang="en-GB" sz="2000" b="1" kern="0" dirty="0">
                <a:solidFill>
                  <a:srgbClr val="000000"/>
                </a:solidFill>
                <a:effectLst/>
                <a:latin typeface="Calibri" panose="020F0502020204030204" pitchFamily="34" charset="0"/>
                <a:ea typeface="Calibri" panose="020F0502020204030204" pitchFamily="34" charset="0"/>
              </a:rPr>
              <a:t>Father:</a:t>
            </a:r>
            <a:r>
              <a:rPr lang="en-GB" sz="2000" kern="0" dirty="0">
                <a:solidFill>
                  <a:srgbClr val="000000"/>
                </a:solidFill>
                <a:effectLst/>
                <a:latin typeface="Calibri" panose="020F0502020204030204" pitchFamily="34" charset="0"/>
                <a:ea typeface="Calibri" panose="020F0502020204030204" pitchFamily="34" charset="0"/>
              </a:rPr>
              <a:t> </a:t>
            </a:r>
            <a:r>
              <a:rPr lang="en-GB" sz="2000" kern="0" dirty="0" err="1">
                <a:solidFill>
                  <a:srgbClr val="000000"/>
                </a:solidFill>
                <a:effectLst/>
                <a:latin typeface="Calibri" panose="020F0502020204030204" pitchFamily="34" charset="0"/>
                <a:ea typeface="Calibri" panose="020F0502020204030204" pitchFamily="34" charset="0"/>
              </a:rPr>
              <a:t>Sophroniscus</a:t>
            </a:r>
            <a:r>
              <a:rPr lang="en-GB" sz="2000" kern="0" dirty="0">
                <a:solidFill>
                  <a:srgbClr val="000000"/>
                </a:solidFill>
                <a:latin typeface="Calibri" panose="020F0502020204030204" pitchFamily="34" charset="0"/>
                <a:ea typeface="Calibri" panose="020F0502020204030204" pitchFamily="34" charset="0"/>
              </a:rPr>
              <a:t>, was a</a:t>
            </a:r>
            <a:r>
              <a:rPr lang="en-GB" sz="2000" kern="0" dirty="0">
                <a:solidFill>
                  <a:srgbClr val="000000"/>
                </a:solidFill>
                <a:latin typeface="Calibri" panose="020F0502020204030204" pitchFamily="34" charset="0"/>
              </a:rPr>
              <a:t> stone-mason</a:t>
            </a:r>
          </a:p>
          <a:p>
            <a:r>
              <a:rPr lang="en-GB" sz="2000" kern="0" dirty="0">
                <a:solidFill>
                  <a:srgbClr val="000000"/>
                </a:solidFill>
                <a:latin typeface="Calibri" panose="020F0502020204030204" pitchFamily="34" charset="0"/>
              </a:rPr>
              <a:t>Plato </a:t>
            </a:r>
            <a:r>
              <a:rPr lang="en-GB" sz="2000" i="1" kern="0" dirty="0">
                <a:solidFill>
                  <a:srgbClr val="000000"/>
                </a:solidFill>
                <a:latin typeface="Calibri" panose="020F0502020204030204" pitchFamily="34" charset="0"/>
              </a:rPr>
              <a:t>Laches </a:t>
            </a:r>
            <a:r>
              <a:rPr lang="en-GB" sz="2000" kern="0" dirty="0">
                <a:solidFill>
                  <a:srgbClr val="000000"/>
                </a:solidFill>
                <a:latin typeface="Calibri" panose="020F0502020204030204" pitchFamily="34" charset="0"/>
              </a:rPr>
              <a:t>180e-181a; </a:t>
            </a:r>
            <a:r>
              <a:rPr lang="en-GB" sz="2000" i="1" kern="0" dirty="0">
                <a:solidFill>
                  <a:srgbClr val="000000"/>
                </a:solidFill>
                <a:latin typeface="Calibri" panose="020F0502020204030204" pitchFamily="34" charset="0"/>
              </a:rPr>
              <a:t>Euthydemus </a:t>
            </a:r>
            <a:r>
              <a:rPr lang="en-GB" sz="2000" kern="0" dirty="0">
                <a:solidFill>
                  <a:srgbClr val="000000"/>
                </a:solidFill>
                <a:latin typeface="Calibri" panose="020F0502020204030204" pitchFamily="34" charset="0"/>
              </a:rPr>
              <a:t>297e-298b; </a:t>
            </a:r>
            <a:r>
              <a:rPr lang="en-GB" sz="2000" i="1" kern="0" dirty="0">
                <a:solidFill>
                  <a:srgbClr val="000000"/>
                </a:solidFill>
                <a:latin typeface="Calibri" panose="020F0502020204030204" pitchFamily="34" charset="0"/>
                <a:ea typeface="Calibri" panose="020F0502020204030204" pitchFamily="34" charset="0"/>
              </a:rPr>
              <a:t>Alcibiades I</a:t>
            </a:r>
            <a:r>
              <a:rPr lang="en-GB" sz="2000" kern="0" dirty="0">
                <a:solidFill>
                  <a:srgbClr val="000000"/>
                </a:solidFill>
                <a:latin typeface="Calibri" panose="020F0502020204030204" pitchFamily="34" charset="0"/>
                <a:ea typeface="Calibri" panose="020F0502020204030204" pitchFamily="34" charset="0"/>
              </a:rPr>
              <a:t> 121a, 131e.</a:t>
            </a:r>
            <a:endParaRPr lang="en-GB" sz="2000" kern="0" dirty="0">
              <a:solidFill>
                <a:srgbClr val="000000"/>
              </a:solidFill>
              <a:latin typeface="Calibri" panose="020F0502020204030204" pitchFamily="34" charset="0"/>
            </a:endParaRPr>
          </a:p>
          <a:p>
            <a:pPr marL="0" indent="0">
              <a:buNone/>
            </a:pPr>
            <a:r>
              <a:rPr lang="en-US" sz="2000" b="1" kern="0" dirty="0">
                <a:solidFill>
                  <a:srgbClr val="000000"/>
                </a:solidFill>
                <a:latin typeface="Calibri" panose="020F0502020204030204" pitchFamily="34" charset="0"/>
              </a:rPr>
              <a:t>Socrates’ Wife:</a:t>
            </a:r>
            <a:r>
              <a:rPr lang="en-US" sz="2000" kern="0" dirty="0">
                <a:solidFill>
                  <a:srgbClr val="000000"/>
                </a:solidFill>
                <a:latin typeface="Calibri" panose="020F0502020204030204" pitchFamily="34" charset="0"/>
              </a:rPr>
              <a:t> Xanthippe</a:t>
            </a:r>
          </a:p>
          <a:p>
            <a:r>
              <a:rPr lang="en-US" sz="2000" kern="0" dirty="0">
                <a:solidFill>
                  <a:srgbClr val="000000"/>
                </a:solidFill>
                <a:latin typeface="Calibri" panose="020F0502020204030204" pitchFamily="34" charset="0"/>
              </a:rPr>
              <a:t>‘On entering we found Socrates, just released, and Xanthippe – you know her – holding his little boy and sitting beside him. When she saw us, Xanthippe broke out and said just the kinds of thing that women are given to saying: ‘So this is the very last time, Socrates, that your good friends will speak to you and you to them.’ At which Socrates looked at Crito and said: ‘Crito, someone had better take her home’ (Plato </a:t>
            </a:r>
            <a:r>
              <a:rPr lang="en-US" sz="2000" i="1" kern="0" dirty="0">
                <a:solidFill>
                  <a:srgbClr val="000000"/>
                </a:solidFill>
                <a:latin typeface="Calibri" panose="020F0502020204030204" pitchFamily="34" charset="0"/>
              </a:rPr>
              <a:t>Phaedo</a:t>
            </a:r>
            <a:r>
              <a:rPr lang="en-US" sz="2000" kern="0" dirty="0">
                <a:solidFill>
                  <a:srgbClr val="000000"/>
                </a:solidFill>
                <a:latin typeface="Calibri" panose="020F0502020204030204" pitchFamily="34" charset="0"/>
              </a:rPr>
              <a:t> 60a).</a:t>
            </a:r>
          </a:p>
        </p:txBody>
      </p:sp>
      <p:sp>
        <p:nvSpPr>
          <p:cNvPr id="24" name="Freeform 23">
            <a:extLst>
              <a:ext uri="{FF2B5EF4-FFF2-40B4-BE49-F238E27FC236}">
                <a16:creationId xmlns:a16="http://schemas.microsoft.com/office/drawing/2014/main" id="{32D5788E-B676-242E-2623-70ADBE18F0F1}"/>
              </a:ext>
            </a:extLst>
          </p:cNvPr>
          <p:cNvSpPr/>
          <p:nvPr/>
        </p:nvSpPr>
        <p:spPr>
          <a:xfrm>
            <a:off x="11768447" y="5130140"/>
            <a:ext cx="403761" cy="1175657"/>
          </a:xfrm>
          <a:custGeom>
            <a:avLst/>
            <a:gdLst>
              <a:gd name="connsiteX0" fmla="*/ 273132 w 403761"/>
              <a:gd name="connsiteY0" fmla="*/ 0 h 1175657"/>
              <a:gd name="connsiteX1" fmla="*/ 213756 w 403761"/>
              <a:gd name="connsiteY1" fmla="*/ 83128 h 1175657"/>
              <a:gd name="connsiteX2" fmla="*/ 178130 w 403761"/>
              <a:gd name="connsiteY2" fmla="*/ 190005 h 1175657"/>
              <a:gd name="connsiteX3" fmla="*/ 154379 w 403761"/>
              <a:gd name="connsiteY3" fmla="*/ 332509 h 1175657"/>
              <a:gd name="connsiteX4" fmla="*/ 118753 w 403761"/>
              <a:gd name="connsiteY4" fmla="*/ 486889 h 1175657"/>
              <a:gd name="connsiteX5" fmla="*/ 59376 w 403761"/>
              <a:gd name="connsiteY5" fmla="*/ 676894 h 1175657"/>
              <a:gd name="connsiteX6" fmla="*/ 59376 w 403761"/>
              <a:gd name="connsiteY6" fmla="*/ 676894 h 1175657"/>
              <a:gd name="connsiteX7" fmla="*/ 11875 w 403761"/>
              <a:gd name="connsiteY7" fmla="*/ 866899 h 1175657"/>
              <a:gd name="connsiteX8" fmla="*/ 11875 w 403761"/>
              <a:gd name="connsiteY8" fmla="*/ 866899 h 1175657"/>
              <a:gd name="connsiteX9" fmla="*/ 0 w 403761"/>
              <a:gd name="connsiteY9" fmla="*/ 1056904 h 1175657"/>
              <a:gd name="connsiteX10" fmla="*/ 0 w 403761"/>
              <a:gd name="connsiteY10" fmla="*/ 1056904 h 1175657"/>
              <a:gd name="connsiteX11" fmla="*/ 35626 w 403761"/>
              <a:gd name="connsiteY11" fmla="*/ 1175657 h 1175657"/>
              <a:gd name="connsiteX12" fmla="*/ 35626 w 403761"/>
              <a:gd name="connsiteY12" fmla="*/ 1175657 h 1175657"/>
              <a:gd name="connsiteX13" fmla="*/ 225631 w 403761"/>
              <a:gd name="connsiteY13" fmla="*/ 1033154 h 1175657"/>
              <a:gd name="connsiteX14" fmla="*/ 296883 w 403761"/>
              <a:gd name="connsiteY14" fmla="*/ 914400 h 1175657"/>
              <a:gd name="connsiteX15" fmla="*/ 380010 w 403761"/>
              <a:gd name="connsiteY15" fmla="*/ 736270 h 1175657"/>
              <a:gd name="connsiteX16" fmla="*/ 403761 w 403761"/>
              <a:gd name="connsiteY16" fmla="*/ 629392 h 1175657"/>
              <a:gd name="connsiteX17" fmla="*/ 403761 w 403761"/>
              <a:gd name="connsiteY17" fmla="*/ 629392 h 1175657"/>
              <a:gd name="connsiteX18" fmla="*/ 403761 w 403761"/>
              <a:gd name="connsiteY18" fmla="*/ 451263 h 1175657"/>
              <a:gd name="connsiteX19" fmla="*/ 403761 w 403761"/>
              <a:gd name="connsiteY19" fmla="*/ 320634 h 1175657"/>
              <a:gd name="connsiteX20" fmla="*/ 403761 w 403761"/>
              <a:gd name="connsiteY20" fmla="*/ 320634 h 1175657"/>
              <a:gd name="connsiteX21" fmla="*/ 391885 w 403761"/>
              <a:gd name="connsiteY21" fmla="*/ 106878 h 1175657"/>
              <a:gd name="connsiteX22" fmla="*/ 391885 w 403761"/>
              <a:gd name="connsiteY22" fmla="*/ 106878 h 1175657"/>
              <a:gd name="connsiteX23" fmla="*/ 273132 w 403761"/>
              <a:gd name="connsiteY23" fmla="*/ 0 h 1175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03761" h="1175657">
                <a:moveTo>
                  <a:pt x="273132" y="0"/>
                </a:moveTo>
                <a:lnTo>
                  <a:pt x="213756" y="83128"/>
                </a:lnTo>
                <a:lnTo>
                  <a:pt x="178130" y="190005"/>
                </a:lnTo>
                <a:lnTo>
                  <a:pt x="154379" y="332509"/>
                </a:lnTo>
                <a:lnTo>
                  <a:pt x="118753" y="486889"/>
                </a:lnTo>
                <a:lnTo>
                  <a:pt x="59376" y="676894"/>
                </a:lnTo>
                <a:lnTo>
                  <a:pt x="59376" y="676894"/>
                </a:lnTo>
                <a:lnTo>
                  <a:pt x="11875" y="866899"/>
                </a:lnTo>
                <a:lnTo>
                  <a:pt x="11875" y="866899"/>
                </a:lnTo>
                <a:lnTo>
                  <a:pt x="0" y="1056904"/>
                </a:lnTo>
                <a:lnTo>
                  <a:pt x="0" y="1056904"/>
                </a:lnTo>
                <a:lnTo>
                  <a:pt x="35626" y="1175657"/>
                </a:lnTo>
                <a:lnTo>
                  <a:pt x="35626" y="1175657"/>
                </a:lnTo>
                <a:lnTo>
                  <a:pt x="225631" y="1033154"/>
                </a:lnTo>
                <a:lnTo>
                  <a:pt x="296883" y="914400"/>
                </a:lnTo>
                <a:lnTo>
                  <a:pt x="380010" y="736270"/>
                </a:lnTo>
                <a:lnTo>
                  <a:pt x="403761" y="629392"/>
                </a:lnTo>
                <a:lnTo>
                  <a:pt x="403761" y="629392"/>
                </a:lnTo>
                <a:lnTo>
                  <a:pt x="403761" y="451263"/>
                </a:lnTo>
                <a:lnTo>
                  <a:pt x="403761" y="320634"/>
                </a:lnTo>
                <a:lnTo>
                  <a:pt x="403761" y="320634"/>
                </a:lnTo>
                <a:lnTo>
                  <a:pt x="391885" y="106878"/>
                </a:lnTo>
                <a:lnTo>
                  <a:pt x="391885" y="106878"/>
                </a:lnTo>
                <a:lnTo>
                  <a:pt x="273132" y="0"/>
                </a:lnTo>
                <a:close/>
              </a:path>
            </a:pathLst>
          </a:custGeom>
          <a:solidFill>
            <a:srgbClr val="FF0000">
              <a:alpha val="1395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781EA50E-A30F-37D4-9B30-3CF2F1FC017D}"/>
              </a:ext>
            </a:extLst>
          </p:cNvPr>
          <p:cNvSpPr/>
          <p:nvPr/>
        </p:nvSpPr>
        <p:spPr>
          <a:xfrm>
            <a:off x="-12032" y="6335506"/>
            <a:ext cx="12192000" cy="540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 name="Straight Connector 4">
            <a:extLst>
              <a:ext uri="{FF2B5EF4-FFF2-40B4-BE49-F238E27FC236}">
                <a16:creationId xmlns:a16="http://schemas.microsoft.com/office/drawing/2014/main" id="{9AE04AA0-F44B-BA57-FFCC-23E1FEACD716}"/>
              </a:ext>
            </a:extLst>
          </p:cNvPr>
          <p:cNvCxnSpPr>
            <a:cxnSpLocks/>
          </p:cNvCxnSpPr>
          <p:nvPr/>
        </p:nvCxnSpPr>
        <p:spPr>
          <a:xfrm>
            <a:off x="0" y="6664127"/>
            <a:ext cx="12179968"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13571B65-A07E-0ADD-51AE-FFEAACD6017D}"/>
              </a:ext>
            </a:extLst>
          </p:cNvPr>
          <p:cNvSpPr txBox="1"/>
          <p:nvPr/>
        </p:nvSpPr>
        <p:spPr>
          <a:xfrm>
            <a:off x="0" y="6341627"/>
            <a:ext cx="12179968" cy="615553"/>
          </a:xfrm>
          <a:prstGeom prst="rect">
            <a:avLst/>
          </a:prstGeom>
          <a:noFill/>
        </p:spPr>
        <p:txBody>
          <a:bodyPr wrap="square" rtlCol="0">
            <a:spAutoFit/>
          </a:bodyPr>
          <a:lstStyle/>
          <a:p>
            <a:r>
              <a:rPr lang="en-US" sz="1800" b="1" dirty="0">
                <a:solidFill>
                  <a:schemeClr val="bg1"/>
                </a:solidFill>
              </a:rPr>
              <a:t>480 |||||||||| 469 |||||||| 450 ||||||||| 440 |||||||432  431 ||||||424 423 422 |||||||||| 411 |||| 406 | 404 |||| 399</a:t>
            </a:r>
          </a:p>
          <a:p>
            <a:r>
              <a:rPr lang="en-US" sz="1600" b="1" dirty="0">
                <a:solidFill>
                  <a:schemeClr val="bg1"/>
                </a:solidFill>
              </a:rPr>
              <a:t> 🔥                             👶                                                                                                                         ☁️                                                                                           💀</a:t>
            </a:r>
          </a:p>
        </p:txBody>
      </p:sp>
      <p:pic>
        <p:nvPicPr>
          <p:cNvPr id="9" name="Picture 8">
            <a:extLst>
              <a:ext uri="{FF2B5EF4-FFF2-40B4-BE49-F238E27FC236}">
                <a16:creationId xmlns:a16="http://schemas.microsoft.com/office/drawing/2014/main" id="{4CCD68CC-C264-C8AF-A23F-D8F13868C56E}"/>
              </a:ext>
            </a:extLst>
          </p:cNvPr>
          <p:cNvPicPr>
            <a:picLocks noChangeAspect="1"/>
          </p:cNvPicPr>
          <p:nvPr/>
        </p:nvPicPr>
        <p:blipFill>
          <a:blip r:embed="rId4"/>
          <a:stretch>
            <a:fillRect/>
          </a:stretch>
        </p:blipFill>
        <p:spPr>
          <a:xfrm>
            <a:off x="5609198" y="6625219"/>
            <a:ext cx="189024" cy="252000"/>
          </a:xfrm>
          <a:prstGeom prst="rect">
            <a:avLst/>
          </a:prstGeom>
        </p:spPr>
      </p:pic>
      <p:pic>
        <p:nvPicPr>
          <p:cNvPr id="12" name="Picture 11">
            <a:extLst>
              <a:ext uri="{FF2B5EF4-FFF2-40B4-BE49-F238E27FC236}">
                <a16:creationId xmlns:a16="http://schemas.microsoft.com/office/drawing/2014/main" id="{517BC101-BC46-62B2-F54F-211AF44EA50E}"/>
              </a:ext>
            </a:extLst>
          </p:cNvPr>
          <p:cNvPicPr>
            <a:picLocks noChangeAspect="1"/>
          </p:cNvPicPr>
          <p:nvPr/>
        </p:nvPicPr>
        <p:blipFill>
          <a:blip r:embed="rId4"/>
          <a:stretch>
            <a:fillRect/>
          </a:stretch>
        </p:blipFill>
        <p:spPr>
          <a:xfrm>
            <a:off x="7099744" y="6632655"/>
            <a:ext cx="189024" cy="252000"/>
          </a:xfrm>
          <a:prstGeom prst="rect">
            <a:avLst/>
          </a:prstGeom>
        </p:spPr>
      </p:pic>
      <p:pic>
        <p:nvPicPr>
          <p:cNvPr id="13" name="Picture 12">
            <a:extLst>
              <a:ext uri="{FF2B5EF4-FFF2-40B4-BE49-F238E27FC236}">
                <a16:creationId xmlns:a16="http://schemas.microsoft.com/office/drawing/2014/main" id="{C8F9AA9B-B90D-9646-F07E-A9322B176879}"/>
              </a:ext>
            </a:extLst>
          </p:cNvPr>
          <p:cNvPicPr>
            <a:picLocks noChangeAspect="1"/>
          </p:cNvPicPr>
          <p:nvPr/>
        </p:nvPicPr>
        <p:blipFill>
          <a:blip r:embed="rId4"/>
          <a:stretch>
            <a:fillRect/>
          </a:stretch>
        </p:blipFill>
        <p:spPr>
          <a:xfrm>
            <a:off x="7921214" y="6628941"/>
            <a:ext cx="189024" cy="252000"/>
          </a:xfrm>
          <a:prstGeom prst="rect">
            <a:avLst/>
          </a:prstGeom>
        </p:spPr>
      </p:pic>
    </p:spTree>
    <p:extLst>
      <p:ext uri="{BB962C8B-B14F-4D97-AF65-F5344CB8AC3E}">
        <p14:creationId xmlns:p14="http://schemas.microsoft.com/office/powerpoint/2010/main" val="836024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CCD090-9DF7-A212-0006-AEA2E4965FA2}"/>
              </a:ext>
            </a:extLst>
          </p:cNvPr>
          <p:cNvSpPr>
            <a:spLocks noGrp="1"/>
          </p:cNvSpPr>
          <p:nvPr>
            <p:ph type="title"/>
          </p:nvPr>
        </p:nvSpPr>
        <p:spPr>
          <a:xfrm>
            <a:off x="3485530" y="318062"/>
            <a:ext cx="8584532" cy="683090"/>
          </a:xfrm>
        </p:spPr>
        <p:txBody>
          <a:bodyPr>
            <a:noAutofit/>
          </a:bodyPr>
          <a:lstStyle/>
          <a:p>
            <a:pPr algn="ctr"/>
            <a:r>
              <a:rPr lang="en-US" sz="3800" b="1" dirty="0">
                <a:solidFill>
                  <a:schemeClr val="accent2">
                    <a:lumMod val="75000"/>
                  </a:schemeClr>
                </a:solidFill>
                <a:latin typeface="+mn-lt"/>
              </a:rPr>
              <a:t>Context for the </a:t>
            </a:r>
            <a:r>
              <a:rPr lang="en-US" sz="3800" b="1" i="1" dirty="0">
                <a:solidFill>
                  <a:schemeClr val="accent2">
                    <a:lumMod val="75000"/>
                  </a:schemeClr>
                </a:solidFill>
                <a:latin typeface="+mn-lt"/>
              </a:rPr>
              <a:t>Crito</a:t>
            </a:r>
            <a:r>
              <a:rPr lang="en-US" sz="3800" b="1" dirty="0">
                <a:solidFill>
                  <a:schemeClr val="accent2">
                    <a:lumMod val="75000"/>
                  </a:schemeClr>
                </a:solidFill>
                <a:latin typeface="+mn-lt"/>
              </a:rPr>
              <a:t>:</a:t>
            </a:r>
            <a:r>
              <a:rPr lang="en-US" sz="3800" b="1" i="1" dirty="0">
                <a:solidFill>
                  <a:schemeClr val="accent2">
                    <a:lumMod val="75000"/>
                  </a:schemeClr>
                </a:solidFill>
                <a:latin typeface="+mn-lt"/>
              </a:rPr>
              <a:t> </a:t>
            </a:r>
            <a:r>
              <a:rPr lang="en-US" sz="3800" b="1" dirty="0">
                <a:solidFill>
                  <a:schemeClr val="accent2">
                    <a:lumMod val="75000"/>
                  </a:schemeClr>
                </a:solidFill>
                <a:latin typeface="+mn-lt"/>
              </a:rPr>
              <a:t>the Sons of Socrates</a:t>
            </a:r>
          </a:p>
        </p:txBody>
      </p:sp>
      <p:sp>
        <p:nvSpPr>
          <p:cNvPr id="21" name="TextBox 20">
            <a:extLst>
              <a:ext uri="{FF2B5EF4-FFF2-40B4-BE49-F238E27FC236}">
                <a16:creationId xmlns:a16="http://schemas.microsoft.com/office/drawing/2014/main" id="{4732B79C-7703-AB9E-5C3A-A0EE3A81D888}"/>
              </a:ext>
            </a:extLst>
          </p:cNvPr>
          <p:cNvSpPr txBox="1"/>
          <p:nvPr/>
        </p:nvSpPr>
        <p:spPr>
          <a:xfrm>
            <a:off x="6731858" y="5240088"/>
            <a:ext cx="888927" cy="369332"/>
          </a:xfrm>
          <a:prstGeom prst="rect">
            <a:avLst/>
          </a:prstGeom>
          <a:noFill/>
        </p:spPr>
        <p:txBody>
          <a:bodyPr wrap="square">
            <a:spAutoFit/>
          </a:bodyPr>
          <a:lstStyle/>
          <a:p>
            <a:r>
              <a:rPr lang="en-GB" b="1" kern="0" dirty="0">
                <a:solidFill>
                  <a:schemeClr val="bg1"/>
                </a:solidFill>
                <a:latin typeface="Calibri" panose="020F0502020204030204" pitchFamily="34" charset="0"/>
              </a:rPr>
              <a:t>Aegina</a:t>
            </a:r>
            <a:endParaRPr lang="en-US" dirty="0">
              <a:solidFill>
                <a:schemeClr val="bg1"/>
              </a:solidFill>
            </a:endParaRPr>
          </a:p>
        </p:txBody>
      </p:sp>
      <p:sp>
        <p:nvSpPr>
          <p:cNvPr id="23" name="Content Placeholder 2">
            <a:extLst>
              <a:ext uri="{FF2B5EF4-FFF2-40B4-BE49-F238E27FC236}">
                <a16:creationId xmlns:a16="http://schemas.microsoft.com/office/drawing/2014/main" id="{FA48CD65-A7E2-A017-6CD5-FB91CF5A204B}"/>
              </a:ext>
            </a:extLst>
          </p:cNvPr>
          <p:cNvSpPr>
            <a:spLocks noGrp="1"/>
          </p:cNvSpPr>
          <p:nvPr>
            <p:ph idx="1"/>
          </p:nvPr>
        </p:nvSpPr>
        <p:spPr>
          <a:xfrm>
            <a:off x="3491080" y="1248580"/>
            <a:ext cx="8688888" cy="4627003"/>
          </a:xfrm>
        </p:spPr>
        <p:txBody>
          <a:bodyPr>
            <a:noAutofit/>
          </a:bodyPr>
          <a:lstStyle/>
          <a:p>
            <a:pPr marL="0" indent="0">
              <a:buNone/>
            </a:pPr>
            <a:r>
              <a:rPr lang="en-US" sz="2200" b="1" kern="0" dirty="0">
                <a:solidFill>
                  <a:srgbClr val="000000"/>
                </a:solidFill>
              </a:rPr>
              <a:t>   The sons of Socrates:</a:t>
            </a:r>
            <a:r>
              <a:rPr lang="en-US" sz="2200" kern="0" dirty="0">
                <a:solidFill>
                  <a:srgbClr val="000000"/>
                </a:solidFill>
              </a:rPr>
              <a:t> </a:t>
            </a:r>
            <a:r>
              <a:rPr lang="en-US" sz="2200" kern="0" dirty="0" err="1">
                <a:solidFill>
                  <a:srgbClr val="000000"/>
                </a:solidFill>
              </a:rPr>
              <a:t>Lamprocles</a:t>
            </a:r>
            <a:r>
              <a:rPr lang="en-US" sz="2200" kern="0" dirty="0">
                <a:solidFill>
                  <a:srgbClr val="000000"/>
                </a:solidFill>
              </a:rPr>
              <a:t>, </a:t>
            </a:r>
            <a:r>
              <a:rPr lang="en-US" sz="2200" kern="0" dirty="0" err="1">
                <a:solidFill>
                  <a:srgbClr val="000000"/>
                </a:solidFill>
              </a:rPr>
              <a:t>Sophroniscus</a:t>
            </a:r>
            <a:r>
              <a:rPr lang="en-US" sz="2200" kern="0" dirty="0">
                <a:solidFill>
                  <a:srgbClr val="000000"/>
                </a:solidFill>
              </a:rPr>
              <a:t>, and </a:t>
            </a:r>
            <a:r>
              <a:rPr lang="en-US" sz="2200" kern="0" dirty="0" err="1">
                <a:solidFill>
                  <a:srgbClr val="000000"/>
                </a:solidFill>
              </a:rPr>
              <a:t>Menexenus</a:t>
            </a:r>
            <a:r>
              <a:rPr lang="en-US" sz="2200" kern="0" dirty="0">
                <a:solidFill>
                  <a:srgbClr val="000000"/>
                </a:solidFill>
              </a:rPr>
              <a:t>:</a:t>
            </a:r>
          </a:p>
          <a:p>
            <a:pPr lvl="1"/>
            <a:r>
              <a:rPr lang="en-US" sz="2100" kern="0" dirty="0">
                <a:solidFill>
                  <a:srgbClr val="000000"/>
                </a:solidFill>
              </a:rPr>
              <a:t>Not named in the </a:t>
            </a:r>
            <a:r>
              <a:rPr lang="en-US" sz="2100" i="1" kern="0" dirty="0">
                <a:solidFill>
                  <a:srgbClr val="000000"/>
                </a:solidFill>
              </a:rPr>
              <a:t>Crito, </a:t>
            </a:r>
            <a:r>
              <a:rPr lang="en-US" sz="2100" kern="0" dirty="0">
                <a:solidFill>
                  <a:srgbClr val="000000"/>
                </a:solidFill>
              </a:rPr>
              <a:t>but raised as a reason to flee and to live.</a:t>
            </a:r>
          </a:p>
          <a:p>
            <a:pPr lvl="1"/>
            <a:endParaRPr lang="en-US" sz="2100" kern="0" dirty="0">
              <a:solidFill>
                <a:srgbClr val="000000"/>
              </a:solidFill>
            </a:endParaRPr>
          </a:p>
          <a:p>
            <a:r>
              <a:rPr lang="en-US" sz="2200" b="1" kern="0" dirty="0">
                <a:solidFill>
                  <a:srgbClr val="000000"/>
                </a:solidFill>
              </a:rPr>
              <a:t>Socrates: </a:t>
            </a:r>
            <a:r>
              <a:rPr lang="en-US" sz="2200" kern="0" dirty="0">
                <a:solidFill>
                  <a:srgbClr val="000000"/>
                </a:solidFill>
              </a:rPr>
              <a:t>‘Men of Athens, </a:t>
            </a:r>
            <a:r>
              <a:rPr lang="en-GB" sz="2200" b="1" i="0" dirty="0">
                <a:solidFill>
                  <a:schemeClr val="accent2">
                    <a:lumMod val="75000"/>
                  </a:schemeClr>
                </a:solidFill>
                <a:effectLst/>
              </a:rPr>
              <a:t>I have three sons, one nearly grown </a:t>
            </a:r>
            <a:r>
              <a:rPr lang="en-GB" sz="2200" b="0" i="0" dirty="0">
                <a:solidFill>
                  <a:srgbClr val="000000"/>
                </a:solidFill>
                <a:effectLst/>
              </a:rPr>
              <a:t>up </a:t>
            </a:r>
            <a:r>
              <a:rPr lang="en-GB" sz="2200" b="0" dirty="0">
                <a:solidFill>
                  <a:srgbClr val="000000"/>
                </a:solidFill>
                <a:effectLst/>
              </a:rPr>
              <a:t>(</a:t>
            </a:r>
            <a:r>
              <a:rPr lang="en-GB" sz="2200" b="0" i="1" dirty="0" err="1">
                <a:solidFill>
                  <a:srgbClr val="000000"/>
                </a:solidFill>
                <a:effectLst/>
              </a:rPr>
              <a:t>meirakion</a:t>
            </a:r>
            <a:r>
              <a:rPr lang="en-GB" sz="2200" b="0" dirty="0">
                <a:solidFill>
                  <a:srgbClr val="000000"/>
                </a:solidFill>
                <a:effectLst/>
              </a:rPr>
              <a:t>)</a:t>
            </a:r>
            <a:r>
              <a:rPr lang="en-GB" sz="2200" b="0" i="1" dirty="0">
                <a:solidFill>
                  <a:srgbClr val="000000"/>
                </a:solidFill>
                <a:effectLst/>
              </a:rPr>
              <a:t>,</a:t>
            </a:r>
            <a:r>
              <a:rPr lang="en-GB" sz="2200" b="0" i="0" dirty="0">
                <a:solidFill>
                  <a:srgbClr val="000000"/>
                </a:solidFill>
                <a:effectLst/>
              </a:rPr>
              <a:t> </a:t>
            </a:r>
            <a:r>
              <a:rPr lang="en-GB" sz="2200" b="1" i="0" dirty="0">
                <a:solidFill>
                  <a:schemeClr val="accent2">
                    <a:lumMod val="75000"/>
                  </a:schemeClr>
                </a:solidFill>
                <a:effectLst/>
              </a:rPr>
              <a:t>and two still children </a:t>
            </a:r>
            <a:r>
              <a:rPr lang="en-GB" sz="2200" b="0" dirty="0">
                <a:solidFill>
                  <a:srgbClr val="000000"/>
                </a:solidFill>
                <a:effectLst/>
              </a:rPr>
              <a:t>(</a:t>
            </a:r>
            <a:r>
              <a:rPr lang="en-GB" sz="2200" b="0" i="1" dirty="0" err="1">
                <a:solidFill>
                  <a:srgbClr val="000000"/>
                </a:solidFill>
                <a:effectLst/>
              </a:rPr>
              <a:t>paidia</a:t>
            </a:r>
            <a:r>
              <a:rPr lang="en-GB" sz="2200" b="0" dirty="0">
                <a:solidFill>
                  <a:srgbClr val="000000"/>
                </a:solidFill>
                <a:effectLst/>
              </a:rPr>
              <a:t>)</a:t>
            </a:r>
            <a:r>
              <a:rPr lang="en-GB" sz="2200" b="0" i="1" dirty="0">
                <a:solidFill>
                  <a:srgbClr val="000000"/>
                </a:solidFill>
                <a:effectLst/>
              </a:rPr>
              <a:t>;</a:t>
            </a:r>
            <a:r>
              <a:rPr lang="en-GB" sz="2200" b="0" i="0" dirty="0">
                <a:solidFill>
                  <a:srgbClr val="000000"/>
                </a:solidFill>
                <a:effectLst/>
              </a:rPr>
              <a:t> but nevertheless, I shall not bring any of them here and beg you to acquit me</a:t>
            </a:r>
            <a:r>
              <a:rPr lang="en-US" sz="2200" kern="0" dirty="0">
                <a:solidFill>
                  <a:srgbClr val="000000"/>
                </a:solidFill>
              </a:rPr>
              <a:t>’ (Plato </a:t>
            </a:r>
            <a:r>
              <a:rPr lang="en-US" sz="2200" i="1" kern="0" dirty="0">
                <a:solidFill>
                  <a:srgbClr val="000000"/>
                </a:solidFill>
              </a:rPr>
              <a:t>Apology</a:t>
            </a:r>
            <a:r>
              <a:rPr lang="en-US" sz="2200" kern="0" dirty="0">
                <a:solidFill>
                  <a:srgbClr val="000000"/>
                </a:solidFill>
              </a:rPr>
              <a:t> 34d).</a:t>
            </a:r>
          </a:p>
          <a:p>
            <a:r>
              <a:rPr lang="en-US" sz="2200" b="1" kern="0" dirty="0">
                <a:solidFill>
                  <a:srgbClr val="000000"/>
                </a:solidFill>
              </a:rPr>
              <a:t>Phaedo: </a:t>
            </a:r>
            <a:r>
              <a:rPr lang="en-US" sz="2200" kern="0" dirty="0">
                <a:solidFill>
                  <a:srgbClr val="000000"/>
                </a:solidFill>
              </a:rPr>
              <a:t>‘After he [Socrates] had bathed, and his children (</a:t>
            </a:r>
            <a:r>
              <a:rPr lang="en-US" sz="2200" i="1" kern="0" dirty="0">
                <a:solidFill>
                  <a:srgbClr val="000000"/>
                </a:solidFill>
              </a:rPr>
              <a:t>ta </a:t>
            </a:r>
            <a:r>
              <a:rPr lang="en-US" sz="2200" i="1" kern="0" dirty="0" err="1">
                <a:solidFill>
                  <a:srgbClr val="000000"/>
                </a:solidFill>
              </a:rPr>
              <a:t>paidia</a:t>
            </a:r>
            <a:r>
              <a:rPr lang="en-US" sz="2200" kern="0" dirty="0">
                <a:solidFill>
                  <a:srgbClr val="000000"/>
                </a:solidFill>
              </a:rPr>
              <a:t>) had been brought to him – </a:t>
            </a:r>
            <a:r>
              <a:rPr lang="en-US" sz="2200" b="1" kern="0" dirty="0">
                <a:solidFill>
                  <a:schemeClr val="accent2">
                    <a:lumMod val="75000"/>
                  </a:schemeClr>
                </a:solidFill>
              </a:rPr>
              <a:t>he had two little </a:t>
            </a:r>
            <a:r>
              <a:rPr lang="en-US" sz="2200" kern="0" dirty="0">
                <a:solidFill>
                  <a:srgbClr val="000000"/>
                </a:solidFill>
              </a:rPr>
              <a:t>(</a:t>
            </a:r>
            <a:r>
              <a:rPr lang="en-US" sz="2200" i="1" kern="0" dirty="0" err="1">
                <a:solidFill>
                  <a:srgbClr val="000000"/>
                </a:solidFill>
              </a:rPr>
              <a:t>smirkroi</a:t>
            </a:r>
            <a:r>
              <a:rPr lang="en-US" sz="2200" kern="0" dirty="0">
                <a:solidFill>
                  <a:srgbClr val="000000"/>
                </a:solidFill>
              </a:rPr>
              <a:t>) </a:t>
            </a:r>
            <a:r>
              <a:rPr lang="en-US" sz="2200" b="1" kern="0" dirty="0">
                <a:solidFill>
                  <a:schemeClr val="accent2">
                    <a:lumMod val="75000"/>
                  </a:schemeClr>
                </a:solidFill>
              </a:rPr>
              <a:t>sons</a:t>
            </a:r>
            <a:r>
              <a:rPr lang="en-US" sz="2200" kern="0" dirty="0">
                <a:solidFill>
                  <a:srgbClr val="000000"/>
                </a:solidFill>
              </a:rPr>
              <a:t> </a:t>
            </a:r>
            <a:r>
              <a:rPr lang="en-US" sz="2200" b="1" kern="0" dirty="0">
                <a:solidFill>
                  <a:schemeClr val="accent2">
                    <a:lumMod val="75000"/>
                  </a:schemeClr>
                </a:solidFill>
              </a:rPr>
              <a:t>and one big (</a:t>
            </a:r>
            <a:r>
              <a:rPr lang="en-US" sz="2200" b="1" i="1" kern="0" dirty="0" err="1">
                <a:solidFill>
                  <a:schemeClr val="accent2">
                    <a:lumMod val="75000"/>
                  </a:schemeClr>
                </a:solidFill>
              </a:rPr>
              <a:t>megas</a:t>
            </a:r>
            <a:r>
              <a:rPr lang="en-US" sz="2200" b="1" kern="0" dirty="0">
                <a:solidFill>
                  <a:schemeClr val="accent2">
                    <a:lumMod val="75000"/>
                  </a:schemeClr>
                </a:solidFill>
              </a:rPr>
              <a:t>) one</a:t>
            </a:r>
            <a:r>
              <a:rPr lang="en-US" sz="2200" kern="0" dirty="0">
                <a:solidFill>
                  <a:srgbClr val="000000"/>
                </a:solidFill>
              </a:rPr>
              <a:t> – and those women of his household had come, he talked with them in Crito’s presence, and gave certain directions as to his wishes; he then told the women and children to leave, and himself returned to us’ (Plato </a:t>
            </a:r>
            <a:r>
              <a:rPr lang="en-US" sz="2200" i="1" kern="0" dirty="0">
                <a:solidFill>
                  <a:srgbClr val="000000"/>
                </a:solidFill>
              </a:rPr>
              <a:t>Phaedo</a:t>
            </a:r>
            <a:r>
              <a:rPr lang="en-US" sz="2200" kern="0" dirty="0">
                <a:solidFill>
                  <a:srgbClr val="000000"/>
                </a:solidFill>
              </a:rPr>
              <a:t> 116b).</a:t>
            </a:r>
          </a:p>
          <a:p>
            <a:r>
              <a:rPr lang="en-US" sz="2200" kern="0" dirty="0">
                <a:solidFill>
                  <a:srgbClr val="000000"/>
                </a:solidFill>
              </a:rPr>
              <a:t>Xenophon depicts </a:t>
            </a:r>
            <a:r>
              <a:rPr lang="en-US" sz="2200" b="1" kern="0" dirty="0">
                <a:solidFill>
                  <a:schemeClr val="accent2">
                    <a:lumMod val="75000"/>
                  </a:schemeClr>
                </a:solidFill>
              </a:rPr>
              <a:t>Socrates and </a:t>
            </a:r>
            <a:r>
              <a:rPr lang="en-US" sz="2200" b="1" kern="0" dirty="0" err="1">
                <a:solidFill>
                  <a:schemeClr val="accent2">
                    <a:lumMod val="75000"/>
                  </a:schemeClr>
                </a:solidFill>
              </a:rPr>
              <a:t>Lamprocles</a:t>
            </a:r>
            <a:r>
              <a:rPr lang="en-US" sz="2200" b="1" kern="0" dirty="0">
                <a:solidFill>
                  <a:schemeClr val="accent2">
                    <a:lumMod val="75000"/>
                  </a:schemeClr>
                </a:solidFill>
              </a:rPr>
              <a:t> discussing gratitude </a:t>
            </a:r>
            <a:r>
              <a:rPr lang="en-US" sz="2200" kern="0" dirty="0">
                <a:solidFill>
                  <a:srgbClr val="000000"/>
                </a:solidFill>
              </a:rPr>
              <a:t>and the obligations that children owe their parents (Xenophon </a:t>
            </a:r>
            <a:r>
              <a:rPr lang="en-US" sz="2200" i="1" kern="0" dirty="0">
                <a:solidFill>
                  <a:srgbClr val="000000"/>
                </a:solidFill>
              </a:rPr>
              <a:t>Memorabilia</a:t>
            </a:r>
            <a:r>
              <a:rPr lang="en-US" sz="2200" kern="0" dirty="0">
                <a:solidFill>
                  <a:srgbClr val="000000"/>
                </a:solidFill>
              </a:rPr>
              <a:t> 2.2).</a:t>
            </a:r>
          </a:p>
          <a:p>
            <a:pPr marL="0" indent="0">
              <a:buNone/>
            </a:pPr>
            <a:endParaRPr lang="en-GB" sz="2200" kern="0" dirty="0">
              <a:solidFill>
                <a:srgbClr val="000000"/>
              </a:solidFill>
            </a:endParaRPr>
          </a:p>
        </p:txBody>
      </p:sp>
      <p:cxnSp>
        <p:nvCxnSpPr>
          <p:cNvPr id="5" name="Straight Connector 4">
            <a:extLst>
              <a:ext uri="{FF2B5EF4-FFF2-40B4-BE49-F238E27FC236}">
                <a16:creationId xmlns:a16="http://schemas.microsoft.com/office/drawing/2014/main" id="{9AE04AA0-F44B-BA57-FFCC-23E1FEACD716}"/>
              </a:ext>
            </a:extLst>
          </p:cNvPr>
          <p:cNvCxnSpPr>
            <a:cxnSpLocks/>
          </p:cNvCxnSpPr>
          <p:nvPr/>
        </p:nvCxnSpPr>
        <p:spPr>
          <a:xfrm>
            <a:off x="0" y="6664127"/>
            <a:ext cx="12179968"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13B2AFE1-2B76-160D-6689-41BD2CB4226E}"/>
              </a:ext>
            </a:extLst>
          </p:cNvPr>
          <p:cNvPicPr>
            <a:picLocks noChangeAspect="1"/>
          </p:cNvPicPr>
          <p:nvPr/>
        </p:nvPicPr>
        <p:blipFill>
          <a:blip r:embed="rId3"/>
          <a:stretch>
            <a:fillRect/>
          </a:stretch>
        </p:blipFill>
        <p:spPr>
          <a:xfrm>
            <a:off x="48928" y="354809"/>
            <a:ext cx="3497562" cy="5935260"/>
          </a:xfrm>
          <a:prstGeom prst="rect">
            <a:avLst/>
          </a:prstGeom>
        </p:spPr>
      </p:pic>
    </p:spTree>
    <p:extLst>
      <p:ext uri="{BB962C8B-B14F-4D97-AF65-F5344CB8AC3E}">
        <p14:creationId xmlns:p14="http://schemas.microsoft.com/office/powerpoint/2010/main" val="9581024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D75C42E-D440-E54B-9C17-953C64B39542}"/>
              </a:ext>
            </a:extLst>
          </p:cNvPr>
          <p:cNvSpPr>
            <a:spLocks noGrp="1"/>
          </p:cNvSpPr>
          <p:nvPr>
            <p:ph type="title"/>
          </p:nvPr>
        </p:nvSpPr>
        <p:spPr>
          <a:xfrm>
            <a:off x="-11875" y="135897"/>
            <a:ext cx="12192000" cy="683090"/>
          </a:xfrm>
        </p:spPr>
        <p:txBody>
          <a:bodyPr>
            <a:normAutofit fontScale="90000"/>
          </a:bodyPr>
          <a:lstStyle/>
          <a:p>
            <a:pPr algn="ctr"/>
            <a:r>
              <a:rPr lang="en-US" b="1" dirty="0">
                <a:solidFill>
                  <a:schemeClr val="accent2">
                    <a:lumMod val="75000"/>
                  </a:schemeClr>
                </a:solidFill>
                <a:latin typeface="+mn-lt"/>
              </a:rPr>
              <a:t>How do we Study Socrates? The Socratics!</a:t>
            </a:r>
          </a:p>
        </p:txBody>
      </p:sp>
      <p:pic>
        <p:nvPicPr>
          <p:cNvPr id="11" name="Picture 10">
            <a:extLst>
              <a:ext uri="{FF2B5EF4-FFF2-40B4-BE49-F238E27FC236}">
                <a16:creationId xmlns:a16="http://schemas.microsoft.com/office/drawing/2014/main" id="{BB2D26AF-6AA8-5302-47DD-8DDFA4311DD7}"/>
              </a:ext>
            </a:extLst>
          </p:cNvPr>
          <p:cNvPicPr>
            <a:picLocks noChangeAspect="1"/>
          </p:cNvPicPr>
          <p:nvPr/>
        </p:nvPicPr>
        <p:blipFill>
          <a:blip r:embed="rId3"/>
          <a:stretch>
            <a:fillRect/>
          </a:stretch>
        </p:blipFill>
        <p:spPr>
          <a:xfrm>
            <a:off x="364172" y="812429"/>
            <a:ext cx="3143007" cy="4714511"/>
          </a:xfrm>
          <a:prstGeom prst="rect">
            <a:avLst/>
          </a:prstGeom>
        </p:spPr>
      </p:pic>
      <p:pic>
        <p:nvPicPr>
          <p:cNvPr id="12" name="Picture 11">
            <a:extLst>
              <a:ext uri="{FF2B5EF4-FFF2-40B4-BE49-F238E27FC236}">
                <a16:creationId xmlns:a16="http://schemas.microsoft.com/office/drawing/2014/main" id="{D340CD51-526B-D5CD-BC5E-6C5CC96AC3DA}"/>
              </a:ext>
            </a:extLst>
          </p:cNvPr>
          <p:cNvPicPr>
            <a:picLocks noChangeAspect="1"/>
          </p:cNvPicPr>
          <p:nvPr/>
        </p:nvPicPr>
        <p:blipFill rotWithShape="1">
          <a:blip r:embed="rId4"/>
          <a:srcRect t="4195" b="23909"/>
          <a:stretch/>
        </p:blipFill>
        <p:spPr>
          <a:xfrm>
            <a:off x="4160078" y="812203"/>
            <a:ext cx="3888429" cy="4714511"/>
          </a:xfrm>
          <a:prstGeom prst="rect">
            <a:avLst/>
          </a:prstGeom>
        </p:spPr>
      </p:pic>
      <p:sp>
        <p:nvSpPr>
          <p:cNvPr id="15" name="Rectangle 14">
            <a:extLst>
              <a:ext uri="{FF2B5EF4-FFF2-40B4-BE49-F238E27FC236}">
                <a16:creationId xmlns:a16="http://schemas.microsoft.com/office/drawing/2014/main" id="{4536F797-0261-4EAF-194B-5A67BB18AA75}"/>
              </a:ext>
            </a:extLst>
          </p:cNvPr>
          <p:cNvSpPr/>
          <p:nvPr/>
        </p:nvSpPr>
        <p:spPr>
          <a:xfrm>
            <a:off x="3909128" y="5502313"/>
            <a:ext cx="4741052" cy="1384995"/>
          </a:xfrm>
          <a:prstGeom prst="rect">
            <a:avLst/>
          </a:prstGeom>
        </p:spPr>
        <p:txBody>
          <a:bodyPr wrap="square">
            <a:spAutoFit/>
          </a:bodyPr>
          <a:lstStyle/>
          <a:p>
            <a:pPr algn="ctr">
              <a:spcAft>
                <a:spcPts val="0"/>
              </a:spcAft>
            </a:pPr>
            <a:r>
              <a:rPr lang="en-GB" sz="2100" b="1" dirty="0">
                <a:solidFill>
                  <a:srgbClr val="000000"/>
                </a:solidFill>
                <a:ea typeface="Times New Roman" panose="02020603050405020304" pitchFamily="18" charset="0"/>
                <a:cs typeface="Calibri" panose="020F0502020204030204" pitchFamily="34" charset="0"/>
              </a:rPr>
              <a:t>Xenophon</a:t>
            </a:r>
            <a:endParaRPr lang="en-GB" sz="2100" dirty="0">
              <a:solidFill>
                <a:srgbClr val="000000"/>
              </a:solidFill>
              <a:ea typeface="Times New Roman" panose="02020603050405020304" pitchFamily="18" charset="0"/>
              <a:cs typeface="Calibri" panose="020F0502020204030204" pitchFamily="34" charset="0"/>
            </a:endParaRPr>
          </a:p>
          <a:p>
            <a:pPr algn="ctr">
              <a:spcAft>
                <a:spcPts val="0"/>
              </a:spcAft>
            </a:pPr>
            <a:r>
              <a:rPr lang="en-GB" sz="2100" dirty="0">
                <a:solidFill>
                  <a:srgbClr val="000000"/>
                </a:solidFill>
                <a:ea typeface="Times New Roman" panose="02020603050405020304" pitchFamily="18" charset="0"/>
                <a:cs typeface="Calibri" panose="020F0502020204030204" pitchFamily="34" charset="0"/>
              </a:rPr>
              <a:t>Hellenistic/Roman Bust</a:t>
            </a:r>
            <a:endParaRPr lang="en-GB" sz="2100" b="1" dirty="0">
              <a:ea typeface="Calibri" panose="020F0502020204030204" pitchFamily="34" charset="0"/>
              <a:cs typeface="Times New Roman" panose="02020603050405020304" pitchFamily="18" charset="0"/>
            </a:endParaRPr>
          </a:p>
          <a:p>
            <a:pPr algn="ctr">
              <a:spcAft>
                <a:spcPts val="0"/>
              </a:spcAft>
            </a:pPr>
            <a:r>
              <a:rPr lang="en-GB" sz="2100" dirty="0">
                <a:solidFill>
                  <a:srgbClr val="000000"/>
                </a:solidFill>
                <a:ea typeface="Calibri" panose="020F0502020204030204" pitchFamily="34" charset="0"/>
                <a:cs typeface="Calibri" panose="020F0502020204030204" pitchFamily="34" charset="0"/>
              </a:rPr>
              <a:t>Alexandria: Egypt</a:t>
            </a:r>
            <a:r>
              <a:rPr lang="en-GB" sz="2100" dirty="0">
                <a:solidFill>
                  <a:srgbClr val="000000"/>
                </a:solidFill>
                <a:ea typeface="Times New Roman" panose="02020603050405020304" pitchFamily="18" charset="0"/>
                <a:cs typeface="Calibri" panose="020F0502020204030204" pitchFamily="34" charset="0"/>
              </a:rPr>
              <a:t> – Antiquities Museum</a:t>
            </a:r>
            <a:endParaRPr lang="en-GB" sz="2100" dirty="0">
              <a:ea typeface="Calibri" panose="020F0502020204030204" pitchFamily="34" charset="0"/>
              <a:cs typeface="Times New Roman" panose="02020603050405020304" pitchFamily="18" charset="0"/>
            </a:endParaRPr>
          </a:p>
          <a:p>
            <a:pPr algn="ctr">
              <a:spcAft>
                <a:spcPts val="0"/>
              </a:spcAft>
            </a:pPr>
            <a:r>
              <a:rPr lang="en-GB" sz="2100" dirty="0">
                <a:solidFill>
                  <a:srgbClr val="000000"/>
                </a:solidFill>
                <a:ea typeface="Times New Roman" panose="02020603050405020304" pitchFamily="18" charset="0"/>
                <a:cs typeface="Calibri" panose="020F0502020204030204" pitchFamily="34" charset="0"/>
              </a:rPr>
              <a:t>Greco-Roman Museum no. 25778</a:t>
            </a:r>
            <a:endParaRPr lang="en-GB" sz="2100" dirty="0">
              <a:ea typeface="Calibri" panose="020F0502020204030204" pitchFamily="34" charset="0"/>
              <a:cs typeface="Times New Roman" panose="02020603050405020304" pitchFamily="18" charset="0"/>
            </a:endParaRPr>
          </a:p>
        </p:txBody>
      </p:sp>
      <p:sp>
        <p:nvSpPr>
          <p:cNvPr id="16" name="TextBox 15">
            <a:extLst>
              <a:ext uri="{FF2B5EF4-FFF2-40B4-BE49-F238E27FC236}">
                <a16:creationId xmlns:a16="http://schemas.microsoft.com/office/drawing/2014/main" id="{0DE1723C-869D-9046-0AEE-621AEEB61C98}"/>
              </a:ext>
            </a:extLst>
          </p:cNvPr>
          <p:cNvSpPr txBox="1"/>
          <p:nvPr/>
        </p:nvSpPr>
        <p:spPr>
          <a:xfrm>
            <a:off x="-8730" y="5545448"/>
            <a:ext cx="4097025" cy="1323439"/>
          </a:xfrm>
          <a:prstGeom prst="rect">
            <a:avLst/>
          </a:prstGeom>
          <a:noFill/>
        </p:spPr>
        <p:txBody>
          <a:bodyPr wrap="square" rtlCol="0">
            <a:spAutoFit/>
          </a:bodyPr>
          <a:lstStyle/>
          <a:p>
            <a:pPr algn="ctr"/>
            <a:r>
              <a:rPr lang="en-GB" sz="2000" b="1" kern="0" dirty="0"/>
              <a:t>Plato</a:t>
            </a:r>
          </a:p>
          <a:p>
            <a:pPr algn="ctr"/>
            <a:r>
              <a:rPr lang="en-GB" sz="2000" kern="0" dirty="0"/>
              <a:t>Roman-era copy of the work of </a:t>
            </a:r>
            <a:r>
              <a:rPr lang="en-GB" sz="2000" kern="0" dirty="0" err="1"/>
              <a:t>Silanion</a:t>
            </a:r>
            <a:r>
              <a:rPr lang="en-GB" sz="2000" kern="0" dirty="0"/>
              <a:t> c. 370 BC</a:t>
            </a:r>
          </a:p>
          <a:p>
            <a:pPr algn="ctr"/>
            <a:r>
              <a:rPr lang="en-US" sz="2000" dirty="0"/>
              <a:t>Rome: Capitoline Museums MC 1377</a:t>
            </a:r>
          </a:p>
        </p:txBody>
      </p:sp>
      <p:pic>
        <p:nvPicPr>
          <p:cNvPr id="17" name="Picture 16">
            <a:extLst>
              <a:ext uri="{FF2B5EF4-FFF2-40B4-BE49-F238E27FC236}">
                <a16:creationId xmlns:a16="http://schemas.microsoft.com/office/drawing/2014/main" id="{88A0F357-0D9F-FDD0-F6E5-1B4E889C07B4}"/>
              </a:ext>
            </a:extLst>
          </p:cNvPr>
          <p:cNvPicPr>
            <a:picLocks noChangeAspect="1"/>
          </p:cNvPicPr>
          <p:nvPr/>
        </p:nvPicPr>
        <p:blipFill rotWithShape="1">
          <a:blip r:embed="rId5"/>
          <a:srcRect r="-6126" b="15895"/>
          <a:stretch/>
        </p:blipFill>
        <p:spPr>
          <a:xfrm>
            <a:off x="8900236" y="793439"/>
            <a:ext cx="2945456" cy="4726831"/>
          </a:xfrm>
          <a:prstGeom prst="rect">
            <a:avLst/>
          </a:prstGeom>
        </p:spPr>
      </p:pic>
      <p:sp>
        <p:nvSpPr>
          <p:cNvPr id="18" name="TextBox 17">
            <a:extLst>
              <a:ext uri="{FF2B5EF4-FFF2-40B4-BE49-F238E27FC236}">
                <a16:creationId xmlns:a16="http://schemas.microsoft.com/office/drawing/2014/main" id="{4EF91FD0-CB57-256C-02E9-7BC12FBD0F11}"/>
              </a:ext>
            </a:extLst>
          </p:cNvPr>
          <p:cNvSpPr txBox="1"/>
          <p:nvPr/>
        </p:nvSpPr>
        <p:spPr>
          <a:xfrm>
            <a:off x="8321243" y="5519210"/>
            <a:ext cx="3974275" cy="1661993"/>
          </a:xfrm>
          <a:prstGeom prst="rect">
            <a:avLst/>
          </a:prstGeom>
          <a:noFill/>
        </p:spPr>
        <p:txBody>
          <a:bodyPr wrap="square" rtlCol="0">
            <a:spAutoFit/>
          </a:bodyPr>
          <a:lstStyle/>
          <a:p>
            <a:pPr algn="ctr"/>
            <a:r>
              <a:rPr lang="en-GB" sz="2100" b="1" kern="0" dirty="0"/>
              <a:t>Antisthenes</a:t>
            </a:r>
            <a:r>
              <a:rPr lang="en-GB" sz="2100" kern="0" dirty="0"/>
              <a:t> </a:t>
            </a:r>
          </a:p>
          <a:p>
            <a:pPr algn="ctr"/>
            <a:r>
              <a:rPr lang="en-GB" sz="2100" kern="0" dirty="0"/>
              <a:t>late 3</a:t>
            </a:r>
            <a:r>
              <a:rPr lang="en-GB" sz="2100" kern="0" baseline="30000" dirty="0"/>
              <a:t>rd</a:t>
            </a:r>
            <a:r>
              <a:rPr lang="en-GB" sz="2100" kern="0" dirty="0"/>
              <a:t> or 2</a:t>
            </a:r>
            <a:r>
              <a:rPr lang="en-GB" sz="2100" kern="0" baseline="30000" dirty="0"/>
              <a:t>nd</a:t>
            </a:r>
            <a:r>
              <a:rPr lang="en-GB" sz="2100" kern="0" dirty="0"/>
              <a:t> century Roman bust</a:t>
            </a:r>
          </a:p>
          <a:p>
            <a:pPr algn="ctr"/>
            <a:r>
              <a:rPr lang="en-US" sz="2100" dirty="0"/>
              <a:t>London: British Museum</a:t>
            </a:r>
          </a:p>
          <a:p>
            <a:pPr algn="ctr"/>
            <a:r>
              <a:rPr lang="en-US" sz="2100" dirty="0"/>
              <a:t>GR 1873.8-20.724</a:t>
            </a:r>
          </a:p>
          <a:p>
            <a:endParaRPr lang="en-US" dirty="0"/>
          </a:p>
        </p:txBody>
      </p:sp>
    </p:spTree>
    <p:extLst>
      <p:ext uri="{BB962C8B-B14F-4D97-AF65-F5344CB8AC3E}">
        <p14:creationId xmlns:p14="http://schemas.microsoft.com/office/powerpoint/2010/main" val="15396157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B62819F-4118-D20A-D4C9-C244DEAAAF54}"/>
              </a:ext>
            </a:extLst>
          </p:cNvPr>
          <p:cNvPicPr>
            <a:picLocks noChangeAspect="1"/>
          </p:cNvPicPr>
          <p:nvPr/>
        </p:nvPicPr>
        <p:blipFill>
          <a:blip r:embed="rId2"/>
          <a:stretch>
            <a:fillRect/>
          </a:stretch>
        </p:blipFill>
        <p:spPr>
          <a:xfrm>
            <a:off x="1212271" y="819615"/>
            <a:ext cx="9511145" cy="5863916"/>
          </a:xfrm>
          <a:prstGeom prst="rect">
            <a:avLst/>
          </a:prstGeom>
        </p:spPr>
      </p:pic>
      <p:sp>
        <p:nvSpPr>
          <p:cNvPr id="5" name="Title 1">
            <a:extLst>
              <a:ext uri="{FF2B5EF4-FFF2-40B4-BE49-F238E27FC236}">
                <a16:creationId xmlns:a16="http://schemas.microsoft.com/office/drawing/2014/main" id="{9FB7908D-B3BD-0AE4-A6E5-C0D32BE6649D}"/>
              </a:ext>
            </a:extLst>
          </p:cNvPr>
          <p:cNvSpPr>
            <a:spLocks noGrp="1"/>
          </p:cNvSpPr>
          <p:nvPr>
            <p:ph type="title"/>
          </p:nvPr>
        </p:nvSpPr>
        <p:spPr>
          <a:xfrm>
            <a:off x="0" y="136525"/>
            <a:ext cx="12192000" cy="683090"/>
          </a:xfrm>
        </p:spPr>
        <p:txBody>
          <a:bodyPr>
            <a:normAutofit fontScale="90000"/>
          </a:bodyPr>
          <a:lstStyle/>
          <a:p>
            <a:pPr algn="ctr"/>
            <a:r>
              <a:rPr lang="en-US" b="1" dirty="0">
                <a:latin typeface="+mn-lt"/>
              </a:rPr>
              <a:t>The Socratics in Context: Intellectual Family Trees</a:t>
            </a:r>
          </a:p>
        </p:txBody>
      </p:sp>
    </p:spTree>
    <p:extLst>
      <p:ext uri="{BB962C8B-B14F-4D97-AF65-F5344CB8AC3E}">
        <p14:creationId xmlns:p14="http://schemas.microsoft.com/office/powerpoint/2010/main" val="14810542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CCD090-9DF7-A212-0006-AEA2E4965FA2}"/>
              </a:ext>
            </a:extLst>
          </p:cNvPr>
          <p:cNvSpPr>
            <a:spLocks noGrp="1"/>
          </p:cNvSpPr>
          <p:nvPr>
            <p:ph type="title"/>
          </p:nvPr>
        </p:nvSpPr>
        <p:spPr>
          <a:xfrm>
            <a:off x="8881253" y="114300"/>
            <a:ext cx="3291830" cy="683090"/>
          </a:xfrm>
        </p:spPr>
        <p:txBody>
          <a:bodyPr>
            <a:noAutofit/>
          </a:bodyPr>
          <a:lstStyle/>
          <a:p>
            <a:pPr algn="ctr"/>
            <a:r>
              <a:rPr lang="en-US" sz="3000" b="1" dirty="0">
                <a:latin typeface="+mn-lt"/>
              </a:rPr>
              <a:t>Socrates of </a:t>
            </a:r>
            <a:r>
              <a:rPr lang="en-US" sz="3000" b="1" dirty="0" err="1">
                <a:latin typeface="+mn-lt"/>
              </a:rPr>
              <a:t>Alopece</a:t>
            </a:r>
            <a:br>
              <a:rPr lang="en-US" sz="3000" b="1" dirty="0">
                <a:latin typeface="+mn-lt"/>
              </a:rPr>
            </a:br>
            <a:r>
              <a:rPr lang="en-US" sz="3000" b="1" dirty="0">
                <a:latin typeface="+mn-lt"/>
              </a:rPr>
              <a:t>469-399 BC</a:t>
            </a:r>
          </a:p>
        </p:txBody>
      </p:sp>
      <p:pic>
        <p:nvPicPr>
          <p:cNvPr id="5" name="Picture 4">
            <a:extLst>
              <a:ext uri="{FF2B5EF4-FFF2-40B4-BE49-F238E27FC236}">
                <a16:creationId xmlns:a16="http://schemas.microsoft.com/office/drawing/2014/main" id="{C2AA2EB1-56EF-D6B7-18FA-94D43F3EE616}"/>
              </a:ext>
            </a:extLst>
          </p:cNvPr>
          <p:cNvPicPr>
            <a:picLocks noChangeAspect="1"/>
          </p:cNvPicPr>
          <p:nvPr/>
        </p:nvPicPr>
        <p:blipFill rotWithShape="1">
          <a:blip r:embed="rId3"/>
          <a:srcRect l="1370" r="3820" b="6010"/>
          <a:stretch/>
        </p:blipFill>
        <p:spPr>
          <a:xfrm>
            <a:off x="3489196" y="0"/>
            <a:ext cx="5359535" cy="6327542"/>
          </a:xfrm>
          <a:prstGeom prst="rect">
            <a:avLst/>
          </a:prstGeom>
        </p:spPr>
      </p:pic>
      <p:sp>
        <p:nvSpPr>
          <p:cNvPr id="6" name="TextBox 5">
            <a:extLst>
              <a:ext uri="{FF2B5EF4-FFF2-40B4-BE49-F238E27FC236}">
                <a16:creationId xmlns:a16="http://schemas.microsoft.com/office/drawing/2014/main" id="{5735829C-E264-837F-5A6F-4A1063933009}"/>
              </a:ext>
            </a:extLst>
          </p:cNvPr>
          <p:cNvSpPr txBox="1"/>
          <p:nvPr/>
        </p:nvSpPr>
        <p:spPr>
          <a:xfrm>
            <a:off x="3615660" y="77172"/>
            <a:ext cx="1950254" cy="369332"/>
          </a:xfrm>
          <a:prstGeom prst="rect">
            <a:avLst/>
          </a:prstGeom>
          <a:noFill/>
        </p:spPr>
        <p:txBody>
          <a:bodyPr wrap="square" rtlCol="0">
            <a:spAutoFit/>
          </a:bodyPr>
          <a:lstStyle/>
          <a:p>
            <a:r>
              <a:rPr lang="en-GB" sz="1800" b="1" kern="0" dirty="0">
                <a:solidFill>
                  <a:schemeClr val="bg1"/>
                </a:solidFill>
                <a:effectLst/>
                <a:latin typeface="Calibri" panose="020F0502020204030204" pitchFamily="34" charset="0"/>
                <a:ea typeface="Calibri" panose="020F0502020204030204" pitchFamily="34" charset="0"/>
              </a:rPr>
              <a:t>Plato’s Academy</a:t>
            </a:r>
            <a:r>
              <a:rPr lang="en-GB" dirty="0">
                <a:effectLst/>
              </a:rPr>
              <a:t> </a:t>
            </a:r>
            <a:r>
              <a:rPr lang="en-GB" sz="1800" kern="0" dirty="0">
                <a:solidFill>
                  <a:srgbClr val="000000"/>
                </a:solidFill>
                <a:effectLst/>
                <a:latin typeface="Calibri" panose="020F0502020204030204" pitchFamily="34" charset="0"/>
                <a:ea typeface="Calibri" panose="020F0502020204030204" pitchFamily="34" charset="0"/>
              </a:rPr>
              <a:t> </a:t>
            </a:r>
            <a:endParaRPr lang="en-US" b="1" dirty="0">
              <a:solidFill>
                <a:schemeClr val="bg1"/>
              </a:solidFill>
            </a:endParaRPr>
          </a:p>
        </p:txBody>
      </p:sp>
      <p:sp>
        <p:nvSpPr>
          <p:cNvPr id="7" name="TextBox 6">
            <a:extLst>
              <a:ext uri="{FF2B5EF4-FFF2-40B4-BE49-F238E27FC236}">
                <a16:creationId xmlns:a16="http://schemas.microsoft.com/office/drawing/2014/main" id="{D852C94D-0918-313E-7A9E-83F2597CA566}"/>
              </a:ext>
            </a:extLst>
          </p:cNvPr>
          <p:cNvSpPr txBox="1"/>
          <p:nvPr/>
        </p:nvSpPr>
        <p:spPr>
          <a:xfrm>
            <a:off x="5275701" y="2056299"/>
            <a:ext cx="1950254" cy="369332"/>
          </a:xfrm>
          <a:prstGeom prst="rect">
            <a:avLst/>
          </a:prstGeom>
          <a:noFill/>
        </p:spPr>
        <p:txBody>
          <a:bodyPr wrap="square" rtlCol="0">
            <a:spAutoFit/>
          </a:bodyPr>
          <a:lstStyle/>
          <a:p>
            <a:r>
              <a:rPr lang="en-GB" sz="1800" b="1" kern="0" dirty="0">
                <a:solidFill>
                  <a:schemeClr val="bg1"/>
                </a:solidFill>
                <a:effectLst/>
                <a:latin typeface="Calibri" panose="020F0502020204030204" pitchFamily="34" charset="0"/>
                <a:ea typeface="Calibri" panose="020F0502020204030204" pitchFamily="34" charset="0"/>
              </a:rPr>
              <a:t>Agora</a:t>
            </a:r>
            <a:endParaRPr lang="en-US" b="1" dirty="0">
              <a:solidFill>
                <a:schemeClr val="bg1"/>
              </a:solidFill>
            </a:endParaRPr>
          </a:p>
        </p:txBody>
      </p:sp>
      <p:sp>
        <p:nvSpPr>
          <p:cNvPr id="8" name="TextBox 7">
            <a:extLst>
              <a:ext uri="{FF2B5EF4-FFF2-40B4-BE49-F238E27FC236}">
                <a16:creationId xmlns:a16="http://schemas.microsoft.com/office/drawing/2014/main" id="{367AC8CB-B6A4-236D-4986-0031B56EF15C}"/>
              </a:ext>
            </a:extLst>
          </p:cNvPr>
          <p:cNvSpPr txBox="1"/>
          <p:nvPr/>
        </p:nvSpPr>
        <p:spPr>
          <a:xfrm>
            <a:off x="5546583" y="2645709"/>
            <a:ext cx="1155159" cy="369332"/>
          </a:xfrm>
          <a:prstGeom prst="rect">
            <a:avLst/>
          </a:prstGeom>
          <a:noFill/>
        </p:spPr>
        <p:txBody>
          <a:bodyPr wrap="square" rtlCol="0">
            <a:spAutoFit/>
          </a:bodyPr>
          <a:lstStyle/>
          <a:p>
            <a:r>
              <a:rPr lang="en-GB" sz="1800" b="1" kern="0" dirty="0">
                <a:solidFill>
                  <a:schemeClr val="bg1"/>
                </a:solidFill>
                <a:effectLst/>
                <a:latin typeface="Calibri" panose="020F0502020204030204" pitchFamily="34" charset="0"/>
                <a:ea typeface="Calibri" panose="020F0502020204030204" pitchFamily="34" charset="0"/>
              </a:rPr>
              <a:t>Acropolis</a:t>
            </a:r>
            <a:endParaRPr lang="en-US" b="1" dirty="0">
              <a:solidFill>
                <a:schemeClr val="bg1"/>
              </a:solidFill>
            </a:endParaRPr>
          </a:p>
        </p:txBody>
      </p:sp>
      <p:sp>
        <p:nvSpPr>
          <p:cNvPr id="9" name="TextBox 8">
            <a:extLst>
              <a:ext uri="{FF2B5EF4-FFF2-40B4-BE49-F238E27FC236}">
                <a16:creationId xmlns:a16="http://schemas.microsoft.com/office/drawing/2014/main" id="{C6CFE0F9-DB66-9ADB-550E-6313D8470EE4}"/>
              </a:ext>
            </a:extLst>
          </p:cNvPr>
          <p:cNvSpPr txBox="1"/>
          <p:nvPr/>
        </p:nvSpPr>
        <p:spPr>
          <a:xfrm>
            <a:off x="5614286" y="3244334"/>
            <a:ext cx="2615313" cy="369332"/>
          </a:xfrm>
          <a:prstGeom prst="rect">
            <a:avLst/>
          </a:prstGeom>
          <a:noFill/>
        </p:spPr>
        <p:txBody>
          <a:bodyPr wrap="square" rtlCol="0">
            <a:spAutoFit/>
          </a:bodyPr>
          <a:lstStyle/>
          <a:p>
            <a:r>
              <a:rPr lang="en-GB" sz="1800" b="1" kern="0" dirty="0" err="1">
                <a:solidFill>
                  <a:schemeClr val="bg1"/>
                </a:solidFill>
                <a:effectLst/>
                <a:latin typeface="Calibri" panose="020F0502020204030204" pitchFamily="34" charset="0"/>
                <a:ea typeface="Calibri" panose="020F0502020204030204" pitchFamily="34" charset="0"/>
              </a:rPr>
              <a:t>Collytus</a:t>
            </a:r>
            <a:endParaRPr lang="en-GB" dirty="0">
              <a:effectLst/>
              <a:latin typeface="Helvetica" pitchFamily="2" charset="0"/>
            </a:endParaRPr>
          </a:p>
        </p:txBody>
      </p:sp>
      <p:sp>
        <p:nvSpPr>
          <p:cNvPr id="10" name="TextBox 9">
            <a:extLst>
              <a:ext uri="{FF2B5EF4-FFF2-40B4-BE49-F238E27FC236}">
                <a16:creationId xmlns:a16="http://schemas.microsoft.com/office/drawing/2014/main" id="{3220C9B0-0EED-A9D8-8517-FD93C37A98F2}"/>
              </a:ext>
            </a:extLst>
          </p:cNvPr>
          <p:cNvSpPr txBox="1"/>
          <p:nvPr/>
        </p:nvSpPr>
        <p:spPr>
          <a:xfrm>
            <a:off x="7690501" y="5981228"/>
            <a:ext cx="1117600" cy="369332"/>
          </a:xfrm>
          <a:prstGeom prst="rect">
            <a:avLst/>
          </a:prstGeom>
          <a:noFill/>
        </p:spPr>
        <p:txBody>
          <a:bodyPr wrap="square" rtlCol="0">
            <a:spAutoFit/>
          </a:bodyPr>
          <a:lstStyle/>
          <a:p>
            <a:r>
              <a:rPr lang="en-GB" sz="1800" b="1" kern="0" dirty="0" err="1">
                <a:solidFill>
                  <a:schemeClr val="bg1"/>
                </a:solidFill>
                <a:effectLst/>
                <a:latin typeface="Calibri" panose="020F0502020204030204" pitchFamily="34" charset="0"/>
                <a:ea typeface="Calibri" panose="020F0502020204030204" pitchFamily="34" charset="0"/>
              </a:rPr>
              <a:t>Alopece</a:t>
            </a:r>
            <a:endParaRPr lang="en-GB" dirty="0">
              <a:effectLst/>
              <a:latin typeface="Helvetica" pitchFamily="2" charset="0"/>
            </a:endParaRPr>
          </a:p>
        </p:txBody>
      </p:sp>
      <p:pic>
        <p:nvPicPr>
          <p:cNvPr id="11" name="Picture 10">
            <a:extLst>
              <a:ext uri="{FF2B5EF4-FFF2-40B4-BE49-F238E27FC236}">
                <a16:creationId xmlns:a16="http://schemas.microsoft.com/office/drawing/2014/main" id="{57A4BFE2-3253-0DAD-3886-77B7738459AA}"/>
              </a:ext>
            </a:extLst>
          </p:cNvPr>
          <p:cNvPicPr>
            <a:picLocks noChangeAspect="1"/>
          </p:cNvPicPr>
          <p:nvPr/>
        </p:nvPicPr>
        <p:blipFill>
          <a:blip r:embed="rId4"/>
          <a:stretch>
            <a:fillRect/>
          </a:stretch>
        </p:blipFill>
        <p:spPr>
          <a:xfrm>
            <a:off x="9143878" y="823758"/>
            <a:ext cx="2616200" cy="4439614"/>
          </a:xfrm>
          <a:prstGeom prst="rect">
            <a:avLst/>
          </a:prstGeom>
        </p:spPr>
      </p:pic>
      <p:sp>
        <p:nvSpPr>
          <p:cNvPr id="12" name="TextBox 11">
            <a:extLst>
              <a:ext uri="{FF2B5EF4-FFF2-40B4-BE49-F238E27FC236}">
                <a16:creationId xmlns:a16="http://schemas.microsoft.com/office/drawing/2014/main" id="{DA075BF7-9A10-1103-2DCD-F45F69205F41}"/>
              </a:ext>
            </a:extLst>
          </p:cNvPr>
          <p:cNvSpPr txBox="1"/>
          <p:nvPr/>
        </p:nvSpPr>
        <p:spPr>
          <a:xfrm>
            <a:off x="8534401" y="5166887"/>
            <a:ext cx="3905260" cy="1477328"/>
          </a:xfrm>
          <a:prstGeom prst="rect">
            <a:avLst/>
          </a:prstGeom>
          <a:noFill/>
        </p:spPr>
        <p:txBody>
          <a:bodyPr wrap="square" rtlCol="0">
            <a:spAutoFit/>
          </a:bodyPr>
          <a:lstStyle/>
          <a:p>
            <a:pPr algn="ctr"/>
            <a:r>
              <a:rPr lang="en-GB" b="1" kern="0" dirty="0">
                <a:latin typeface="Calibri" panose="020F0502020204030204" pitchFamily="34" charset="0"/>
              </a:rPr>
              <a:t>Roman-era bust of Socrates based </a:t>
            </a:r>
          </a:p>
          <a:p>
            <a:pPr algn="ctr"/>
            <a:r>
              <a:rPr lang="en-GB" b="1" kern="0" dirty="0">
                <a:latin typeface="Calibri" panose="020F0502020204030204" pitchFamily="34" charset="0"/>
              </a:rPr>
              <a:t>on a Greek original c. 380-360 BC</a:t>
            </a:r>
          </a:p>
          <a:p>
            <a:pPr algn="ctr"/>
            <a:r>
              <a:rPr lang="en-US" b="1" dirty="0"/>
              <a:t>London: British Museum</a:t>
            </a:r>
          </a:p>
          <a:p>
            <a:pPr algn="ctr"/>
            <a:r>
              <a:rPr lang="en-US" b="1" dirty="0"/>
              <a:t>GR 1973.3-27.16</a:t>
            </a:r>
          </a:p>
          <a:p>
            <a:endParaRPr lang="en-US" b="1" dirty="0"/>
          </a:p>
        </p:txBody>
      </p:sp>
      <p:pic>
        <p:nvPicPr>
          <p:cNvPr id="13" name="Picture 12">
            <a:extLst>
              <a:ext uri="{FF2B5EF4-FFF2-40B4-BE49-F238E27FC236}">
                <a16:creationId xmlns:a16="http://schemas.microsoft.com/office/drawing/2014/main" id="{9D9F6BAF-9B72-9E56-66B0-AEDC78369F3F}"/>
              </a:ext>
            </a:extLst>
          </p:cNvPr>
          <p:cNvPicPr>
            <a:picLocks noChangeAspect="1"/>
          </p:cNvPicPr>
          <p:nvPr/>
        </p:nvPicPr>
        <p:blipFill>
          <a:blip r:embed="rId5"/>
          <a:stretch>
            <a:fillRect/>
          </a:stretch>
        </p:blipFill>
        <p:spPr>
          <a:xfrm>
            <a:off x="244595" y="562528"/>
            <a:ext cx="3143007" cy="4714511"/>
          </a:xfrm>
          <a:prstGeom prst="rect">
            <a:avLst/>
          </a:prstGeom>
        </p:spPr>
      </p:pic>
      <p:sp>
        <p:nvSpPr>
          <p:cNvPr id="14" name="TextBox 13">
            <a:extLst>
              <a:ext uri="{FF2B5EF4-FFF2-40B4-BE49-F238E27FC236}">
                <a16:creationId xmlns:a16="http://schemas.microsoft.com/office/drawing/2014/main" id="{18538BE4-7BF7-2B59-7D1E-2841F5EF9FAF}"/>
              </a:ext>
            </a:extLst>
          </p:cNvPr>
          <p:cNvSpPr txBox="1"/>
          <p:nvPr/>
        </p:nvSpPr>
        <p:spPr>
          <a:xfrm>
            <a:off x="-117922" y="5409484"/>
            <a:ext cx="3746743" cy="923330"/>
          </a:xfrm>
          <a:prstGeom prst="rect">
            <a:avLst/>
          </a:prstGeom>
          <a:noFill/>
        </p:spPr>
        <p:txBody>
          <a:bodyPr wrap="square" rtlCol="0">
            <a:spAutoFit/>
          </a:bodyPr>
          <a:lstStyle/>
          <a:p>
            <a:pPr algn="ctr"/>
            <a:r>
              <a:rPr lang="en-GB" b="1" kern="0" dirty="0">
                <a:latin typeface="Calibri" panose="020F0502020204030204" pitchFamily="34" charset="0"/>
              </a:rPr>
              <a:t>Roman-era bust of Plato based on a portrait by </a:t>
            </a:r>
            <a:r>
              <a:rPr lang="en-GB" b="1" kern="0" dirty="0" err="1">
                <a:latin typeface="Calibri" panose="020F0502020204030204" pitchFamily="34" charset="0"/>
              </a:rPr>
              <a:t>Silanion</a:t>
            </a:r>
            <a:r>
              <a:rPr lang="en-GB" b="1" kern="0" dirty="0">
                <a:latin typeface="Calibri" panose="020F0502020204030204" pitchFamily="34" charset="0"/>
              </a:rPr>
              <a:t> c. 370 BC</a:t>
            </a:r>
          </a:p>
          <a:p>
            <a:pPr algn="ctr"/>
            <a:r>
              <a:rPr lang="en-US" b="1" dirty="0"/>
              <a:t>Rome: Capitoline Museums MC 1377</a:t>
            </a:r>
          </a:p>
        </p:txBody>
      </p:sp>
      <p:sp>
        <p:nvSpPr>
          <p:cNvPr id="15" name="Title 1">
            <a:extLst>
              <a:ext uri="{FF2B5EF4-FFF2-40B4-BE49-F238E27FC236}">
                <a16:creationId xmlns:a16="http://schemas.microsoft.com/office/drawing/2014/main" id="{E819694D-60AA-C6EB-8DD8-BB82CB3EB2AE}"/>
              </a:ext>
            </a:extLst>
          </p:cNvPr>
          <p:cNvSpPr txBox="1">
            <a:spLocks/>
          </p:cNvSpPr>
          <p:nvPr/>
        </p:nvSpPr>
        <p:spPr>
          <a:xfrm>
            <a:off x="0" y="132572"/>
            <a:ext cx="3522452" cy="68309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000" b="1" dirty="0">
                <a:latin typeface="+mn-lt"/>
              </a:rPr>
              <a:t>Plato of </a:t>
            </a:r>
            <a:r>
              <a:rPr lang="en-US" sz="3000" b="1" dirty="0" err="1">
                <a:latin typeface="+mn-lt"/>
              </a:rPr>
              <a:t>Collytus</a:t>
            </a:r>
            <a:endParaRPr lang="en-US" sz="3000" b="1" dirty="0">
              <a:latin typeface="+mn-lt"/>
            </a:endParaRPr>
          </a:p>
          <a:p>
            <a:pPr algn="ctr"/>
            <a:r>
              <a:rPr lang="en-US" sz="3000" b="1" dirty="0">
                <a:latin typeface="+mn-lt"/>
              </a:rPr>
              <a:t>c. 424 – c. 348 BC</a:t>
            </a:r>
          </a:p>
        </p:txBody>
      </p:sp>
      <p:sp>
        <p:nvSpPr>
          <p:cNvPr id="3" name="Rectangle 2">
            <a:extLst>
              <a:ext uri="{FF2B5EF4-FFF2-40B4-BE49-F238E27FC236}">
                <a16:creationId xmlns:a16="http://schemas.microsoft.com/office/drawing/2014/main" id="{C6E8DC88-3533-BAAA-E639-A48675F6F52D}"/>
              </a:ext>
            </a:extLst>
          </p:cNvPr>
          <p:cNvSpPr/>
          <p:nvPr/>
        </p:nvSpPr>
        <p:spPr>
          <a:xfrm>
            <a:off x="-12032" y="6335506"/>
            <a:ext cx="12192000" cy="540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 name="Straight Connector 3">
            <a:extLst>
              <a:ext uri="{FF2B5EF4-FFF2-40B4-BE49-F238E27FC236}">
                <a16:creationId xmlns:a16="http://schemas.microsoft.com/office/drawing/2014/main" id="{347EC272-7E3C-59A5-B98B-19FE5F46FA40}"/>
              </a:ext>
            </a:extLst>
          </p:cNvPr>
          <p:cNvCxnSpPr>
            <a:cxnSpLocks/>
          </p:cNvCxnSpPr>
          <p:nvPr/>
        </p:nvCxnSpPr>
        <p:spPr>
          <a:xfrm>
            <a:off x="0" y="6664127"/>
            <a:ext cx="12179968"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7107EE04-3F29-9346-0FCB-9835EAF197E6}"/>
              </a:ext>
            </a:extLst>
          </p:cNvPr>
          <p:cNvSpPr txBox="1"/>
          <p:nvPr/>
        </p:nvSpPr>
        <p:spPr>
          <a:xfrm>
            <a:off x="0" y="6341627"/>
            <a:ext cx="12179968" cy="615553"/>
          </a:xfrm>
          <a:prstGeom prst="rect">
            <a:avLst/>
          </a:prstGeom>
          <a:noFill/>
        </p:spPr>
        <p:txBody>
          <a:bodyPr wrap="square" rtlCol="0">
            <a:spAutoFit/>
          </a:bodyPr>
          <a:lstStyle/>
          <a:p>
            <a:r>
              <a:rPr lang="en-US" sz="1800" b="1" dirty="0">
                <a:solidFill>
                  <a:schemeClr val="bg1"/>
                </a:solidFill>
              </a:rPr>
              <a:t>480 |||||||||| 469 |||||||| 450 ||||||||| 440 |||||||432  431 ||||||424 423 422 |||||||||| 411 |||| 406 | 404 |||| 399</a:t>
            </a:r>
          </a:p>
          <a:p>
            <a:r>
              <a:rPr lang="en-US" sz="1600" b="1" dirty="0">
                <a:solidFill>
                  <a:schemeClr val="bg1"/>
                </a:solidFill>
              </a:rPr>
              <a:t> 🔥                             👶                                                                                                                         ☁️                                                                                           💀</a:t>
            </a:r>
          </a:p>
        </p:txBody>
      </p:sp>
      <p:pic>
        <p:nvPicPr>
          <p:cNvPr id="17" name="Picture 16">
            <a:extLst>
              <a:ext uri="{FF2B5EF4-FFF2-40B4-BE49-F238E27FC236}">
                <a16:creationId xmlns:a16="http://schemas.microsoft.com/office/drawing/2014/main" id="{8A8F4DB5-8CED-625B-DA0D-14E9E5405DBC}"/>
              </a:ext>
            </a:extLst>
          </p:cNvPr>
          <p:cNvPicPr>
            <a:picLocks noChangeAspect="1"/>
          </p:cNvPicPr>
          <p:nvPr/>
        </p:nvPicPr>
        <p:blipFill>
          <a:blip r:embed="rId6"/>
          <a:stretch>
            <a:fillRect/>
          </a:stretch>
        </p:blipFill>
        <p:spPr>
          <a:xfrm>
            <a:off x="5609198" y="6625219"/>
            <a:ext cx="189024" cy="252000"/>
          </a:xfrm>
          <a:prstGeom prst="rect">
            <a:avLst/>
          </a:prstGeom>
        </p:spPr>
      </p:pic>
      <p:pic>
        <p:nvPicPr>
          <p:cNvPr id="18" name="Picture 17">
            <a:extLst>
              <a:ext uri="{FF2B5EF4-FFF2-40B4-BE49-F238E27FC236}">
                <a16:creationId xmlns:a16="http://schemas.microsoft.com/office/drawing/2014/main" id="{7A0632AB-33BC-9A82-94FA-7F454B4AC2B7}"/>
              </a:ext>
            </a:extLst>
          </p:cNvPr>
          <p:cNvPicPr>
            <a:picLocks noChangeAspect="1"/>
          </p:cNvPicPr>
          <p:nvPr/>
        </p:nvPicPr>
        <p:blipFill>
          <a:blip r:embed="rId6"/>
          <a:stretch>
            <a:fillRect/>
          </a:stretch>
        </p:blipFill>
        <p:spPr>
          <a:xfrm>
            <a:off x="7099744" y="6632655"/>
            <a:ext cx="189024" cy="252000"/>
          </a:xfrm>
          <a:prstGeom prst="rect">
            <a:avLst/>
          </a:prstGeom>
        </p:spPr>
      </p:pic>
      <p:pic>
        <p:nvPicPr>
          <p:cNvPr id="19" name="Picture 18">
            <a:extLst>
              <a:ext uri="{FF2B5EF4-FFF2-40B4-BE49-F238E27FC236}">
                <a16:creationId xmlns:a16="http://schemas.microsoft.com/office/drawing/2014/main" id="{02EE9D8F-8271-BC78-9F97-9BFE22B448F2}"/>
              </a:ext>
            </a:extLst>
          </p:cNvPr>
          <p:cNvPicPr>
            <a:picLocks noChangeAspect="1"/>
          </p:cNvPicPr>
          <p:nvPr/>
        </p:nvPicPr>
        <p:blipFill>
          <a:blip r:embed="rId6"/>
          <a:stretch>
            <a:fillRect/>
          </a:stretch>
        </p:blipFill>
        <p:spPr>
          <a:xfrm>
            <a:off x="7921214" y="6628941"/>
            <a:ext cx="189024" cy="252000"/>
          </a:xfrm>
          <a:prstGeom prst="rect">
            <a:avLst/>
          </a:prstGeom>
        </p:spPr>
      </p:pic>
    </p:spTree>
    <p:extLst>
      <p:ext uri="{BB962C8B-B14F-4D97-AF65-F5344CB8AC3E}">
        <p14:creationId xmlns:p14="http://schemas.microsoft.com/office/powerpoint/2010/main" val="15034625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23AE22-3297-567B-FEFB-297259B1697E}"/>
              </a:ext>
            </a:extLst>
          </p:cNvPr>
          <p:cNvSpPr>
            <a:spLocks noGrp="1"/>
          </p:cNvSpPr>
          <p:nvPr>
            <p:ph type="title"/>
          </p:nvPr>
        </p:nvSpPr>
        <p:spPr>
          <a:xfrm>
            <a:off x="0" y="2825301"/>
            <a:ext cx="12192000" cy="683090"/>
          </a:xfrm>
        </p:spPr>
        <p:txBody>
          <a:bodyPr>
            <a:noAutofit/>
          </a:bodyPr>
          <a:lstStyle/>
          <a:p>
            <a:pPr algn="ctr"/>
            <a:r>
              <a:rPr lang="en-GB" sz="3500" b="1" kern="0" dirty="0">
                <a:solidFill>
                  <a:schemeClr val="accent2">
                    <a:lumMod val="75000"/>
                  </a:schemeClr>
                </a:solidFill>
                <a:effectLst/>
                <a:latin typeface="+mn-lt"/>
                <a:ea typeface="Calibri" panose="020F0502020204030204" pitchFamily="34" charset="0"/>
              </a:rPr>
              <a:t>II. The </a:t>
            </a:r>
            <a:r>
              <a:rPr lang="en-GB" sz="3500" b="1" i="1" kern="0" dirty="0">
                <a:solidFill>
                  <a:schemeClr val="accent2">
                    <a:lumMod val="75000"/>
                  </a:schemeClr>
                </a:solidFill>
                <a:effectLst/>
                <a:latin typeface="+mn-lt"/>
                <a:ea typeface="Calibri" panose="020F0502020204030204" pitchFamily="34" charset="0"/>
              </a:rPr>
              <a:t>Crito</a:t>
            </a:r>
            <a:r>
              <a:rPr lang="en-GB" sz="3500" b="1" kern="0" dirty="0">
                <a:solidFill>
                  <a:schemeClr val="accent2">
                    <a:lumMod val="75000"/>
                  </a:schemeClr>
                </a:solidFill>
                <a:effectLst/>
                <a:latin typeface="+mn-lt"/>
                <a:ea typeface="Calibri" panose="020F0502020204030204" pitchFamily="34" charset="0"/>
              </a:rPr>
              <a:t> in Context</a:t>
            </a:r>
            <a:endParaRPr lang="en-US" sz="3500" b="1" dirty="0">
              <a:solidFill>
                <a:schemeClr val="accent2">
                  <a:lumMod val="75000"/>
                </a:schemeClr>
              </a:solidFill>
              <a:latin typeface="+mn-lt"/>
            </a:endParaRPr>
          </a:p>
        </p:txBody>
      </p:sp>
    </p:spTree>
    <p:extLst>
      <p:ext uri="{BB962C8B-B14F-4D97-AF65-F5344CB8AC3E}">
        <p14:creationId xmlns:p14="http://schemas.microsoft.com/office/powerpoint/2010/main" val="13071614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11046A3C-9C0A-B223-462D-30713EEDBEBD}"/>
              </a:ext>
            </a:extLst>
          </p:cNvPr>
          <p:cNvPicPr>
            <a:picLocks noChangeAspect="1"/>
          </p:cNvPicPr>
          <p:nvPr/>
        </p:nvPicPr>
        <p:blipFill>
          <a:blip r:embed="rId3"/>
          <a:stretch>
            <a:fillRect/>
          </a:stretch>
        </p:blipFill>
        <p:spPr>
          <a:xfrm>
            <a:off x="5205663" y="-655374"/>
            <a:ext cx="7726733" cy="7726733"/>
          </a:xfrm>
          <a:prstGeom prst="rect">
            <a:avLst/>
          </a:prstGeom>
        </p:spPr>
      </p:pic>
      <p:sp>
        <p:nvSpPr>
          <p:cNvPr id="21" name="TextBox 20">
            <a:extLst>
              <a:ext uri="{FF2B5EF4-FFF2-40B4-BE49-F238E27FC236}">
                <a16:creationId xmlns:a16="http://schemas.microsoft.com/office/drawing/2014/main" id="{4732B79C-7703-AB9E-5C3A-A0EE3A81D888}"/>
              </a:ext>
            </a:extLst>
          </p:cNvPr>
          <p:cNvSpPr txBox="1"/>
          <p:nvPr/>
        </p:nvSpPr>
        <p:spPr>
          <a:xfrm>
            <a:off x="6731858" y="5240088"/>
            <a:ext cx="888927" cy="369332"/>
          </a:xfrm>
          <a:prstGeom prst="rect">
            <a:avLst/>
          </a:prstGeom>
          <a:noFill/>
        </p:spPr>
        <p:txBody>
          <a:bodyPr wrap="square">
            <a:spAutoFit/>
          </a:bodyPr>
          <a:lstStyle/>
          <a:p>
            <a:r>
              <a:rPr lang="en-GB" b="1" kern="0" dirty="0">
                <a:solidFill>
                  <a:schemeClr val="bg1"/>
                </a:solidFill>
                <a:latin typeface="Calibri" panose="020F0502020204030204" pitchFamily="34" charset="0"/>
              </a:rPr>
              <a:t>Aegina</a:t>
            </a:r>
            <a:endParaRPr lang="en-US" dirty="0">
              <a:solidFill>
                <a:schemeClr val="bg1"/>
              </a:solidFill>
            </a:endParaRPr>
          </a:p>
        </p:txBody>
      </p:sp>
      <p:sp>
        <p:nvSpPr>
          <p:cNvPr id="4" name="Rectangle 3">
            <a:extLst>
              <a:ext uri="{FF2B5EF4-FFF2-40B4-BE49-F238E27FC236}">
                <a16:creationId xmlns:a16="http://schemas.microsoft.com/office/drawing/2014/main" id="{781EA50E-A30F-37D4-9B30-3CF2F1FC017D}"/>
              </a:ext>
            </a:extLst>
          </p:cNvPr>
          <p:cNvSpPr/>
          <p:nvPr/>
        </p:nvSpPr>
        <p:spPr>
          <a:xfrm>
            <a:off x="-12032" y="6335506"/>
            <a:ext cx="12192000" cy="540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 name="Straight Connector 4">
            <a:extLst>
              <a:ext uri="{FF2B5EF4-FFF2-40B4-BE49-F238E27FC236}">
                <a16:creationId xmlns:a16="http://schemas.microsoft.com/office/drawing/2014/main" id="{9AE04AA0-F44B-BA57-FFCC-23E1FEACD716}"/>
              </a:ext>
            </a:extLst>
          </p:cNvPr>
          <p:cNvCxnSpPr>
            <a:cxnSpLocks/>
          </p:cNvCxnSpPr>
          <p:nvPr/>
        </p:nvCxnSpPr>
        <p:spPr>
          <a:xfrm>
            <a:off x="0" y="6664127"/>
            <a:ext cx="12179968"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13571B65-A07E-0ADD-51AE-FFEAACD6017D}"/>
              </a:ext>
            </a:extLst>
          </p:cNvPr>
          <p:cNvSpPr txBox="1"/>
          <p:nvPr/>
        </p:nvSpPr>
        <p:spPr>
          <a:xfrm>
            <a:off x="0" y="6341627"/>
            <a:ext cx="12179968" cy="615553"/>
          </a:xfrm>
          <a:prstGeom prst="rect">
            <a:avLst/>
          </a:prstGeom>
          <a:noFill/>
        </p:spPr>
        <p:txBody>
          <a:bodyPr wrap="square" rtlCol="0">
            <a:spAutoFit/>
          </a:bodyPr>
          <a:lstStyle/>
          <a:p>
            <a:r>
              <a:rPr lang="en-US" sz="1800" b="1" dirty="0">
                <a:solidFill>
                  <a:schemeClr val="bg1"/>
                </a:solidFill>
              </a:rPr>
              <a:t>480 |||||||||| 469 |||||||| 450 ||||||||| 440 |||||||432  431 ||||||424 423 422 |||||||||| 411 |||| 406 | 404 |||| 399</a:t>
            </a:r>
          </a:p>
          <a:p>
            <a:r>
              <a:rPr lang="en-US" sz="1600" b="1" dirty="0">
                <a:solidFill>
                  <a:schemeClr val="bg1"/>
                </a:solidFill>
              </a:rPr>
              <a:t> 🔥                             👶                                                                                                                          ☁️                                                                                        💀</a:t>
            </a:r>
          </a:p>
        </p:txBody>
      </p:sp>
      <p:pic>
        <p:nvPicPr>
          <p:cNvPr id="9" name="Picture 8">
            <a:extLst>
              <a:ext uri="{FF2B5EF4-FFF2-40B4-BE49-F238E27FC236}">
                <a16:creationId xmlns:a16="http://schemas.microsoft.com/office/drawing/2014/main" id="{4CCD68CC-C264-C8AF-A23F-D8F13868C56E}"/>
              </a:ext>
            </a:extLst>
          </p:cNvPr>
          <p:cNvPicPr>
            <a:picLocks noChangeAspect="1"/>
          </p:cNvPicPr>
          <p:nvPr/>
        </p:nvPicPr>
        <p:blipFill>
          <a:blip r:embed="rId4"/>
          <a:stretch>
            <a:fillRect/>
          </a:stretch>
        </p:blipFill>
        <p:spPr>
          <a:xfrm>
            <a:off x="5609198" y="6625219"/>
            <a:ext cx="189024" cy="252000"/>
          </a:xfrm>
          <a:prstGeom prst="rect">
            <a:avLst/>
          </a:prstGeom>
        </p:spPr>
      </p:pic>
      <p:pic>
        <p:nvPicPr>
          <p:cNvPr id="12" name="Picture 11">
            <a:extLst>
              <a:ext uri="{FF2B5EF4-FFF2-40B4-BE49-F238E27FC236}">
                <a16:creationId xmlns:a16="http://schemas.microsoft.com/office/drawing/2014/main" id="{517BC101-BC46-62B2-F54F-211AF44EA50E}"/>
              </a:ext>
            </a:extLst>
          </p:cNvPr>
          <p:cNvPicPr>
            <a:picLocks noChangeAspect="1"/>
          </p:cNvPicPr>
          <p:nvPr/>
        </p:nvPicPr>
        <p:blipFill>
          <a:blip r:embed="rId4"/>
          <a:stretch>
            <a:fillRect/>
          </a:stretch>
        </p:blipFill>
        <p:spPr>
          <a:xfrm>
            <a:off x="7099744" y="6632655"/>
            <a:ext cx="189024" cy="252000"/>
          </a:xfrm>
          <a:prstGeom prst="rect">
            <a:avLst/>
          </a:prstGeom>
        </p:spPr>
      </p:pic>
      <p:pic>
        <p:nvPicPr>
          <p:cNvPr id="13" name="Picture 12">
            <a:extLst>
              <a:ext uri="{FF2B5EF4-FFF2-40B4-BE49-F238E27FC236}">
                <a16:creationId xmlns:a16="http://schemas.microsoft.com/office/drawing/2014/main" id="{C8F9AA9B-B90D-9646-F07E-A9322B176879}"/>
              </a:ext>
            </a:extLst>
          </p:cNvPr>
          <p:cNvPicPr>
            <a:picLocks noChangeAspect="1"/>
          </p:cNvPicPr>
          <p:nvPr/>
        </p:nvPicPr>
        <p:blipFill>
          <a:blip r:embed="rId4"/>
          <a:stretch>
            <a:fillRect/>
          </a:stretch>
        </p:blipFill>
        <p:spPr>
          <a:xfrm>
            <a:off x="7921214" y="6628941"/>
            <a:ext cx="189024" cy="252000"/>
          </a:xfrm>
          <a:prstGeom prst="rect">
            <a:avLst/>
          </a:prstGeom>
        </p:spPr>
      </p:pic>
      <p:sp>
        <p:nvSpPr>
          <p:cNvPr id="3" name="Rectangle 2">
            <a:extLst>
              <a:ext uri="{FF2B5EF4-FFF2-40B4-BE49-F238E27FC236}">
                <a16:creationId xmlns:a16="http://schemas.microsoft.com/office/drawing/2014/main" id="{8707189D-D780-7E1C-CD6D-7C24DF46DB4B}"/>
              </a:ext>
            </a:extLst>
          </p:cNvPr>
          <p:cNvSpPr/>
          <p:nvPr/>
        </p:nvSpPr>
        <p:spPr>
          <a:xfrm>
            <a:off x="11620500" y="6338650"/>
            <a:ext cx="469900" cy="324000"/>
          </a:xfrm>
          <a:prstGeom prst="rect">
            <a:avLst/>
          </a:prstGeom>
          <a:solidFill>
            <a:schemeClr val="accent2">
              <a:alpha val="61247"/>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1">
            <a:extLst>
              <a:ext uri="{FF2B5EF4-FFF2-40B4-BE49-F238E27FC236}">
                <a16:creationId xmlns:a16="http://schemas.microsoft.com/office/drawing/2014/main" id="{FEF93F6E-F35B-C9E5-16EC-BFCC6E364713}"/>
              </a:ext>
            </a:extLst>
          </p:cNvPr>
          <p:cNvSpPr>
            <a:spLocks noGrp="1"/>
          </p:cNvSpPr>
          <p:nvPr>
            <p:ph type="title"/>
          </p:nvPr>
        </p:nvSpPr>
        <p:spPr>
          <a:xfrm>
            <a:off x="0" y="272611"/>
            <a:ext cx="8110238" cy="683090"/>
          </a:xfrm>
        </p:spPr>
        <p:txBody>
          <a:bodyPr>
            <a:normAutofit fontScale="90000"/>
          </a:bodyPr>
          <a:lstStyle/>
          <a:p>
            <a:pPr algn="ctr"/>
            <a:r>
              <a:rPr lang="en-US" b="1" dirty="0">
                <a:solidFill>
                  <a:schemeClr val="accent2">
                    <a:lumMod val="75000"/>
                  </a:schemeClr>
                </a:solidFill>
                <a:latin typeface="+mn-lt"/>
              </a:rPr>
              <a:t>The Trial and Execution of Socrates</a:t>
            </a:r>
          </a:p>
        </p:txBody>
      </p:sp>
      <p:sp>
        <p:nvSpPr>
          <p:cNvPr id="15" name="Content Placeholder 14">
            <a:extLst>
              <a:ext uri="{FF2B5EF4-FFF2-40B4-BE49-F238E27FC236}">
                <a16:creationId xmlns:a16="http://schemas.microsoft.com/office/drawing/2014/main" id="{D6747D3C-2E3B-51E7-F650-566F764DBA91}"/>
              </a:ext>
            </a:extLst>
          </p:cNvPr>
          <p:cNvSpPr>
            <a:spLocks noGrp="1"/>
          </p:cNvSpPr>
          <p:nvPr>
            <p:ph idx="1"/>
          </p:nvPr>
        </p:nvSpPr>
        <p:spPr>
          <a:xfrm>
            <a:off x="231660" y="1173522"/>
            <a:ext cx="6559184" cy="4583515"/>
          </a:xfrm>
        </p:spPr>
        <p:txBody>
          <a:bodyPr>
            <a:noAutofit/>
          </a:bodyPr>
          <a:lstStyle/>
          <a:p>
            <a:pPr marL="0" indent="0">
              <a:buNone/>
            </a:pPr>
            <a:r>
              <a:rPr lang="en-GB" sz="2100" b="1" dirty="0">
                <a:ea typeface="Calibri" panose="020F0502020204030204" pitchFamily="34" charset="0"/>
                <a:cs typeface="Times New Roman" panose="02020603050405020304" pitchFamily="18" charset="0"/>
              </a:rPr>
              <a:t>The </a:t>
            </a:r>
            <a:r>
              <a:rPr lang="en-GB" sz="2100" b="1" i="1" dirty="0">
                <a:ea typeface="Calibri" panose="020F0502020204030204" pitchFamily="34" charset="0"/>
                <a:cs typeface="Times New Roman" panose="02020603050405020304" pitchFamily="18" charset="0"/>
              </a:rPr>
              <a:t>Apology - </a:t>
            </a:r>
            <a:r>
              <a:rPr lang="en-GB" sz="2100" dirty="0">
                <a:ea typeface="Calibri" panose="020F0502020204030204" pitchFamily="34" charset="0"/>
                <a:cs typeface="Times New Roman" panose="02020603050405020304" pitchFamily="18" charset="0"/>
              </a:rPr>
              <a:t>dramatic date, c. 07 </a:t>
            </a:r>
            <a:r>
              <a:rPr lang="en-GB" sz="2100" b="0" i="0" dirty="0" err="1">
                <a:solidFill>
                  <a:srgbClr val="000000"/>
                </a:solidFill>
                <a:effectLst/>
              </a:rPr>
              <a:t>Mounichion</a:t>
            </a:r>
            <a:r>
              <a:rPr lang="en-GB" sz="2100" b="0" i="0" dirty="0">
                <a:solidFill>
                  <a:srgbClr val="000000"/>
                </a:solidFill>
                <a:effectLst/>
              </a:rPr>
              <a:t> 399 BC</a:t>
            </a:r>
            <a:endParaRPr lang="en-GB" sz="2100" b="1" i="1" dirty="0">
              <a:ea typeface="Calibri" panose="020F0502020204030204" pitchFamily="34" charset="0"/>
              <a:cs typeface="Times New Roman" panose="02020603050405020304" pitchFamily="18" charset="0"/>
            </a:endParaRPr>
          </a:p>
          <a:p>
            <a:r>
              <a:rPr lang="en-GB" sz="2100" b="1" dirty="0">
                <a:solidFill>
                  <a:srgbClr val="000000"/>
                </a:solidFill>
                <a:ea typeface="Calibri" panose="020F0502020204030204" pitchFamily="34" charset="0"/>
                <a:cs typeface="Calibri" panose="020F0502020204030204" pitchFamily="34" charset="0"/>
              </a:rPr>
              <a:t>Charges:</a:t>
            </a:r>
            <a:r>
              <a:rPr lang="en-GB" sz="2100" dirty="0">
                <a:solidFill>
                  <a:srgbClr val="000000"/>
                </a:solidFill>
                <a:ea typeface="Calibri" panose="020F0502020204030204" pitchFamily="34" charset="0"/>
                <a:cs typeface="Calibri" panose="020F0502020204030204" pitchFamily="34" charset="0"/>
              </a:rPr>
              <a:t> ‘</a:t>
            </a:r>
            <a:r>
              <a:rPr lang="en-GB" sz="2100" b="0" i="0" dirty="0">
                <a:solidFill>
                  <a:srgbClr val="000000"/>
                </a:solidFill>
                <a:effectLst/>
              </a:rPr>
              <a:t>Socrates is </a:t>
            </a:r>
            <a:r>
              <a:rPr lang="en-GB" sz="2100" dirty="0">
                <a:solidFill>
                  <a:srgbClr val="000000"/>
                </a:solidFill>
              </a:rPr>
              <a:t>unjust </a:t>
            </a:r>
            <a:r>
              <a:rPr lang="en-GB" sz="2100" b="0" i="0" dirty="0">
                <a:solidFill>
                  <a:srgbClr val="000000"/>
                </a:solidFill>
                <a:effectLst/>
              </a:rPr>
              <a:t>because he corrupts the young and does not believe in  the gods the city believes in, but in other, new supernatural beings </a:t>
            </a:r>
            <a:r>
              <a:rPr lang="en-GB" sz="2100" b="0" dirty="0">
                <a:solidFill>
                  <a:srgbClr val="000000"/>
                </a:solidFill>
                <a:effectLst/>
              </a:rPr>
              <a:t>(</a:t>
            </a:r>
            <a:r>
              <a:rPr lang="en-GB" sz="2100" b="0" i="1" dirty="0" err="1">
                <a:solidFill>
                  <a:srgbClr val="000000"/>
                </a:solidFill>
                <a:effectLst/>
              </a:rPr>
              <a:t>daimonia</a:t>
            </a:r>
            <a:r>
              <a:rPr lang="en-GB" sz="2100" b="0" dirty="0">
                <a:solidFill>
                  <a:srgbClr val="000000"/>
                </a:solidFill>
                <a:effectLst/>
              </a:rPr>
              <a:t>)</a:t>
            </a:r>
            <a:r>
              <a:rPr lang="en-GB" sz="2100" i="1" dirty="0">
                <a:solidFill>
                  <a:srgbClr val="000000"/>
                </a:solidFill>
                <a:ea typeface="Calibri" panose="020F0502020204030204" pitchFamily="34" charset="0"/>
                <a:cs typeface="Calibri" panose="020F0502020204030204" pitchFamily="34" charset="0"/>
              </a:rPr>
              <a:t>’ </a:t>
            </a:r>
            <a:r>
              <a:rPr lang="en-GB" sz="2100" dirty="0">
                <a:solidFill>
                  <a:srgbClr val="000000"/>
                </a:solidFill>
                <a:ea typeface="Calibri" panose="020F0502020204030204" pitchFamily="34" charset="0"/>
                <a:cs typeface="Calibri" panose="020F0502020204030204" pitchFamily="34" charset="0"/>
              </a:rPr>
              <a:t>(Plato </a:t>
            </a:r>
            <a:r>
              <a:rPr lang="en-GB" sz="2100" i="1" dirty="0">
                <a:solidFill>
                  <a:srgbClr val="000000"/>
                </a:solidFill>
                <a:ea typeface="Calibri" panose="020F0502020204030204" pitchFamily="34" charset="0"/>
                <a:cs typeface="Calibri" panose="020F0502020204030204" pitchFamily="34" charset="0"/>
              </a:rPr>
              <a:t>Apology </a:t>
            </a:r>
            <a:r>
              <a:rPr lang="en-GB" sz="2100" dirty="0">
                <a:solidFill>
                  <a:srgbClr val="000000"/>
                </a:solidFill>
                <a:effectLst/>
                <a:ea typeface="Times New Roman" panose="02020603050405020304" pitchFamily="18" charset="0"/>
                <a:cs typeface="Calibri" panose="020F0502020204030204" pitchFamily="34" charset="0"/>
              </a:rPr>
              <a:t>24b-c</a:t>
            </a:r>
            <a:r>
              <a:rPr lang="en-GB" sz="2100" dirty="0">
                <a:solidFill>
                  <a:srgbClr val="000000"/>
                </a:solidFill>
                <a:ea typeface="Calibri" panose="020F0502020204030204" pitchFamily="34" charset="0"/>
                <a:cs typeface="Calibri" panose="020F0502020204030204" pitchFamily="34" charset="0"/>
              </a:rPr>
              <a:t>).</a:t>
            </a:r>
          </a:p>
          <a:p>
            <a:pPr lvl="1"/>
            <a:r>
              <a:rPr lang="en-GB" sz="2100" dirty="0">
                <a:solidFill>
                  <a:srgbClr val="000000"/>
                </a:solidFill>
                <a:ea typeface="Calibri" panose="020F0502020204030204" pitchFamily="34" charset="0"/>
                <a:cs typeface="Calibri" panose="020F0502020204030204" pitchFamily="34" charset="0"/>
              </a:rPr>
              <a:t>Crito is present; </a:t>
            </a:r>
            <a:r>
              <a:rPr lang="en-GB" sz="2100" dirty="0">
                <a:ea typeface="Calibri" panose="020F0502020204030204" pitchFamily="34" charset="0"/>
                <a:cs typeface="Times New Roman" panose="02020603050405020304" pitchFamily="18" charset="0"/>
              </a:rPr>
              <a:t>30 days before the execution</a:t>
            </a:r>
          </a:p>
          <a:p>
            <a:pPr marL="0" indent="0">
              <a:buNone/>
            </a:pPr>
            <a:r>
              <a:rPr lang="en-GB" sz="2100" b="1" dirty="0">
                <a:solidFill>
                  <a:schemeClr val="accent2">
                    <a:lumMod val="75000"/>
                  </a:schemeClr>
                </a:solidFill>
                <a:ea typeface="Calibri" panose="020F0502020204030204" pitchFamily="34" charset="0"/>
                <a:cs typeface="Times New Roman" panose="02020603050405020304" pitchFamily="18" charset="0"/>
              </a:rPr>
              <a:t>The </a:t>
            </a:r>
            <a:r>
              <a:rPr lang="en-GB" sz="2100" b="1" i="1" dirty="0">
                <a:solidFill>
                  <a:schemeClr val="accent2">
                    <a:lumMod val="75000"/>
                  </a:schemeClr>
                </a:solidFill>
                <a:ea typeface="Calibri" panose="020F0502020204030204" pitchFamily="34" charset="0"/>
                <a:cs typeface="Times New Roman" panose="02020603050405020304" pitchFamily="18" charset="0"/>
              </a:rPr>
              <a:t>Crito* - </a:t>
            </a:r>
            <a:r>
              <a:rPr lang="en-GB" sz="2100" dirty="0">
                <a:ea typeface="Calibri" panose="020F0502020204030204" pitchFamily="34" charset="0"/>
                <a:cs typeface="Times New Roman" panose="02020603050405020304" pitchFamily="18" charset="0"/>
              </a:rPr>
              <a:t>dramatic date, c. 04 </a:t>
            </a:r>
            <a:r>
              <a:rPr lang="en-GB" sz="2100" dirty="0" err="1">
                <a:ea typeface="Calibri" panose="020F0502020204030204" pitchFamily="34" charset="0"/>
                <a:cs typeface="Times New Roman" panose="02020603050405020304" pitchFamily="18" charset="0"/>
              </a:rPr>
              <a:t>Thargelion</a:t>
            </a:r>
            <a:r>
              <a:rPr lang="en-GB" sz="2100" dirty="0">
                <a:ea typeface="Calibri" panose="020F0502020204030204" pitchFamily="34" charset="0"/>
                <a:cs typeface="Times New Roman" panose="02020603050405020304" pitchFamily="18" charset="0"/>
              </a:rPr>
              <a:t> 399 BC</a:t>
            </a:r>
          </a:p>
          <a:p>
            <a:r>
              <a:rPr lang="en-GB" sz="2100" dirty="0">
                <a:ea typeface="Calibri" panose="020F0502020204030204" pitchFamily="34" charset="0"/>
                <a:cs typeface="Times New Roman" panose="02020603050405020304" pitchFamily="18" charset="0"/>
              </a:rPr>
              <a:t>2 days before Socrates’ execution; </a:t>
            </a:r>
          </a:p>
          <a:p>
            <a:r>
              <a:rPr lang="en-GB" sz="2100" dirty="0">
                <a:ea typeface="Calibri" panose="020F0502020204030204" pitchFamily="34" charset="0"/>
                <a:cs typeface="Times New Roman" panose="02020603050405020304" pitchFamily="18" charset="0"/>
              </a:rPr>
              <a:t>Crito attempts to persuade Socrates to flee</a:t>
            </a:r>
          </a:p>
          <a:p>
            <a:pPr lvl="1"/>
            <a:r>
              <a:rPr lang="en-GB" sz="2100" dirty="0">
                <a:ea typeface="Calibri" panose="020F0502020204030204" pitchFamily="34" charset="0"/>
                <a:cs typeface="Times New Roman" panose="02020603050405020304" pitchFamily="18" charset="0"/>
              </a:rPr>
              <a:t>Socrates’ focus is on persuading Crito to let him go  </a:t>
            </a:r>
          </a:p>
          <a:p>
            <a:pPr marL="0" indent="0">
              <a:buNone/>
            </a:pPr>
            <a:r>
              <a:rPr lang="en-GB" sz="2100" b="1" dirty="0">
                <a:ea typeface="Calibri" panose="020F0502020204030204" pitchFamily="34" charset="0"/>
                <a:cs typeface="Times New Roman" panose="02020603050405020304" pitchFamily="18" charset="0"/>
              </a:rPr>
              <a:t>The </a:t>
            </a:r>
            <a:r>
              <a:rPr lang="en-GB" sz="2100" b="1" i="1" dirty="0">
                <a:ea typeface="Calibri" panose="020F0502020204030204" pitchFamily="34" charset="0"/>
                <a:cs typeface="Times New Roman" panose="02020603050405020304" pitchFamily="18" charset="0"/>
              </a:rPr>
              <a:t>Phaedo - </a:t>
            </a:r>
            <a:r>
              <a:rPr lang="en-GB" sz="2100" dirty="0">
                <a:ea typeface="Calibri" panose="020F0502020204030204" pitchFamily="34" charset="0"/>
                <a:cs typeface="Times New Roman" panose="02020603050405020304" pitchFamily="18" charset="0"/>
              </a:rPr>
              <a:t>dramatic date, c. </a:t>
            </a:r>
            <a:r>
              <a:rPr lang="en-GB" sz="2100" kern="0" dirty="0">
                <a:effectLst/>
                <a:ea typeface="Times New Roman" panose="02020603050405020304" pitchFamily="18" charset="0"/>
              </a:rPr>
              <a:t>06 </a:t>
            </a:r>
            <a:r>
              <a:rPr lang="en-GB" sz="2100" kern="0" dirty="0" err="1">
                <a:effectLst/>
                <a:ea typeface="Times New Roman" panose="02020603050405020304" pitchFamily="18" charset="0"/>
              </a:rPr>
              <a:t>Thargelion</a:t>
            </a:r>
            <a:r>
              <a:rPr lang="en-GB" sz="2100" kern="0" dirty="0">
                <a:effectLst/>
                <a:ea typeface="Times New Roman" panose="02020603050405020304" pitchFamily="18" charset="0"/>
              </a:rPr>
              <a:t> 399 BC</a:t>
            </a:r>
          </a:p>
          <a:p>
            <a:r>
              <a:rPr lang="en-GB" sz="2100" kern="0" dirty="0">
                <a:ea typeface="Calibri" panose="020F0502020204030204" pitchFamily="34" charset="0"/>
                <a:cs typeface="Times New Roman" panose="02020603050405020304" pitchFamily="18" charset="0"/>
              </a:rPr>
              <a:t>Crito is again present; </a:t>
            </a:r>
            <a:r>
              <a:rPr lang="en-GB" sz="2100" dirty="0">
                <a:ea typeface="Calibri" panose="020F0502020204030204" pitchFamily="34" charset="0"/>
                <a:cs typeface="Times New Roman" panose="02020603050405020304" pitchFamily="18" charset="0"/>
              </a:rPr>
              <a:t>Socrates’ final conversations take place; Socrates is executed by drinking hemlock (</a:t>
            </a:r>
            <a:r>
              <a:rPr lang="en-GB" sz="2100" dirty="0">
                <a:solidFill>
                  <a:srgbClr val="000000"/>
                </a:solidFill>
                <a:ea typeface="Calibri" panose="020F0502020204030204" pitchFamily="34" charset="0"/>
                <a:cs typeface="Calibri" panose="020F0502020204030204" pitchFamily="34" charset="0"/>
              </a:rPr>
              <a:t>Plato </a:t>
            </a:r>
            <a:r>
              <a:rPr lang="en-GB" sz="2100" i="1" dirty="0">
                <a:ea typeface="Calibri" panose="020F0502020204030204" pitchFamily="34" charset="0"/>
                <a:cs typeface="Times New Roman" panose="02020603050405020304" pitchFamily="18" charset="0"/>
              </a:rPr>
              <a:t>Phaedo</a:t>
            </a:r>
            <a:r>
              <a:rPr lang="en-GB" sz="2100" dirty="0">
                <a:ea typeface="Calibri" panose="020F0502020204030204" pitchFamily="34" charset="0"/>
                <a:cs typeface="Times New Roman" panose="02020603050405020304" pitchFamily="18" charset="0"/>
              </a:rPr>
              <a:t> 116b-118e).</a:t>
            </a:r>
          </a:p>
        </p:txBody>
      </p:sp>
      <p:sp>
        <p:nvSpPr>
          <p:cNvPr id="27" name="Down Arrow 26">
            <a:extLst>
              <a:ext uri="{FF2B5EF4-FFF2-40B4-BE49-F238E27FC236}">
                <a16:creationId xmlns:a16="http://schemas.microsoft.com/office/drawing/2014/main" id="{A63B5FE5-5F74-1DAA-4793-61833D6008D3}"/>
              </a:ext>
            </a:extLst>
          </p:cNvPr>
          <p:cNvSpPr>
            <a:spLocks noChangeAspect="1"/>
          </p:cNvSpPr>
          <p:nvPr/>
        </p:nvSpPr>
        <p:spPr>
          <a:xfrm>
            <a:off x="11744826" y="5765800"/>
            <a:ext cx="285306" cy="576000"/>
          </a:xfrm>
          <a:prstGeom prst="downArrow">
            <a:avLst/>
          </a:prstGeom>
          <a:solidFill>
            <a:schemeClr val="accent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3C6AC037-F67A-5F3A-8A61-81D4C727622F}"/>
              </a:ext>
            </a:extLst>
          </p:cNvPr>
          <p:cNvSpPr/>
          <p:nvPr/>
        </p:nvSpPr>
        <p:spPr>
          <a:xfrm>
            <a:off x="9856069" y="2536115"/>
            <a:ext cx="304006" cy="11072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A0F36EFB-A3F5-BFC6-038D-38F515170E9F}"/>
              </a:ext>
            </a:extLst>
          </p:cNvPr>
          <p:cNvSpPr/>
          <p:nvPr/>
        </p:nvSpPr>
        <p:spPr>
          <a:xfrm>
            <a:off x="9335284" y="3010642"/>
            <a:ext cx="126888" cy="8367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D18BEEB8-9880-8877-F40C-A1742BCB7A04}"/>
              </a:ext>
            </a:extLst>
          </p:cNvPr>
          <p:cNvSpPr/>
          <p:nvPr/>
        </p:nvSpPr>
        <p:spPr>
          <a:xfrm>
            <a:off x="9284596" y="2806654"/>
            <a:ext cx="126888" cy="8367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D1FE8840-EA8D-1EDF-DB0D-E18E810FAD39}"/>
              </a:ext>
            </a:extLst>
          </p:cNvPr>
          <p:cNvSpPr/>
          <p:nvPr/>
        </p:nvSpPr>
        <p:spPr>
          <a:xfrm>
            <a:off x="9195695" y="2654254"/>
            <a:ext cx="139569" cy="68309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4" name="Picture 33">
            <a:extLst>
              <a:ext uri="{FF2B5EF4-FFF2-40B4-BE49-F238E27FC236}">
                <a16:creationId xmlns:a16="http://schemas.microsoft.com/office/drawing/2014/main" id="{11D11598-3346-82C0-0396-FCFC776834F4}"/>
              </a:ext>
            </a:extLst>
          </p:cNvPr>
          <p:cNvPicPr>
            <a:picLocks noChangeAspect="1"/>
          </p:cNvPicPr>
          <p:nvPr/>
        </p:nvPicPr>
        <p:blipFill>
          <a:blip r:embed="rId5"/>
          <a:stretch>
            <a:fillRect/>
          </a:stretch>
        </p:blipFill>
        <p:spPr>
          <a:xfrm>
            <a:off x="8537344" y="1871459"/>
            <a:ext cx="1411317" cy="2394964"/>
          </a:xfrm>
          <a:prstGeom prst="rect">
            <a:avLst/>
          </a:prstGeom>
        </p:spPr>
      </p:pic>
      <p:cxnSp>
        <p:nvCxnSpPr>
          <p:cNvPr id="35" name="Straight Connector 34">
            <a:extLst>
              <a:ext uri="{FF2B5EF4-FFF2-40B4-BE49-F238E27FC236}">
                <a16:creationId xmlns:a16="http://schemas.microsoft.com/office/drawing/2014/main" id="{6A2DDC65-E793-6C01-0503-C225899D7D2D}"/>
              </a:ext>
            </a:extLst>
          </p:cNvPr>
          <p:cNvCxnSpPr>
            <a:cxnSpLocks/>
          </p:cNvCxnSpPr>
          <p:nvPr/>
        </p:nvCxnSpPr>
        <p:spPr>
          <a:xfrm>
            <a:off x="9006769" y="1871459"/>
            <a:ext cx="0" cy="2503967"/>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92A703E8-5186-8C87-FE23-926D245C7524}"/>
              </a:ext>
            </a:extLst>
          </p:cNvPr>
          <p:cNvCxnSpPr>
            <a:cxnSpLocks/>
          </p:cNvCxnSpPr>
          <p:nvPr/>
        </p:nvCxnSpPr>
        <p:spPr>
          <a:xfrm>
            <a:off x="9636068" y="1871459"/>
            <a:ext cx="0" cy="2503967"/>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466951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11046A3C-9C0A-B223-462D-30713EEDBEBD}"/>
              </a:ext>
            </a:extLst>
          </p:cNvPr>
          <p:cNvPicPr>
            <a:picLocks noChangeAspect="1"/>
          </p:cNvPicPr>
          <p:nvPr/>
        </p:nvPicPr>
        <p:blipFill>
          <a:blip r:embed="rId3"/>
          <a:stretch>
            <a:fillRect/>
          </a:stretch>
        </p:blipFill>
        <p:spPr>
          <a:xfrm>
            <a:off x="6497052" y="318703"/>
            <a:ext cx="6350000" cy="6350000"/>
          </a:xfrm>
          <a:prstGeom prst="rect">
            <a:avLst/>
          </a:prstGeom>
        </p:spPr>
      </p:pic>
      <p:sp>
        <p:nvSpPr>
          <p:cNvPr id="21" name="TextBox 20">
            <a:extLst>
              <a:ext uri="{FF2B5EF4-FFF2-40B4-BE49-F238E27FC236}">
                <a16:creationId xmlns:a16="http://schemas.microsoft.com/office/drawing/2014/main" id="{4732B79C-7703-AB9E-5C3A-A0EE3A81D888}"/>
              </a:ext>
            </a:extLst>
          </p:cNvPr>
          <p:cNvSpPr txBox="1"/>
          <p:nvPr/>
        </p:nvSpPr>
        <p:spPr>
          <a:xfrm>
            <a:off x="6731858" y="5240088"/>
            <a:ext cx="888927" cy="369332"/>
          </a:xfrm>
          <a:prstGeom prst="rect">
            <a:avLst/>
          </a:prstGeom>
          <a:noFill/>
        </p:spPr>
        <p:txBody>
          <a:bodyPr wrap="square">
            <a:spAutoFit/>
          </a:bodyPr>
          <a:lstStyle/>
          <a:p>
            <a:r>
              <a:rPr lang="en-GB" b="1" kern="0" dirty="0">
                <a:solidFill>
                  <a:schemeClr val="bg1"/>
                </a:solidFill>
                <a:latin typeface="Calibri" panose="020F0502020204030204" pitchFamily="34" charset="0"/>
              </a:rPr>
              <a:t>Aegina</a:t>
            </a:r>
            <a:endParaRPr lang="en-US" dirty="0">
              <a:solidFill>
                <a:schemeClr val="bg1"/>
              </a:solidFill>
            </a:endParaRPr>
          </a:p>
        </p:txBody>
      </p:sp>
      <p:sp>
        <p:nvSpPr>
          <p:cNvPr id="4" name="Rectangle 3">
            <a:extLst>
              <a:ext uri="{FF2B5EF4-FFF2-40B4-BE49-F238E27FC236}">
                <a16:creationId xmlns:a16="http://schemas.microsoft.com/office/drawing/2014/main" id="{781EA50E-A30F-37D4-9B30-3CF2F1FC017D}"/>
              </a:ext>
            </a:extLst>
          </p:cNvPr>
          <p:cNvSpPr/>
          <p:nvPr/>
        </p:nvSpPr>
        <p:spPr>
          <a:xfrm>
            <a:off x="-12032" y="6335506"/>
            <a:ext cx="12192000" cy="540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 name="Straight Connector 4">
            <a:extLst>
              <a:ext uri="{FF2B5EF4-FFF2-40B4-BE49-F238E27FC236}">
                <a16:creationId xmlns:a16="http://schemas.microsoft.com/office/drawing/2014/main" id="{9AE04AA0-F44B-BA57-FFCC-23E1FEACD716}"/>
              </a:ext>
            </a:extLst>
          </p:cNvPr>
          <p:cNvCxnSpPr>
            <a:cxnSpLocks/>
          </p:cNvCxnSpPr>
          <p:nvPr/>
        </p:nvCxnSpPr>
        <p:spPr>
          <a:xfrm>
            <a:off x="0" y="6664127"/>
            <a:ext cx="12179968"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13571B65-A07E-0ADD-51AE-FFEAACD6017D}"/>
              </a:ext>
            </a:extLst>
          </p:cNvPr>
          <p:cNvSpPr txBox="1"/>
          <p:nvPr/>
        </p:nvSpPr>
        <p:spPr>
          <a:xfrm>
            <a:off x="0" y="6341627"/>
            <a:ext cx="12179968" cy="615553"/>
          </a:xfrm>
          <a:prstGeom prst="rect">
            <a:avLst/>
          </a:prstGeom>
          <a:noFill/>
        </p:spPr>
        <p:txBody>
          <a:bodyPr wrap="square" rtlCol="0">
            <a:spAutoFit/>
          </a:bodyPr>
          <a:lstStyle/>
          <a:p>
            <a:r>
              <a:rPr lang="en-US" sz="1800" b="1" dirty="0">
                <a:solidFill>
                  <a:schemeClr val="bg1"/>
                </a:solidFill>
              </a:rPr>
              <a:t>480 |||||||||| 469 |||||||| 450 ||||||||| 440 |||||||432  431 ||||||424 423 422 |||||||||| 411 |||| 406 | 404 |||| 399</a:t>
            </a:r>
          </a:p>
          <a:p>
            <a:r>
              <a:rPr lang="en-US" sz="1600" b="1" dirty="0">
                <a:solidFill>
                  <a:schemeClr val="bg1"/>
                </a:solidFill>
              </a:rPr>
              <a:t> 🔥                             👶                                                                                                                          ☁️                                                                                        💀</a:t>
            </a:r>
          </a:p>
        </p:txBody>
      </p:sp>
      <p:pic>
        <p:nvPicPr>
          <p:cNvPr id="9" name="Picture 8">
            <a:extLst>
              <a:ext uri="{FF2B5EF4-FFF2-40B4-BE49-F238E27FC236}">
                <a16:creationId xmlns:a16="http://schemas.microsoft.com/office/drawing/2014/main" id="{4CCD68CC-C264-C8AF-A23F-D8F13868C56E}"/>
              </a:ext>
            </a:extLst>
          </p:cNvPr>
          <p:cNvPicPr>
            <a:picLocks noChangeAspect="1"/>
          </p:cNvPicPr>
          <p:nvPr/>
        </p:nvPicPr>
        <p:blipFill>
          <a:blip r:embed="rId4"/>
          <a:stretch>
            <a:fillRect/>
          </a:stretch>
        </p:blipFill>
        <p:spPr>
          <a:xfrm>
            <a:off x="5609198" y="6625219"/>
            <a:ext cx="189024" cy="252000"/>
          </a:xfrm>
          <a:prstGeom prst="rect">
            <a:avLst/>
          </a:prstGeom>
        </p:spPr>
      </p:pic>
      <p:pic>
        <p:nvPicPr>
          <p:cNvPr id="12" name="Picture 11">
            <a:extLst>
              <a:ext uri="{FF2B5EF4-FFF2-40B4-BE49-F238E27FC236}">
                <a16:creationId xmlns:a16="http://schemas.microsoft.com/office/drawing/2014/main" id="{517BC101-BC46-62B2-F54F-211AF44EA50E}"/>
              </a:ext>
            </a:extLst>
          </p:cNvPr>
          <p:cNvPicPr>
            <a:picLocks noChangeAspect="1"/>
          </p:cNvPicPr>
          <p:nvPr/>
        </p:nvPicPr>
        <p:blipFill>
          <a:blip r:embed="rId4"/>
          <a:stretch>
            <a:fillRect/>
          </a:stretch>
        </p:blipFill>
        <p:spPr>
          <a:xfrm>
            <a:off x="7099744" y="6632655"/>
            <a:ext cx="189024" cy="252000"/>
          </a:xfrm>
          <a:prstGeom prst="rect">
            <a:avLst/>
          </a:prstGeom>
        </p:spPr>
      </p:pic>
      <p:pic>
        <p:nvPicPr>
          <p:cNvPr id="13" name="Picture 12">
            <a:extLst>
              <a:ext uri="{FF2B5EF4-FFF2-40B4-BE49-F238E27FC236}">
                <a16:creationId xmlns:a16="http://schemas.microsoft.com/office/drawing/2014/main" id="{C8F9AA9B-B90D-9646-F07E-A9322B176879}"/>
              </a:ext>
            </a:extLst>
          </p:cNvPr>
          <p:cNvPicPr>
            <a:picLocks noChangeAspect="1"/>
          </p:cNvPicPr>
          <p:nvPr/>
        </p:nvPicPr>
        <p:blipFill>
          <a:blip r:embed="rId4"/>
          <a:stretch>
            <a:fillRect/>
          </a:stretch>
        </p:blipFill>
        <p:spPr>
          <a:xfrm>
            <a:off x="7921214" y="6628941"/>
            <a:ext cx="189024" cy="252000"/>
          </a:xfrm>
          <a:prstGeom prst="rect">
            <a:avLst/>
          </a:prstGeom>
        </p:spPr>
      </p:pic>
      <p:sp>
        <p:nvSpPr>
          <p:cNvPr id="3" name="Rectangle 2">
            <a:extLst>
              <a:ext uri="{FF2B5EF4-FFF2-40B4-BE49-F238E27FC236}">
                <a16:creationId xmlns:a16="http://schemas.microsoft.com/office/drawing/2014/main" id="{8707189D-D780-7E1C-CD6D-7C24DF46DB4B}"/>
              </a:ext>
            </a:extLst>
          </p:cNvPr>
          <p:cNvSpPr/>
          <p:nvPr/>
        </p:nvSpPr>
        <p:spPr>
          <a:xfrm>
            <a:off x="11620500" y="6338650"/>
            <a:ext cx="469900" cy="324000"/>
          </a:xfrm>
          <a:prstGeom prst="rect">
            <a:avLst/>
          </a:prstGeom>
          <a:solidFill>
            <a:schemeClr val="accent2">
              <a:alpha val="61247"/>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1">
            <a:extLst>
              <a:ext uri="{FF2B5EF4-FFF2-40B4-BE49-F238E27FC236}">
                <a16:creationId xmlns:a16="http://schemas.microsoft.com/office/drawing/2014/main" id="{FEF93F6E-F35B-C9E5-16EC-BFCC6E364713}"/>
              </a:ext>
            </a:extLst>
          </p:cNvPr>
          <p:cNvSpPr>
            <a:spLocks noGrp="1"/>
          </p:cNvSpPr>
          <p:nvPr>
            <p:ph type="title"/>
          </p:nvPr>
        </p:nvSpPr>
        <p:spPr>
          <a:xfrm>
            <a:off x="0" y="130107"/>
            <a:ext cx="12192000" cy="683090"/>
          </a:xfrm>
        </p:spPr>
        <p:txBody>
          <a:bodyPr>
            <a:normAutofit fontScale="90000"/>
          </a:bodyPr>
          <a:lstStyle/>
          <a:p>
            <a:pPr algn="ctr"/>
            <a:r>
              <a:rPr lang="en-US" b="1" dirty="0">
                <a:solidFill>
                  <a:schemeClr val="accent2">
                    <a:lumMod val="75000"/>
                  </a:schemeClr>
                </a:solidFill>
                <a:latin typeface="+mn-lt"/>
              </a:rPr>
              <a:t>Setting the Scene – Plato </a:t>
            </a:r>
            <a:r>
              <a:rPr lang="en-US" b="1" i="1" dirty="0">
                <a:solidFill>
                  <a:schemeClr val="accent2">
                    <a:lumMod val="75000"/>
                  </a:schemeClr>
                </a:solidFill>
                <a:latin typeface="+mn-lt"/>
              </a:rPr>
              <a:t>Crito</a:t>
            </a:r>
            <a:r>
              <a:rPr lang="en-US" b="1" dirty="0">
                <a:solidFill>
                  <a:schemeClr val="accent2">
                    <a:lumMod val="75000"/>
                  </a:schemeClr>
                </a:solidFill>
                <a:latin typeface="+mn-lt"/>
              </a:rPr>
              <a:t> 43a-44b</a:t>
            </a:r>
          </a:p>
        </p:txBody>
      </p:sp>
      <p:sp>
        <p:nvSpPr>
          <p:cNvPr id="15" name="Content Placeholder 14">
            <a:extLst>
              <a:ext uri="{FF2B5EF4-FFF2-40B4-BE49-F238E27FC236}">
                <a16:creationId xmlns:a16="http://schemas.microsoft.com/office/drawing/2014/main" id="{D6747D3C-2E3B-51E7-F650-566F764DBA91}"/>
              </a:ext>
            </a:extLst>
          </p:cNvPr>
          <p:cNvSpPr>
            <a:spLocks noGrp="1"/>
          </p:cNvSpPr>
          <p:nvPr>
            <p:ph idx="1"/>
          </p:nvPr>
        </p:nvSpPr>
        <p:spPr>
          <a:xfrm>
            <a:off x="41023" y="1058009"/>
            <a:ext cx="8640473" cy="5272443"/>
          </a:xfrm>
        </p:spPr>
        <p:txBody>
          <a:bodyPr>
            <a:noAutofit/>
          </a:bodyPr>
          <a:lstStyle/>
          <a:p>
            <a:pPr marL="0" indent="0">
              <a:buNone/>
            </a:pPr>
            <a:r>
              <a:rPr lang="en-GB" sz="2100" dirty="0">
                <a:latin typeface="Calibri" panose="020F0502020204030204" pitchFamily="34" charset="0"/>
                <a:ea typeface="Calibri" panose="020F0502020204030204" pitchFamily="34" charset="0"/>
                <a:cs typeface="Times New Roman" panose="02020603050405020304" pitchFamily="18" charset="0"/>
              </a:rPr>
              <a:t>Two important points I want to emphasise from the start:</a:t>
            </a:r>
          </a:p>
          <a:p>
            <a:r>
              <a:rPr lang="en-GB" sz="2100" b="1" dirty="0">
                <a:latin typeface="Calibri" panose="020F0502020204030204" pitchFamily="34" charset="0"/>
                <a:ea typeface="Calibri" panose="020F0502020204030204" pitchFamily="34" charset="0"/>
                <a:cs typeface="Times New Roman" panose="02020603050405020304" pitchFamily="18" charset="0"/>
              </a:rPr>
              <a:t>This is a conversation! Two people talking to each other.</a:t>
            </a:r>
          </a:p>
          <a:p>
            <a:r>
              <a:rPr lang="en-GB" sz="2100" b="1" dirty="0">
                <a:latin typeface="Calibri" panose="020F0502020204030204" pitchFamily="34" charset="0"/>
                <a:ea typeface="Calibri" panose="020F0502020204030204" pitchFamily="34" charset="0"/>
                <a:cs typeface="Times New Roman" panose="02020603050405020304" pitchFamily="18" charset="0"/>
              </a:rPr>
              <a:t>Socrates asks questions, but Crito can control how he answers. </a:t>
            </a:r>
          </a:p>
          <a:p>
            <a:pPr lvl="1"/>
            <a:r>
              <a:rPr lang="en-GB" sz="2100" b="1" dirty="0">
                <a:latin typeface="Calibri" panose="020F0502020204030204" pitchFamily="34" charset="0"/>
                <a:ea typeface="Calibri" panose="020F0502020204030204" pitchFamily="34" charset="0"/>
                <a:cs typeface="Times New Roman" panose="02020603050405020304" pitchFamily="18" charset="0"/>
              </a:rPr>
              <a:t>Crito can object or re-direct the conversation …</a:t>
            </a:r>
            <a:endParaRPr lang="en-GB" sz="2100" dirty="0">
              <a:latin typeface="Calibri" panose="020F0502020204030204" pitchFamily="34" charset="0"/>
              <a:ea typeface="Calibri" panose="020F0502020204030204" pitchFamily="34" charset="0"/>
              <a:cs typeface="Times New Roman" panose="02020603050405020304" pitchFamily="18" charset="0"/>
            </a:endParaRPr>
          </a:p>
          <a:p>
            <a:r>
              <a:rPr lang="en-GB" sz="2100" dirty="0">
                <a:latin typeface="Calibri" panose="020F0502020204030204" pitchFamily="34" charset="0"/>
                <a:ea typeface="Calibri" panose="020F0502020204030204" pitchFamily="34" charset="0"/>
                <a:cs typeface="Times New Roman" panose="02020603050405020304" pitchFamily="18" charset="0"/>
              </a:rPr>
              <a:t>Crito is one of Socrates oldest friends;</a:t>
            </a:r>
          </a:p>
          <a:p>
            <a:pPr lvl="1"/>
            <a:r>
              <a:rPr lang="en-GB" sz="2100" dirty="0">
                <a:latin typeface="Calibri" panose="020F0502020204030204" pitchFamily="34" charset="0"/>
                <a:ea typeface="Calibri" panose="020F0502020204030204" pitchFamily="34" charset="0"/>
                <a:cs typeface="Times New Roman" panose="02020603050405020304" pitchFamily="18" charset="0"/>
              </a:rPr>
              <a:t>Crito is upset; Socrates appears calm: </a:t>
            </a:r>
          </a:p>
          <a:p>
            <a:pPr lvl="1"/>
            <a:r>
              <a:rPr lang="en-GB" sz="2100" dirty="0">
                <a:latin typeface="Calibri" panose="020F0502020204030204" pitchFamily="34" charset="0"/>
                <a:ea typeface="Calibri" panose="020F0502020204030204" pitchFamily="34" charset="0"/>
                <a:cs typeface="Times New Roman" panose="02020603050405020304" pitchFamily="18" charset="0"/>
              </a:rPr>
              <a:t>Crito describes himself as: ‘</a:t>
            </a:r>
            <a:r>
              <a:rPr lang="en-IE" sz="2100" dirty="0">
                <a:effectLst/>
                <a:latin typeface="Calibri" panose="020F0502020204030204" pitchFamily="34" charset="0"/>
                <a:ea typeface="Calibri" panose="020F0502020204030204" pitchFamily="34" charset="0"/>
                <a:cs typeface="Calibri" panose="020F0502020204030204" pitchFamily="34" charset="0"/>
              </a:rPr>
              <a:t>sleepless’ (</a:t>
            </a:r>
            <a:r>
              <a:rPr lang="en-IE" sz="2100" i="1" dirty="0" err="1">
                <a:effectLst/>
                <a:latin typeface="Calibri" panose="020F0502020204030204" pitchFamily="34" charset="0"/>
                <a:ea typeface="Calibri" panose="020F0502020204030204" pitchFamily="34" charset="0"/>
                <a:cs typeface="Calibri" panose="020F0502020204030204" pitchFamily="34" charset="0"/>
              </a:rPr>
              <a:t>agrypnía</a:t>
            </a:r>
            <a:r>
              <a:rPr lang="en-IE" sz="2100" dirty="0">
                <a:effectLst/>
                <a:latin typeface="Calibri" panose="020F0502020204030204" pitchFamily="34" charset="0"/>
                <a:ea typeface="Calibri" panose="020F0502020204030204" pitchFamily="34" charset="0"/>
                <a:cs typeface="Calibri" panose="020F0502020204030204" pitchFamily="34" charset="0"/>
              </a:rPr>
              <a:t>) and                        depressed</a:t>
            </a:r>
            <a:r>
              <a:rPr lang="en-IE" sz="2100" dirty="0">
                <a:latin typeface="Calibri" panose="020F0502020204030204" pitchFamily="34" charset="0"/>
                <a:ea typeface="Calibri" panose="020F0502020204030204" pitchFamily="34" charset="0"/>
                <a:cs typeface="Calibri" panose="020F0502020204030204" pitchFamily="34" charset="0"/>
              </a:rPr>
              <a:t>, </a:t>
            </a:r>
            <a:r>
              <a:rPr lang="en-IE" sz="2100" dirty="0">
                <a:effectLst/>
                <a:latin typeface="Calibri" panose="020F0502020204030204" pitchFamily="34" charset="0"/>
                <a:ea typeface="Calibri" panose="020F0502020204030204" pitchFamily="34" charset="0"/>
                <a:cs typeface="Calibri" panose="020F0502020204030204" pitchFamily="34" charset="0"/>
              </a:rPr>
              <a:t>grieving</a:t>
            </a:r>
            <a:r>
              <a:rPr lang="en-IE" sz="2100" dirty="0">
                <a:latin typeface="Calibri" panose="020F0502020204030204" pitchFamily="34" charset="0"/>
                <a:ea typeface="Calibri" panose="020F0502020204030204" pitchFamily="34" charset="0"/>
                <a:cs typeface="Calibri" panose="020F0502020204030204" pitchFamily="34" charset="0"/>
              </a:rPr>
              <a:t>, and </a:t>
            </a:r>
            <a:r>
              <a:rPr lang="en-IE" sz="2100" dirty="0">
                <a:effectLst/>
                <a:latin typeface="Calibri" panose="020F0502020204030204" pitchFamily="34" charset="0"/>
                <a:ea typeface="Calibri" panose="020F0502020204030204" pitchFamily="34" charset="0"/>
                <a:cs typeface="Calibri" panose="020F0502020204030204" pitchFamily="34" charset="0"/>
              </a:rPr>
              <a:t>in pain’ (</a:t>
            </a:r>
            <a:r>
              <a:rPr lang="en-IE" sz="2100" i="1" dirty="0" err="1">
                <a:effectLst/>
                <a:latin typeface="Calibri" panose="020F0502020204030204" pitchFamily="34" charset="0"/>
                <a:ea typeface="Calibri" panose="020F0502020204030204" pitchFamily="34" charset="0"/>
                <a:cs typeface="Calibri" panose="020F0502020204030204" pitchFamily="34" charset="0"/>
              </a:rPr>
              <a:t>lúpē</a:t>
            </a:r>
            <a:r>
              <a:rPr lang="en-IE" sz="2100" dirty="0">
                <a:effectLst/>
                <a:latin typeface="Calibri" panose="020F0502020204030204" pitchFamily="34" charset="0"/>
                <a:ea typeface="Calibri" panose="020F0502020204030204" pitchFamily="34" charset="0"/>
                <a:cs typeface="Calibri" panose="020F0502020204030204" pitchFamily="34" charset="0"/>
              </a:rPr>
              <a:t>), whereas he                        ‘marvels’ (</a:t>
            </a:r>
            <a:r>
              <a:rPr lang="en-IE" sz="2100" i="1" dirty="0" err="1">
                <a:effectLst/>
                <a:latin typeface="Calibri" panose="020F0502020204030204" pitchFamily="34" charset="0"/>
                <a:ea typeface="Calibri" panose="020F0502020204030204" pitchFamily="34" charset="0"/>
                <a:cs typeface="Calibri" panose="020F0502020204030204" pitchFamily="34" charset="0"/>
              </a:rPr>
              <a:t>thaumázō</a:t>
            </a:r>
            <a:r>
              <a:rPr lang="en-IE" sz="2100" dirty="0">
                <a:effectLst/>
                <a:latin typeface="Calibri" panose="020F0502020204030204" pitchFamily="34" charset="0"/>
                <a:ea typeface="Calibri" panose="020F0502020204030204" pitchFamily="34" charset="0"/>
                <a:cs typeface="Calibri" panose="020F0502020204030204" pitchFamily="34" charset="0"/>
              </a:rPr>
              <a:t>) at Socrates who </a:t>
            </a:r>
            <a:r>
              <a:rPr lang="en-IE" sz="2100" dirty="0">
                <a:latin typeface="Calibri" panose="020F0502020204030204" pitchFamily="34" charset="0"/>
                <a:ea typeface="Calibri" panose="020F0502020204030204" pitchFamily="34" charset="0"/>
                <a:cs typeface="Calibri" panose="020F0502020204030204" pitchFamily="34" charset="0"/>
              </a:rPr>
              <a:t>i</a:t>
            </a:r>
            <a:r>
              <a:rPr lang="en-IE" sz="2100" dirty="0">
                <a:effectLst/>
                <a:latin typeface="Calibri" panose="020F0502020204030204" pitchFamily="34" charset="0"/>
                <a:ea typeface="Calibri" panose="020F0502020204030204" pitchFamily="34" charset="0"/>
                <a:cs typeface="Calibri" panose="020F0502020204030204" pitchFamily="34" charset="0"/>
              </a:rPr>
              <a:t>s ‘sleeping sweetly’                </a:t>
            </a:r>
            <a:r>
              <a:rPr lang="en-IE" sz="2100" dirty="0">
                <a:latin typeface="Calibri" panose="020F0502020204030204" pitchFamily="34" charset="0"/>
                <a:ea typeface="Calibri" panose="020F0502020204030204" pitchFamily="34" charset="0"/>
                <a:cs typeface="Calibri" panose="020F0502020204030204" pitchFamily="34" charset="0"/>
              </a:rPr>
              <a:t>despite being in prison </a:t>
            </a:r>
            <a:r>
              <a:rPr lang="en-IE" sz="2100" dirty="0">
                <a:effectLst/>
                <a:latin typeface="Calibri" panose="020F0502020204030204" pitchFamily="34" charset="0"/>
                <a:ea typeface="Calibri" panose="020F0502020204030204" pitchFamily="34" charset="0"/>
                <a:cs typeface="Calibri" panose="020F0502020204030204" pitchFamily="34" charset="0"/>
              </a:rPr>
              <a:t>and facing imminent death. </a:t>
            </a:r>
            <a:endParaRPr lang="en-IE" sz="2100" b="1" dirty="0">
              <a:effectLst/>
              <a:latin typeface="Calibri" panose="020F0502020204030204" pitchFamily="34" charset="0"/>
              <a:ea typeface="Calibri" panose="020F0502020204030204" pitchFamily="34" charset="0"/>
              <a:cs typeface="Calibri" panose="020F0502020204030204" pitchFamily="34" charset="0"/>
            </a:endParaRPr>
          </a:p>
          <a:p>
            <a:r>
              <a:rPr lang="en-IE" sz="2100" b="1" dirty="0">
                <a:effectLst/>
                <a:latin typeface="Calibri" panose="020F0502020204030204" pitchFamily="34" charset="0"/>
                <a:ea typeface="Calibri" panose="020F0502020204030204" pitchFamily="34" charset="0"/>
                <a:cs typeface="Calibri" panose="020F0502020204030204" pitchFamily="34" charset="0"/>
              </a:rPr>
              <a:t>Crito:</a:t>
            </a:r>
            <a:r>
              <a:rPr lang="en-IE" sz="2100" dirty="0">
                <a:effectLst/>
                <a:latin typeface="Calibri" panose="020F0502020204030204" pitchFamily="34" charset="0"/>
                <a:ea typeface="Calibri" panose="020F0502020204030204" pitchFamily="34" charset="0"/>
                <a:cs typeface="Calibri" panose="020F0502020204030204" pitchFamily="34" charset="0"/>
              </a:rPr>
              <a:t> “</a:t>
            </a:r>
            <a:r>
              <a:rPr lang="en-IE" sz="2100" b="1" dirty="0">
                <a:solidFill>
                  <a:schemeClr val="accent2">
                    <a:lumMod val="75000"/>
                  </a:schemeClr>
                </a:solidFill>
                <a:effectLst/>
                <a:latin typeface="Calibri" panose="020F0502020204030204" pitchFamily="34" charset="0"/>
                <a:ea typeface="Calibri" panose="020F0502020204030204" pitchFamily="34" charset="0"/>
                <a:cs typeface="Calibri" panose="020F0502020204030204" pitchFamily="34" charset="0"/>
              </a:rPr>
              <a:t>I have often felt throughout my life how fortunate</a:t>
            </a:r>
            <a:r>
              <a:rPr lang="en-IE" sz="2100" dirty="0">
                <a:effectLst/>
                <a:latin typeface="Calibri" panose="020F0502020204030204" pitchFamily="34" charset="0"/>
                <a:ea typeface="Calibri" panose="020F0502020204030204" pitchFamily="34" charset="0"/>
                <a:cs typeface="Calibri" panose="020F0502020204030204" pitchFamily="34" charset="0"/>
              </a:rPr>
              <a:t> </a:t>
            </a:r>
            <a:r>
              <a:rPr lang="en-IE" sz="2100" b="1" dirty="0">
                <a:solidFill>
                  <a:schemeClr val="accent2">
                    <a:lumMod val="75000"/>
                  </a:schemeClr>
                </a:solidFill>
                <a:effectLst/>
                <a:latin typeface="Calibri" panose="020F0502020204030204" pitchFamily="34" charset="0"/>
                <a:ea typeface="Calibri" panose="020F0502020204030204" pitchFamily="34" charset="0"/>
                <a:cs typeface="Calibri" panose="020F0502020204030204" pitchFamily="34" charset="0"/>
              </a:rPr>
              <a:t>(</a:t>
            </a:r>
            <a:r>
              <a:rPr lang="en-IE" sz="2100" b="1" i="1" dirty="0" err="1">
                <a:solidFill>
                  <a:schemeClr val="accent2">
                    <a:lumMod val="75000"/>
                  </a:schemeClr>
                </a:solidFill>
                <a:effectLst/>
                <a:latin typeface="Calibri" panose="020F0502020204030204" pitchFamily="34" charset="0"/>
                <a:ea typeface="Calibri" panose="020F0502020204030204" pitchFamily="34" charset="0"/>
                <a:cs typeface="Calibri" panose="020F0502020204030204" pitchFamily="34" charset="0"/>
              </a:rPr>
              <a:t>eudaimonízō</a:t>
            </a:r>
            <a:r>
              <a:rPr lang="en-IE" sz="2100" b="1" dirty="0">
                <a:solidFill>
                  <a:schemeClr val="accent2">
                    <a:lumMod val="75000"/>
                  </a:schemeClr>
                </a:solidFill>
                <a:effectLst/>
                <a:latin typeface="Calibri" panose="020F0502020204030204" pitchFamily="34" charset="0"/>
                <a:ea typeface="Calibri" panose="020F0502020204030204" pitchFamily="34" charset="0"/>
                <a:cs typeface="Calibri" panose="020F0502020204030204" pitchFamily="34" charset="0"/>
              </a:rPr>
              <a:t>) you are</a:t>
            </a:r>
            <a:r>
              <a:rPr lang="en-IE" sz="2100" dirty="0">
                <a:solidFill>
                  <a:schemeClr val="accent2">
                    <a:lumMod val="75000"/>
                  </a:schemeClr>
                </a:solidFill>
                <a:effectLst/>
                <a:latin typeface="Calibri" panose="020F0502020204030204" pitchFamily="34" charset="0"/>
                <a:ea typeface="Calibri" panose="020F0502020204030204" pitchFamily="34" charset="0"/>
                <a:cs typeface="Calibri" panose="020F0502020204030204" pitchFamily="34" charset="0"/>
              </a:rPr>
              <a:t> </a:t>
            </a:r>
            <a:r>
              <a:rPr lang="en-IE" sz="2100" dirty="0">
                <a:effectLst/>
                <a:latin typeface="Calibri" panose="020F0502020204030204" pitchFamily="34" charset="0"/>
                <a:ea typeface="Calibri" panose="020F0502020204030204" pitchFamily="34" charset="0"/>
                <a:cs typeface="Calibri" panose="020F0502020204030204" pitchFamily="34" charset="0"/>
              </a:rPr>
              <a:t>in the way you handle things, but I feel it more than ever in your present misfortune when I see </a:t>
            </a:r>
            <a:r>
              <a:rPr lang="en-IE" sz="2100" b="1" dirty="0">
                <a:effectLst/>
                <a:latin typeface="Calibri" panose="020F0502020204030204" pitchFamily="34" charset="0"/>
                <a:ea typeface="Calibri" panose="020F0502020204030204" pitchFamily="34" charset="0"/>
                <a:cs typeface="Calibri" panose="020F0502020204030204" pitchFamily="34" charset="0"/>
              </a:rPr>
              <a:t>how easily and calmly you now bear</a:t>
            </a:r>
            <a:r>
              <a:rPr lang="en-IE" sz="2100" dirty="0">
                <a:effectLst/>
                <a:latin typeface="Calibri" panose="020F0502020204030204" pitchFamily="34" charset="0"/>
                <a:ea typeface="Calibri" panose="020F0502020204030204" pitchFamily="34" charset="0"/>
                <a:cs typeface="Calibri" panose="020F0502020204030204" pitchFamily="34" charset="0"/>
              </a:rPr>
              <a:t> these </a:t>
            </a:r>
            <a:r>
              <a:rPr lang="en-IE" sz="2100" b="1" dirty="0">
                <a:effectLst/>
                <a:latin typeface="Calibri" panose="020F0502020204030204" pitchFamily="34" charset="0"/>
                <a:ea typeface="Calibri" panose="020F0502020204030204" pitchFamily="34" charset="0"/>
                <a:cs typeface="Calibri" panose="020F0502020204030204" pitchFamily="34" charset="0"/>
              </a:rPr>
              <a:t>misfortunes</a:t>
            </a:r>
            <a:r>
              <a:rPr lang="en-IE" sz="2100" dirty="0">
                <a:effectLst/>
                <a:latin typeface="Calibri" panose="020F0502020204030204" pitchFamily="34" charset="0"/>
                <a:ea typeface="Calibri" panose="020F0502020204030204" pitchFamily="34" charset="0"/>
                <a:cs typeface="Calibri" panose="020F0502020204030204" pitchFamily="34" charset="0"/>
              </a:rPr>
              <a:t>” (</a:t>
            </a:r>
            <a:r>
              <a:rPr lang="en-IE" sz="2100" i="1" dirty="0">
                <a:effectLst/>
                <a:latin typeface="Calibri" panose="020F0502020204030204" pitchFamily="34" charset="0"/>
                <a:ea typeface="Calibri" panose="020F0502020204030204" pitchFamily="34" charset="0"/>
                <a:cs typeface="Calibri" panose="020F0502020204030204" pitchFamily="34" charset="0"/>
              </a:rPr>
              <a:t>Crito </a:t>
            </a:r>
            <a:r>
              <a:rPr lang="en-IE" sz="2100" dirty="0">
                <a:effectLst/>
                <a:latin typeface="Calibri" panose="020F0502020204030204" pitchFamily="34" charset="0"/>
                <a:ea typeface="Calibri" panose="020F0502020204030204" pitchFamily="34" charset="0"/>
                <a:cs typeface="Calibri" panose="020F0502020204030204" pitchFamily="34" charset="0"/>
              </a:rPr>
              <a:t>43b)</a:t>
            </a:r>
            <a:r>
              <a:rPr lang="en-IE" sz="2100" i="1" dirty="0">
                <a:effectLst/>
                <a:latin typeface="Calibri" panose="020F0502020204030204" pitchFamily="34" charset="0"/>
                <a:ea typeface="Calibri" panose="020F0502020204030204" pitchFamily="34" charset="0"/>
                <a:cs typeface="Calibri" panose="020F0502020204030204" pitchFamily="34" charset="0"/>
              </a:rPr>
              <a:t>.</a:t>
            </a:r>
            <a:endParaRPr lang="en-GB" sz="2100" i="1" dirty="0">
              <a:latin typeface="Calibri" panose="020F0502020204030204" pitchFamily="34" charset="0"/>
              <a:ea typeface="Calibri" panose="020F0502020204030204" pitchFamily="34" charset="0"/>
              <a:cs typeface="Times New Roman" panose="02020603050405020304" pitchFamily="18" charset="0"/>
            </a:endParaRPr>
          </a:p>
        </p:txBody>
      </p:sp>
      <p:sp>
        <p:nvSpPr>
          <p:cNvPr id="27" name="Down Arrow 26">
            <a:extLst>
              <a:ext uri="{FF2B5EF4-FFF2-40B4-BE49-F238E27FC236}">
                <a16:creationId xmlns:a16="http://schemas.microsoft.com/office/drawing/2014/main" id="{A63B5FE5-5F74-1DAA-4793-61833D6008D3}"/>
              </a:ext>
            </a:extLst>
          </p:cNvPr>
          <p:cNvSpPr>
            <a:spLocks noChangeAspect="1"/>
          </p:cNvSpPr>
          <p:nvPr/>
        </p:nvSpPr>
        <p:spPr>
          <a:xfrm>
            <a:off x="11744826" y="5765800"/>
            <a:ext cx="285306" cy="576000"/>
          </a:xfrm>
          <a:prstGeom prst="downArrow">
            <a:avLst/>
          </a:prstGeom>
          <a:solidFill>
            <a:schemeClr val="accent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3C6AC037-F67A-5F3A-8A61-81D4C727622F}"/>
              </a:ext>
            </a:extLst>
          </p:cNvPr>
          <p:cNvSpPr/>
          <p:nvPr/>
        </p:nvSpPr>
        <p:spPr>
          <a:xfrm>
            <a:off x="10269738" y="2740845"/>
            <a:ext cx="304006" cy="11072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A0F36EFB-A3F5-BFC6-038D-38F515170E9F}"/>
              </a:ext>
            </a:extLst>
          </p:cNvPr>
          <p:cNvSpPr/>
          <p:nvPr/>
        </p:nvSpPr>
        <p:spPr>
          <a:xfrm>
            <a:off x="9335284" y="3010642"/>
            <a:ext cx="126888" cy="8367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D18BEEB8-9880-8877-F40C-A1742BCB7A04}"/>
              </a:ext>
            </a:extLst>
          </p:cNvPr>
          <p:cNvSpPr/>
          <p:nvPr/>
        </p:nvSpPr>
        <p:spPr>
          <a:xfrm>
            <a:off x="9284596" y="2806654"/>
            <a:ext cx="126888" cy="8367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D1FE8840-EA8D-1EDF-DB0D-E18E810FAD39}"/>
              </a:ext>
            </a:extLst>
          </p:cNvPr>
          <p:cNvSpPr/>
          <p:nvPr/>
        </p:nvSpPr>
        <p:spPr>
          <a:xfrm>
            <a:off x="9195695" y="2654254"/>
            <a:ext cx="139569" cy="68309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4" name="Picture 33">
            <a:extLst>
              <a:ext uri="{FF2B5EF4-FFF2-40B4-BE49-F238E27FC236}">
                <a16:creationId xmlns:a16="http://schemas.microsoft.com/office/drawing/2014/main" id="{11D11598-3346-82C0-0396-FCFC776834F4}"/>
              </a:ext>
            </a:extLst>
          </p:cNvPr>
          <p:cNvPicPr>
            <a:picLocks noChangeAspect="1"/>
          </p:cNvPicPr>
          <p:nvPr/>
        </p:nvPicPr>
        <p:blipFill>
          <a:blip r:embed="rId5"/>
          <a:stretch>
            <a:fillRect/>
          </a:stretch>
        </p:blipFill>
        <p:spPr>
          <a:xfrm>
            <a:off x="9283771" y="2415650"/>
            <a:ext cx="1164368" cy="1975899"/>
          </a:xfrm>
          <a:prstGeom prst="rect">
            <a:avLst/>
          </a:prstGeom>
        </p:spPr>
      </p:pic>
      <p:cxnSp>
        <p:nvCxnSpPr>
          <p:cNvPr id="35" name="Straight Connector 34">
            <a:extLst>
              <a:ext uri="{FF2B5EF4-FFF2-40B4-BE49-F238E27FC236}">
                <a16:creationId xmlns:a16="http://schemas.microsoft.com/office/drawing/2014/main" id="{6A2DDC65-E793-6C01-0503-C225899D7D2D}"/>
              </a:ext>
            </a:extLst>
          </p:cNvPr>
          <p:cNvCxnSpPr/>
          <p:nvPr/>
        </p:nvCxnSpPr>
        <p:spPr>
          <a:xfrm>
            <a:off x="9640753" y="2377974"/>
            <a:ext cx="0" cy="1997452"/>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92A703E8-5186-8C87-FE23-926D245C7524}"/>
              </a:ext>
            </a:extLst>
          </p:cNvPr>
          <p:cNvCxnSpPr/>
          <p:nvPr/>
        </p:nvCxnSpPr>
        <p:spPr>
          <a:xfrm>
            <a:off x="10122568" y="2365274"/>
            <a:ext cx="0" cy="1997452"/>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542645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5A805972-EA9B-B0F5-08CC-2DAF140A432F}"/>
              </a:ext>
            </a:extLst>
          </p:cNvPr>
          <p:cNvPicPr>
            <a:picLocks noChangeAspect="1"/>
          </p:cNvPicPr>
          <p:nvPr/>
        </p:nvPicPr>
        <p:blipFill rotWithShape="1">
          <a:blip r:embed="rId3">
            <a:alphaModFix/>
          </a:blip>
          <a:srcRect l="8462"/>
          <a:stretch/>
        </p:blipFill>
        <p:spPr>
          <a:xfrm>
            <a:off x="3791370" y="-7370"/>
            <a:ext cx="8413330" cy="6342876"/>
          </a:xfrm>
          <a:prstGeom prst="rect">
            <a:avLst/>
          </a:prstGeom>
        </p:spPr>
      </p:pic>
      <p:sp>
        <p:nvSpPr>
          <p:cNvPr id="6" name="TextBox 5">
            <a:extLst>
              <a:ext uri="{FF2B5EF4-FFF2-40B4-BE49-F238E27FC236}">
                <a16:creationId xmlns:a16="http://schemas.microsoft.com/office/drawing/2014/main" id="{5754FA9F-861A-9965-727B-45B38CF8238E}"/>
              </a:ext>
            </a:extLst>
          </p:cNvPr>
          <p:cNvSpPr txBox="1"/>
          <p:nvPr/>
        </p:nvSpPr>
        <p:spPr>
          <a:xfrm>
            <a:off x="7491662" y="153162"/>
            <a:ext cx="2293605" cy="369332"/>
          </a:xfrm>
          <a:prstGeom prst="rect">
            <a:avLst/>
          </a:prstGeom>
          <a:noFill/>
        </p:spPr>
        <p:txBody>
          <a:bodyPr wrap="square" rtlCol="0">
            <a:spAutoFit/>
          </a:bodyPr>
          <a:lstStyle/>
          <a:p>
            <a:r>
              <a:rPr lang="en-US" b="1" dirty="0">
                <a:solidFill>
                  <a:schemeClr val="bg1"/>
                </a:solidFill>
              </a:rPr>
              <a:t>Amphipolis 422 BC</a:t>
            </a:r>
          </a:p>
        </p:txBody>
      </p:sp>
      <p:sp>
        <p:nvSpPr>
          <p:cNvPr id="7" name="TextBox 6">
            <a:extLst>
              <a:ext uri="{FF2B5EF4-FFF2-40B4-BE49-F238E27FC236}">
                <a16:creationId xmlns:a16="http://schemas.microsoft.com/office/drawing/2014/main" id="{22B3D24E-E807-F36F-91A2-E34F0BD68BAF}"/>
              </a:ext>
            </a:extLst>
          </p:cNvPr>
          <p:cNvSpPr txBox="1"/>
          <p:nvPr/>
        </p:nvSpPr>
        <p:spPr>
          <a:xfrm>
            <a:off x="6986336" y="929972"/>
            <a:ext cx="2193290" cy="369332"/>
          </a:xfrm>
          <a:prstGeom prst="rect">
            <a:avLst/>
          </a:prstGeom>
          <a:noFill/>
        </p:spPr>
        <p:txBody>
          <a:bodyPr wrap="square" rtlCol="0">
            <a:spAutoFit/>
          </a:bodyPr>
          <a:lstStyle/>
          <a:p>
            <a:r>
              <a:rPr lang="en-GB" sz="1800" b="1" kern="0" dirty="0">
                <a:solidFill>
                  <a:schemeClr val="bg1"/>
                </a:solidFill>
                <a:effectLst/>
                <a:latin typeface="Calibri" panose="020F0502020204030204" pitchFamily="34" charset="0"/>
                <a:ea typeface="Calibri" panose="020F0502020204030204" pitchFamily="34" charset="0"/>
              </a:rPr>
              <a:t>Potidaea 432-429 BC</a:t>
            </a:r>
            <a:r>
              <a:rPr lang="en-GB" sz="1800" kern="0" dirty="0">
                <a:solidFill>
                  <a:srgbClr val="000000"/>
                </a:solidFill>
                <a:effectLst/>
                <a:latin typeface="Calibri" panose="020F0502020204030204" pitchFamily="34" charset="0"/>
                <a:ea typeface="Calibri" panose="020F0502020204030204" pitchFamily="34" charset="0"/>
              </a:rPr>
              <a:t> </a:t>
            </a:r>
            <a:endParaRPr lang="en-US" b="1" dirty="0">
              <a:solidFill>
                <a:schemeClr val="bg1"/>
              </a:solidFill>
            </a:endParaRPr>
          </a:p>
        </p:txBody>
      </p:sp>
      <p:sp>
        <p:nvSpPr>
          <p:cNvPr id="8" name="TextBox 7">
            <a:extLst>
              <a:ext uri="{FF2B5EF4-FFF2-40B4-BE49-F238E27FC236}">
                <a16:creationId xmlns:a16="http://schemas.microsoft.com/office/drawing/2014/main" id="{E0EB65D8-DB44-A394-5904-E7D84F3875D6}"/>
              </a:ext>
            </a:extLst>
          </p:cNvPr>
          <p:cNvSpPr txBox="1"/>
          <p:nvPr/>
        </p:nvSpPr>
        <p:spPr>
          <a:xfrm>
            <a:off x="7247021" y="3400378"/>
            <a:ext cx="1778226" cy="369332"/>
          </a:xfrm>
          <a:prstGeom prst="rect">
            <a:avLst/>
          </a:prstGeom>
          <a:noFill/>
        </p:spPr>
        <p:txBody>
          <a:bodyPr wrap="square" rtlCol="0">
            <a:spAutoFit/>
          </a:bodyPr>
          <a:lstStyle/>
          <a:p>
            <a:r>
              <a:rPr lang="en-GB" sz="1800" b="1" kern="0" dirty="0" err="1">
                <a:solidFill>
                  <a:schemeClr val="bg1"/>
                </a:solidFill>
                <a:effectLst/>
                <a:latin typeface="Calibri" panose="020F0502020204030204" pitchFamily="34" charset="0"/>
                <a:ea typeface="Calibri" panose="020F0502020204030204" pitchFamily="34" charset="0"/>
              </a:rPr>
              <a:t>Delion</a:t>
            </a:r>
            <a:r>
              <a:rPr lang="en-GB" sz="1800" b="1" kern="0" dirty="0">
                <a:solidFill>
                  <a:schemeClr val="bg1"/>
                </a:solidFill>
                <a:effectLst/>
                <a:latin typeface="Calibri" panose="020F0502020204030204" pitchFamily="34" charset="0"/>
                <a:ea typeface="Calibri" panose="020F0502020204030204" pitchFamily="34" charset="0"/>
              </a:rPr>
              <a:t> 424 BC</a:t>
            </a:r>
            <a:r>
              <a:rPr lang="en-GB" dirty="0">
                <a:effectLst/>
              </a:rPr>
              <a:t> </a:t>
            </a:r>
            <a:r>
              <a:rPr lang="en-GB" sz="1800" kern="0" dirty="0">
                <a:solidFill>
                  <a:srgbClr val="000000"/>
                </a:solidFill>
                <a:effectLst/>
                <a:latin typeface="Calibri" panose="020F0502020204030204" pitchFamily="34" charset="0"/>
                <a:ea typeface="Calibri" panose="020F0502020204030204" pitchFamily="34" charset="0"/>
              </a:rPr>
              <a:t> </a:t>
            </a:r>
            <a:endParaRPr lang="en-US" b="1" dirty="0">
              <a:solidFill>
                <a:schemeClr val="bg1"/>
              </a:solidFill>
            </a:endParaRPr>
          </a:p>
        </p:txBody>
      </p:sp>
      <p:sp>
        <p:nvSpPr>
          <p:cNvPr id="9" name="TextBox 8">
            <a:extLst>
              <a:ext uri="{FF2B5EF4-FFF2-40B4-BE49-F238E27FC236}">
                <a16:creationId xmlns:a16="http://schemas.microsoft.com/office/drawing/2014/main" id="{3320F51E-C231-FE5B-CEA0-B65642E9DA4A}"/>
              </a:ext>
            </a:extLst>
          </p:cNvPr>
          <p:cNvSpPr txBox="1"/>
          <p:nvPr/>
        </p:nvSpPr>
        <p:spPr>
          <a:xfrm>
            <a:off x="8722892" y="4962941"/>
            <a:ext cx="1323474" cy="369332"/>
          </a:xfrm>
          <a:prstGeom prst="rect">
            <a:avLst/>
          </a:prstGeom>
          <a:noFill/>
        </p:spPr>
        <p:txBody>
          <a:bodyPr wrap="square" rtlCol="0">
            <a:spAutoFit/>
          </a:bodyPr>
          <a:lstStyle/>
          <a:p>
            <a:r>
              <a:rPr lang="en-GB" sz="1800" b="1" kern="0" dirty="0">
                <a:solidFill>
                  <a:schemeClr val="bg1"/>
                </a:solidFill>
                <a:effectLst/>
                <a:latin typeface="Calibri" panose="020F0502020204030204" pitchFamily="34" charset="0"/>
                <a:ea typeface="Calibri" panose="020F0502020204030204" pitchFamily="34" charset="0"/>
              </a:rPr>
              <a:t>Delos</a:t>
            </a:r>
            <a:r>
              <a:rPr lang="en-GB" dirty="0">
                <a:effectLst/>
              </a:rPr>
              <a:t> </a:t>
            </a:r>
            <a:r>
              <a:rPr lang="en-GB" sz="1800" kern="0" dirty="0">
                <a:solidFill>
                  <a:srgbClr val="000000"/>
                </a:solidFill>
                <a:effectLst/>
                <a:latin typeface="Calibri" panose="020F0502020204030204" pitchFamily="34" charset="0"/>
                <a:ea typeface="Calibri" panose="020F0502020204030204" pitchFamily="34" charset="0"/>
              </a:rPr>
              <a:t> </a:t>
            </a:r>
            <a:endParaRPr lang="en-US" b="1" dirty="0">
              <a:solidFill>
                <a:schemeClr val="bg1"/>
              </a:solidFill>
            </a:endParaRPr>
          </a:p>
        </p:txBody>
      </p:sp>
      <p:sp>
        <p:nvSpPr>
          <p:cNvPr id="10" name="TextBox 9">
            <a:extLst>
              <a:ext uri="{FF2B5EF4-FFF2-40B4-BE49-F238E27FC236}">
                <a16:creationId xmlns:a16="http://schemas.microsoft.com/office/drawing/2014/main" id="{312662BB-C84D-0F6D-5AA7-0A7EDD0C1095}"/>
              </a:ext>
            </a:extLst>
          </p:cNvPr>
          <p:cNvSpPr txBox="1"/>
          <p:nvPr/>
        </p:nvSpPr>
        <p:spPr>
          <a:xfrm>
            <a:off x="7563854" y="4358712"/>
            <a:ext cx="1323474" cy="369332"/>
          </a:xfrm>
          <a:prstGeom prst="rect">
            <a:avLst/>
          </a:prstGeom>
          <a:noFill/>
        </p:spPr>
        <p:txBody>
          <a:bodyPr wrap="square" rtlCol="0">
            <a:spAutoFit/>
          </a:bodyPr>
          <a:lstStyle/>
          <a:p>
            <a:r>
              <a:rPr lang="en-GB" sz="1800" b="1" kern="0" dirty="0" err="1">
                <a:solidFill>
                  <a:schemeClr val="bg1"/>
                </a:solidFill>
                <a:effectLst/>
                <a:latin typeface="Calibri" panose="020F0502020204030204" pitchFamily="34" charset="0"/>
                <a:ea typeface="Calibri" panose="020F0502020204030204" pitchFamily="34" charset="0"/>
              </a:rPr>
              <a:t>Sounion</a:t>
            </a:r>
            <a:r>
              <a:rPr lang="en-GB" dirty="0">
                <a:effectLst/>
              </a:rPr>
              <a:t> </a:t>
            </a:r>
            <a:r>
              <a:rPr lang="en-GB" sz="1800" kern="0" dirty="0">
                <a:solidFill>
                  <a:srgbClr val="000000"/>
                </a:solidFill>
                <a:effectLst/>
                <a:latin typeface="Calibri" panose="020F0502020204030204" pitchFamily="34" charset="0"/>
                <a:ea typeface="Calibri" panose="020F0502020204030204" pitchFamily="34" charset="0"/>
              </a:rPr>
              <a:t> </a:t>
            </a:r>
            <a:endParaRPr lang="en-US" b="1" dirty="0">
              <a:solidFill>
                <a:schemeClr val="bg1"/>
              </a:solidFill>
            </a:endParaRPr>
          </a:p>
        </p:txBody>
      </p:sp>
      <p:sp>
        <p:nvSpPr>
          <p:cNvPr id="11" name="TextBox 10">
            <a:extLst>
              <a:ext uri="{FF2B5EF4-FFF2-40B4-BE49-F238E27FC236}">
                <a16:creationId xmlns:a16="http://schemas.microsoft.com/office/drawing/2014/main" id="{AF80A7DE-6B37-5A40-83BA-BC90C49F5662}"/>
              </a:ext>
            </a:extLst>
          </p:cNvPr>
          <p:cNvSpPr txBox="1"/>
          <p:nvPr/>
        </p:nvSpPr>
        <p:spPr>
          <a:xfrm>
            <a:off x="6036468" y="3467617"/>
            <a:ext cx="1323474" cy="369332"/>
          </a:xfrm>
          <a:prstGeom prst="rect">
            <a:avLst/>
          </a:prstGeom>
          <a:noFill/>
        </p:spPr>
        <p:txBody>
          <a:bodyPr wrap="square" rtlCol="0">
            <a:spAutoFit/>
          </a:bodyPr>
          <a:lstStyle/>
          <a:p>
            <a:r>
              <a:rPr lang="en-GB" sz="1800" b="1" kern="0" dirty="0">
                <a:solidFill>
                  <a:schemeClr val="bg1"/>
                </a:solidFill>
                <a:effectLst/>
                <a:latin typeface="Calibri" panose="020F0502020204030204" pitchFamily="34" charset="0"/>
                <a:ea typeface="Calibri" panose="020F0502020204030204" pitchFamily="34" charset="0"/>
              </a:rPr>
              <a:t>Thebes</a:t>
            </a:r>
            <a:r>
              <a:rPr lang="en-GB" dirty="0">
                <a:effectLst/>
              </a:rPr>
              <a:t> </a:t>
            </a:r>
            <a:r>
              <a:rPr lang="en-GB" sz="1800" kern="0" dirty="0">
                <a:solidFill>
                  <a:srgbClr val="000000"/>
                </a:solidFill>
                <a:effectLst/>
                <a:latin typeface="Calibri" panose="020F0502020204030204" pitchFamily="34" charset="0"/>
                <a:ea typeface="Calibri" panose="020F0502020204030204" pitchFamily="34" charset="0"/>
              </a:rPr>
              <a:t> </a:t>
            </a:r>
            <a:endParaRPr lang="en-US" b="1" dirty="0">
              <a:solidFill>
                <a:schemeClr val="bg1"/>
              </a:solidFill>
            </a:endParaRPr>
          </a:p>
        </p:txBody>
      </p:sp>
      <p:sp>
        <p:nvSpPr>
          <p:cNvPr id="13" name="TextBox 12">
            <a:extLst>
              <a:ext uri="{FF2B5EF4-FFF2-40B4-BE49-F238E27FC236}">
                <a16:creationId xmlns:a16="http://schemas.microsoft.com/office/drawing/2014/main" id="{C89CCB15-689F-5C4E-E6F5-F33CFD696FE3}"/>
              </a:ext>
            </a:extLst>
          </p:cNvPr>
          <p:cNvSpPr txBox="1"/>
          <p:nvPr/>
        </p:nvSpPr>
        <p:spPr>
          <a:xfrm>
            <a:off x="5870782" y="5218054"/>
            <a:ext cx="851214" cy="369332"/>
          </a:xfrm>
          <a:prstGeom prst="rect">
            <a:avLst/>
          </a:prstGeom>
          <a:noFill/>
        </p:spPr>
        <p:txBody>
          <a:bodyPr wrap="square" rtlCol="0">
            <a:spAutoFit/>
          </a:bodyPr>
          <a:lstStyle/>
          <a:p>
            <a:r>
              <a:rPr lang="en-GB" sz="1800" b="1" kern="0" dirty="0">
                <a:solidFill>
                  <a:schemeClr val="bg1"/>
                </a:solidFill>
                <a:effectLst/>
                <a:latin typeface="Calibri" panose="020F0502020204030204" pitchFamily="34" charset="0"/>
                <a:ea typeface="Calibri" panose="020F0502020204030204" pitchFamily="34" charset="0"/>
              </a:rPr>
              <a:t>Sparta</a:t>
            </a:r>
            <a:r>
              <a:rPr lang="en-GB" dirty="0">
                <a:effectLst/>
              </a:rPr>
              <a:t> </a:t>
            </a:r>
            <a:r>
              <a:rPr lang="en-GB" sz="1800" kern="0" dirty="0">
                <a:solidFill>
                  <a:srgbClr val="000000"/>
                </a:solidFill>
                <a:effectLst/>
                <a:latin typeface="Calibri" panose="020F0502020204030204" pitchFamily="34" charset="0"/>
                <a:ea typeface="Calibri" panose="020F0502020204030204" pitchFamily="34" charset="0"/>
              </a:rPr>
              <a:t> </a:t>
            </a:r>
            <a:endParaRPr lang="en-US" b="1" dirty="0">
              <a:solidFill>
                <a:schemeClr val="bg1"/>
              </a:solidFill>
            </a:endParaRPr>
          </a:p>
        </p:txBody>
      </p:sp>
      <p:sp>
        <p:nvSpPr>
          <p:cNvPr id="14" name="TextBox 13">
            <a:extLst>
              <a:ext uri="{FF2B5EF4-FFF2-40B4-BE49-F238E27FC236}">
                <a16:creationId xmlns:a16="http://schemas.microsoft.com/office/drawing/2014/main" id="{A10C85BB-41D8-05FF-B372-A3FAB078CCEE}"/>
              </a:ext>
            </a:extLst>
          </p:cNvPr>
          <p:cNvSpPr txBox="1"/>
          <p:nvPr/>
        </p:nvSpPr>
        <p:spPr>
          <a:xfrm>
            <a:off x="5181596" y="3234527"/>
            <a:ext cx="1323474" cy="369332"/>
          </a:xfrm>
          <a:prstGeom prst="rect">
            <a:avLst/>
          </a:prstGeom>
          <a:noFill/>
        </p:spPr>
        <p:txBody>
          <a:bodyPr wrap="square" rtlCol="0">
            <a:spAutoFit/>
          </a:bodyPr>
          <a:lstStyle/>
          <a:p>
            <a:r>
              <a:rPr lang="en-GB" sz="1800" b="1" kern="0" dirty="0">
                <a:solidFill>
                  <a:schemeClr val="bg1"/>
                </a:solidFill>
                <a:effectLst/>
                <a:latin typeface="Calibri" panose="020F0502020204030204" pitchFamily="34" charset="0"/>
                <a:ea typeface="Calibri" panose="020F0502020204030204" pitchFamily="34" charset="0"/>
              </a:rPr>
              <a:t>Delphi</a:t>
            </a:r>
            <a:r>
              <a:rPr lang="en-GB" dirty="0">
                <a:effectLst/>
              </a:rPr>
              <a:t> </a:t>
            </a:r>
            <a:r>
              <a:rPr lang="en-GB" sz="1800" kern="0" dirty="0">
                <a:solidFill>
                  <a:srgbClr val="000000"/>
                </a:solidFill>
                <a:effectLst/>
                <a:latin typeface="Calibri" panose="020F0502020204030204" pitchFamily="34" charset="0"/>
                <a:ea typeface="Calibri" panose="020F0502020204030204" pitchFamily="34" charset="0"/>
              </a:rPr>
              <a:t> </a:t>
            </a:r>
            <a:endParaRPr lang="en-US" b="1" dirty="0">
              <a:solidFill>
                <a:schemeClr val="bg1"/>
              </a:solidFill>
            </a:endParaRPr>
          </a:p>
        </p:txBody>
      </p:sp>
      <p:sp>
        <p:nvSpPr>
          <p:cNvPr id="15" name="TextBox 14">
            <a:extLst>
              <a:ext uri="{FF2B5EF4-FFF2-40B4-BE49-F238E27FC236}">
                <a16:creationId xmlns:a16="http://schemas.microsoft.com/office/drawing/2014/main" id="{D37E1AC1-FACA-D275-4125-FE974D0EE469}"/>
              </a:ext>
            </a:extLst>
          </p:cNvPr>
          <p:cNvSpPr txBox="1"/>
          <p:nvPr/>
        </p:nvSpPr>
        <p:spPr>
          <a:xfrm>
            <a:off x="5558766" y="3992922"/>
            <a:ext cx="1323474" cy="369332"/>
          </a:xfrm>
          <a:prstGeom prst="rect">
            <a:avLst/>
          </a:prstGeom>
          <a:noFill/>
        </p:spPr>
        <p:txBody>
          <a:bodyPr wrap="square" rtlCol="0">
            <a:spAutoFit/>
          </a:bodyPr>
          <a:lstStyle/>
          <a:p>
            <a:r>
              <a:rPr lang="en-GB" sz="1800" b="1" kern="0" dirty="0">
                <a:solidFill>
                  <a:schemeClr val="bg1"/>
                </a:solidFill>
                <a:effectLst/>
                <a:latin typeface="Calibri" panose="020F0502020204030204" pitchFamily="34" charset="0"/>
                <a:ea typeface="Calibri" panose="020F0502020204030204" pitchFamily="34" charset="0"/>
              </a:rPr>
              <a:t>Isthmus</a:t>
            </a:r>
            <a:r>
              <a:rPr lang="en-GB" dirty="0">
                <a:effectLst/>
              </a:rPr>
              <a:t> </a:t>
            </a:r>
            <a:r>
              <a:rPr lang="en-GB" sz="1800" kern="0" dirty="0">
                <a:solidFill>
                  <a:srgbClr val="000000"/>
                </a:solidFill>
                <a:effectLst/>
                <a:latin typeface="Calibri" panose="020F0502020204030204" pitchFamily="34" charset="0"/>
                <a:ea typeface="Calibri" panose="020F0502020204030204" pitchFamily="34" charset="0"/>
              </a:rPr>
              <a:t> </a:t>
            </a:r>
            <a:endParaRPr lang="en-US" b="1" dirty="0">
              <a:solidFill>
                <a:schemeClr val="bg1"/>
              </a:solidFill>
            </a:endParaRPr>
          </a:p>
        </p:txBody>
      </p:sp>
      <p:sp>
        <p:nvSpPr>
          <p:cNvPr id="16" name="TextBox 15">
            <a:extLst>
              <a:ext uri="{FF2B5EF4-FFF2-40B4-BE49-F238E27FC236}">
                <a16:creationId xmlns:a16="http://schemas.microsoft.com/office/drawing/2014/main" id="{32CF0CC3-DFF2-CE08-1745-C69ABDA73A6D}"/>
              </a:ext>
            </a:extLst>
          </p:cNvPr>
          <p:cNvSpPr txBox="1"/>
          <p:nvPr/>
        </p:nvSpPr>
        <p:spPr>
          <a:xfrm>
            <a:off x="7303169" y="3859538"/>
            <a:ext cx="1323474" cy="369332"/>
          </a:xfrm>
          <a:prstGeom prst="rect">
            <a:avLst/>
          </a:prstGeom>
          <a:noFill/>
        </p:spPr>
        <p:txBody>
          <a:bodyPr wrap="square" rtlCol="0">
            <a:spAutoFit/>
          </a:bodyPr>
          <a:lstStyle/>
          <a:p>
            <a:r>
              <a:rPr lang="en-GB" sz="1800" b="1" kern="0" dirty="0">
                <a:solidFill>
                  <a:schemeClr val="bg1"/>
                </a:solidFill>
                <a:effectLst/>
                <a:latin typeface="Calibri" panose="020F0502020204030204" pitchFamily="34" charset="0"/>
                <a:ea typeface="Calibri" panose="020F0502020204030204" pitchFamily="34" charset="0"/>
              </a:rPr>
              <a:t>Athens</a:t>
            </a:r>
            <a:r>
              <a:rPr lang="en-GB" dirty="0">
                <a:effectLst/>
              </a:rPr>
              <a:t> </a:t>
            </a:r>
            <a:r>
              <a:rPr lang="en-GB" sz="1800" kern="0" dirty="0">
                <a:solidFill>
                  <a:srgbClr val="000000"/>
                </a:solidFill>
                <a:effectLst/>
                <a:latin typeface="Calibri" panose="020F0502020204030204" pitchFamily="34" charset="0"/>
                <a:ea typeface="Calibri" panose="020F0502020204030204" pitchFamily="34" charset="0"/>
              </a:rPr>
              <a:t> </a:t>
            </a:r>
            <a:endParaRPr lang="en-US" b="1" dirty="0">
              <a:solidFill>
                <a:schemeClr val="bg1"/>
              </a:solidFill>
            </a:endParaRPr>
          </a:p>
        </p:txBody>
      </p:sp>
      <p:sp>
        <p:nvSpPr>
          <p:cNvPr id="17" name="TextBox 16">
            <a:extLst>
              <a:ext uri="{FF2B5EF4-FFF2-40B4-BE49-F238E27FC236}">
                <a16:creationId xmlns:a16="http://schemas.microsoft.com/office/drawing/2014/main" id="{81DBE09E-ADD3-E33D-6DB8-8245CBB71332}"/>
              </a:ext>
            </a:extLst>
          </p:cNvPr>
          <p:cNvSpPr txBox="1"/>
          <p:nvPr/>
        </p:nvSpPr>
        <p:spPr>
          <a:xfrm rot="3355091">
            <a:off x="6584029" y="4410522"/>
            <a:ext cx="1323474" cy="369332"/>
          </a:xfrm>
          <a:prstGeom prst="rect">
            <a:avLst/>
          </a:prstGeom>
          <a:noFill/>
        </p:spPr>
        <p:txBody>
          <a:bodyPr wrap="square" rtlCol="0">
            <a:spAutoFit/>
          </a:bodyPr>
          <a:lstStyle/>
          <a:p>
            <a:r>
              <a:rPr lang="en-GB" sz="1800" b="1" kern="0" dirty="0">
                <a:solidFill>
                  <a:schemeClr val="bg1"/>
                </a:solidFill>
                <a:effectLst/>
                <a:latin typeface="Calibri" panose="020F0502020204030204" pitchFamily="34" charset="0"/>
                <a:ea typeface="Calibri" panose="020F0502020204030204" pitchFamily="34" charset="0"/>
              </a:rPr>
              <a:t>Megara</a:t>
            </a:r>
            <a:r>
              <a:rPr lang="en-GB" dirty="0">
                <a:effectLst/>
              </a:rPr>
              <a:t> </a:t>
            </a:r>
            <a:r>
              <a:rPr lang="en-GB" sz="1800" kern="0" dirty="0">
                <a:solidFill>
                  <a:srgbClr val="000000"/>
                </a:solidFill>
                <a:effectLst/>
                <a:latin typeface="Calibri" panose="020F0502020204030204" pitchFamily="34" charset="0"/>
                <a:ea typeface="Calibri" panose="020F0502020204030204" pitchFamily="34" charset="0"/>
              </a:rPr>
              <a:t> </a:t>
            </a:r>
            <a:endParaRPr lang="en-US" b="1" dirty="0">
              <a:solidFill>
                <a:schemeClr val="bg1"/>
              </a:solidFill>
            </a:endParaRPr>
          </a:p>
        </p:txBody>
      </p:sp>
      <p:sp>
        <p:nvSpPr>
          <p:cNvPr id="18" name="Content Placeholder 2">
            <a:extLst>
              <a:ext uri="{FF2B5EF4-FFF2-40B4-BE49-F238E27FC236}">
                <a16:creationId xmlns:a16="http://schemas.microsoft.com/office/drawing/2014/main" id="{ECF959EF-A294-8A4F-0E07-47BF4DBF0A1C}"/>
              </a:ext>
            </a:extLst>
          </p:cNvPr>
          <p:cNvSpPr>
            <a:spLocks noGrp="1"/>
          </p:cNvSpPr>
          <p:nvPr>
            <p:ph idx="1"/>
          </p:nvPr>
        </p:nvSpPr>
        <p:spPr>
          <a:xfrm>
            <a:off x="0" y="1128987"/>
            <a:ext cx="3778670" cy="5382704"/>
          </a:xfrm>
        </p:spPr>
        <p:txBody>
          <a:bodyPr>
            <a:normAutofit fontScale="92500"/>
          </a:bodyPr>
          <a:lstStyle/>
          <a:p>
            <a:pPr marL="0" indent="0">
              <a:buNone/>
            </a:pPr>
            <a:r>
              <a:rPr lang="en-US" sz="2100" b="1" dirty="0"/>
              <a:t>Where Socrates had served ‘on some military expedition[s]’</a:t>
            </a:r>
          </a:p>
          <a:p>
            <a:r>
              <a:rPr lang="en-US" sz="2100" dirty="0"/>
              <a:t>Potidaea, </a:t>
            </a:r>
            <a:r>
              <a:rPr lang="en-US" sz="2100" dirty="0" err="1"/>
              <a:t>Delion</a:t>
            </a:r>
            <a:r>
              <a:rPr lang="en-US" sz="2100" dirty="0"/>
              <a:t>, &amp; Amphipolis</a:t>
            </a:r>
          </a:p>
          <a:p>
            <a:pPr marL="457200" lvl="1" indent="0">
              <a:buNone/>
            </a:pPr>
            <a:r>
              <a:rPr lang="en-US" sz="2100" dirty="0"/>
              <a:t>(Plato </a:t>
            </a:r>
            <a:r>
              <a:rPr lang="en-US" sz="2100" i="1" dirty="0"/>
              <a:t>Crito</a:t>
            </a:r>
            <a:r>
              <a:rPr lang="en-US" sz="2100" dirty="0"/>
              <a:t> 52b)</a:t>
            </a:r>
            <a:endParaRPr lang="en-US" sz="2100" i="1" dirty="0"/>
          </a:p>
          <a:p>
            <a:pPr marL="0" indent="0">
              <a:buNone/>
            </a:pPr>
            <a:r>
              <a:rPr lang="en-US" sz="2100" b="1" dirty="0"/>
              <a:t>The Ship of Theseus</a:t>
            </a:r>
          </a:p>
          <a:p>
            <a:r>
              <a:rPr lang="en-US" sz="2100" dirty="0"/>
              <a:t>Sailing from Delos to Athens (43c-d); spotted at </a:t>
            </a:r>
            <a:r>
              <a:rPr lang="en-US" sz="2100" dirty="0" err="1"/>
              <a:t>Sounion</a:t>
            </a:r>
            <a:r>
              <a:rPr lang="en-US" sz="2100" dirty="0"/>
              <a:t> (43d).</a:t>
            </a:r>
            <a:endParaRPr lang="en-US" sz="2100" b="1" dirty="0"/>
          </a:p>
          <a:p>
            <a:pPr marL="0" indent="0">
              <a:buNone/>
            </a:pPr>
            <a:r>
              <a:rPr lang="en-US" sz="2100" b="1" dirty="0"/>
              <a:t>Places Socrates might flee to:</a:t>
            </a:r>
          </a:p>
          <a:p>
            <a:r>
              <a:rPr lang="en-US" sz="2100" dirty="0"/>
              <a:t>Thessaly (45c, 53d-54a), Thebes &amp; Megara (53b).</a:t>
            </a:r>
            <a:endParaRPr lang="en-US" sz="2100" b="1" dirty="0"/>
          </a:p>
          <a:p>
            <a:pPr marL="0" indent="0">
              <a:buNone/>
            </a:pPr>
            <a:r>
              <a:rPr lang="en-US" sz="2100" b="1" dirty="0"/>
              <a:t>Socrates may have attended a festival at the Isthmus? (52b)</a:t>
            </a:r>
          </a:p>
          <a:p>
            <a:pPr marL="0" indent="0">
              <a:buNone/>
            </a:pPr>
            <a:r>
              <a:rPr lang="en-US" sz="2100" b="1" dirty="0"/>
              <a:t>Socrates’ models of good government: </a:t>
            </a:r>
            <a:r>
              <a:rPr lang="en-US" sz="2100" dirty="0"/>
              <a:t>Sparta and Crete (52e)</a:t>
            </a:r>
          </a:p>
          <a:p>
            <a:pPr marL="0" indent="0">
              <a:buNone/>
            </a:pPr>
            <a:r>
              <a:rPr lang="en-US" sz="2100" b="1" dirty="0"/>
              <a:t>The Oracle of Apollo at Delphi</a:t>
            </a:r>
          </a:p>
          <a:p>
            <a:endParaRPr lang="en-US" sz="2200" dirty="0"/>
          </a:p>
          <a:p>
            <a:endParaRPr lang="en-US" sz="2200" dirty="0"/>
          </a:p>
          <a:p>
            <a:endParaRPr lang="en-US" sz="2400" dirty="0"/>
          </a:p>
          <a:p>
            <a:endParaRPr lang="en-US" sz="2400" dirty="0"/>
          </a:p>
        </p:txBody>
      </p:sp>
      <p:sp>
        <p:nvSpPr>
          <p:cNvPr id="19" name="Title 1">
            <a:extLst>
              <a:ext uri="{FF2B5EF4-FFF2-40B4-BE49-F238E27FC236}">
                <a16:creationId xmlns:a16="http://schemas.microsoft.com/office/drawing/2014/main" id="{D60C9A10-B838-740A-4CE6-7F834D4B1B94}"/>
              </a:ext>
            </a:extLst>
          </p:cNvPr>
          <p:cNvSpPr>
            <a:spLocks noGrp="1"/>
          </p:cNvSpPr>
          <p:nvPr>
            <p:ph type="title"/>
          </p:nvPr>
        </p:nvSpPr>
        <p:spPr>
          <a:xfrm>
            <a:off x="0" y="270637"/>
            <a:ext cx="3778670" cy="683090"/>
          </a:xfrm>
        </p:spPr>
        <p:txBody>
          <a:bodyPr>
            <a:normAutofit fontScale="90000"/>
          </a:bodyPr>
          <a:lstStyle/>
          <a:p>
            <a:pPr algn="ctr"/>
            <a:r>
              <a:rPr lang="en-US" b="1" dirty="0">
                <a:solidFill>
                  <a:schemeClr val="accent2">
                    <a:lumMod val="75000"/>
                  </a:schemeClr>
                </a:solidFill>
                <a:latin typeface="+mn-lt"/>
              </a:rPr>
              <a:t>Reference Map for the </a:t>
            </a:r>
            <a:r>
              <a:rPr lang="en-US" b="1" i="1" dirty="0">
                <a:solidFill>
                  <a:schemeClr val="accent2">
                    <a:lumMod val="75000"/>
                  </a:schemeClr>
                </a:solidFill>
                <a:latin typeface="+mn-lt"/>
              </a:rPr>
              <a:t>Crito</a:t>
            </a:r>
            <a:endParaRPr lang="en-US" b="1" dirty="0">
              <a:solidFill>
                <a:schemeClr val="accent2">
                  <a:lumMod val="75000"/>
                </a:schemeClr>
              </a:solidFill>
              <a:latin typeface="+mn-lt"/>
            </a:endParaRPr>
          </a:p>
        </p:txBody>
      </p:sp>
      <p:sp>
        <p:nvSpPr>
          <p:cNvPr id="21" name="Freeform 20">
            <a:extLst>
              <a:ext uri="{FF2B5EF4-FFF2-40B4-BE49-F238E27FC236}">
                <a16:creationId xmlns:a16="http://schemas.microsoft.com/office/drawing/2014/main" id="{F2266BB9-B7BD-95AC-5BE9-40F16D488AC8}"/>
              </a:ext>
            </a:extLst>
          </p:cNvPr>
          <p:cNvSpPr/>
          <p:nvPr/>
        </p:nvSpPr>
        <p:spPr>
          <a:xfrm>
            <a:off x="4564152" y="1078787"/>
            <a:ext cx="2376755" cy="1815101"/>
          </a:xfrm>
          <a:custGeom>
            <a:avLst/>
            <a:gdLst>
              <a:gd name="connsiteX0" fmla="*/ 866454 w 2376755"/>
              <a:gd name="connsiteY0" fmla="*/ 280826 h 1815101"/>
              <a:gd name="connsiteX1" fmla="*/ 839056 w 2376755"/>
              <a:gd name="connsiteY1" fmla="*/ 315074 h 1815101"/>
              <a:gd name="connsiteX2" fmla="*/ 839056 w 2376755"/>
              <a:gd name="connsiteY2" fmla="*/ 315074 h 1815101"/>
              <a:gd name="connsiteX3" fmla="*/ 839056 w 2376755"/>
              <a:gd name="connsiteY3" fmla="*/ 363020 h 1815101"/>
              <a:gd name="connsiteX4" fmla="*/ 832206 w 2376755"/>
              <a:gd name="connsiteY4" fmla="*/ 400692 h 1815101"/>
              <a:gd name="connsiteX5" fmla="*/ 832206 w 2376755"/>
              <a:gd name="connsiteY5" fmla="*/ 400692 h 1815101"/>
              <a:gd name="connsiteX6" fmla="*/ 832206 w 2376755"/>
              <a:gd name="connsiteY6" fmla="*/ 448638 h 1815101"/>
              <a:gd name="connsiteX7" fmla="*/ 791110 w 2376755"/>
              <a:gd name="connsiteY7" fmla="*/ 452062 h 1815101"/>
              <a:gd name="connsiteX8" fmla="*/ 726040 w 2376755"/>
              <a:gd name="connsiteY8" fmla="*/ 438364 h 1815101"/>
              <a:gd name="connsiteX9" fmla="*/ 678094 w 2376755"/>
              <a:gd name="connsiteY9" fmla="*/ 417815 h 1815101"/>
              <a:gd name="connsiteX10" fmla="*/ 678094 w 2376755"/>
              <a:gd name="connsiteY10" fmla="*/ 417815 h 1815101"/>
              <a:gd name="connsiteX11" fmla="*/ 616449 w 2376755"/>
              <a:gd name="connsiteY11" fmla="*/ 404116 h 1815101"/>
              <a:gd name="connsiteX12" fmla="*/ 616449 w 2376755"/>
              <a:gd name="connsiteY12" fmla="*/ 404116 h 1815101"/>
              <a:gd name="connsiteX13" fmla="*/ 565078 w 2376755"/>
              <a:gd name="connsiteY13" fmla="*/ 397267 h 1815101"/>
              <a:gd name="connsiteX14" fmla="*/ 565078 w 2376755"/>
              <a:gd name="connsiteY14" fmla="*/ 397267 h 1815101"/>
              <a:gd name="connsiteX15" fmla="*/ 513708 w 2376755"/>
              <a:gd name="connsiteY15" fmla="*/ 397267 h 1815101"/>
              <a:gd name="connsiteX16" fmla="*/ 513708 w 2376755"/>
              <a:gd name="connsiteY16" fmla="*/ 397267 h 1815101"/>
              <a:gd name="connsiteX17" fmla="*/ 476036 w 2376755"/>
              <a:gd name="connsiteY17" fmla="*/ 386993 h 1815101"/>
              <a:gd name="connsiteX18" fmla="*/ 476036 w 2376755"/>
              <a:gd name="connsiteY18" fmla="*/ 386993 h 1815101"/>
              <a:gd name="connsiteX19" fmla="*/ 448638 w 2376755"/>
              <a:gd name="connsiteY19" fmla="*/ 363020 h 1815101"/>
              <a:gd name="connsiteX20" fmla="*/ 448638 w 2376755"/>
              <a:gd name="connsiteY20" fmla="*/ 363020 h 1815101"/>
              <a:gd name="connsiteX21" fmla="*/ 400692 w 2376755"/>
              <a:gd name="connsiteY21" fmla="*/ 369869 h 1815101"/>
              <a:gd name="connsiteX22" fmla="*/ 400692 w 2376755"/>
              <a:gd name="connsiteY22" fmla="*/ 369869 h 1815101"/>
              <a:gd name="connsiteX23" fmla="*/ 376719 w 2376755"/>
              <a:gd name="connsiteY23" fmla="*/ 407541 h 1815101"/>
              <a:gd name="connsiteX24" fmla="*/ 376719 w 2376755"/>
              <a:gd name="connsiteY24" fmla="*/ 407541 h 1815101"/>
              <a:gd name="connsiteX25" fmla="*/ 349321 w 2376755"/>
              <a:gd name="connsiteY25" fmla="*/ 438364 h 1815101"/>
              <a:gd name="connsiteX26" fmla="*/ 349321 w 2376755"/>
              <a:gd name="connsiteY26" fmla="*/ 438364 h 1815101"/>
              <a:gd name="connsiteX27" fmla="*/ 304800 w 2376755"/>
              <a:gd name="connsiteY27" fmla="*/ 441788 h 1815101"/>
              <a:gd name="connsiteX28" fmla="*/ 273977 w 2376755"/>
              <a:gd name="connsiteY28" fmla="*/ 441788 h 1815101"/>
              <a:gd name="connsiteX29" fmla="*/ 239730 w 2376755"/>
              <a:gd name="connsiteY29" fmla="*/ 431514 h 1815101"/>
              <a:gd name="connsiteX30" fmla="*/ 239730 w 2376755"/>
              <a:gd name="connsiteY30" fmla="*/ 431514 h 1815101"/>
              <a:gd name="connsiteX31" fmla="*/ 226031 w 2376755"/>
              <a:gd name="connsiteY31" fmla="*/ 386993 h 1815101"/>
              <a:gd name="connsiteX32" fmla="*/ 226031 w 2376755"/>
              <a:gd name="connsiteY32" fmla="*/ 386993 h 1815101"/>
              <a:gd name="connsiteX33" fmla="*/ 188359 w 2376755"/>
              <a:gd name="connsiteY33" fmla="*/ 400692 h 1815101"/>
              <a:gd name="connsiteX34" fmla="*/ 188359 w 2376755"/>
              <a:gd name="connsiteY34" fmla="*/ 400692 h 1815101"/>
              <a:gd name="connsiteX35" fmla="*/ 154112 w 2376755"/>
              <a:gd name="connsiteY35" fmla="*/ 421240 h 1815101"/>
              <a:gd name="connsiteX36" fmla="*/ 154112 w 2376755"/>
              <a:gd name="connsiteY36" fmla="*/ 421240 h 1815101"/>
              <a:gd name="connsiteX37" fmla="*/ 147263 w 2376755"/>
              <a:gd name="connsiteY37" fmla="*/ 445213 h 1815101"/>
              <a:gd name="connsiteX38" fmla="*/ 143838 w 2376755"/>
              <a:gd name="connsiteY38" fmla="*/ 458912 h 1815101"/>
              <a:gd name="connsiteX39" fmla="*/ 143838 w 2376755"/>
              <a:gd name="connsiteY39" fmla="*/ 458912 h 1815101"/>
              <a:gd name="connsiteX40" fmla="*/ 113015 w 2376755"/>
              <a:gd name="connsiteY40" fmla="*/ 493159 h 1815101"/>
              <a:gd name="connsiteX41" fmla="*/ 113015 w 2376755"/>
              <a:gd name="connsiteY41" fmla="*/ 493159 h 1815101"/>
              <a:gd name="connsiteX42" fmla="*/ 133564 w 2376755"/>
              <a:gd name="connsiteY42" fmla="*/ 544530 h 1815101"/>
              <a:gd name="connsiteX43" fmla="*/ 136988 w 2376755"/>
              <a:gd name="connsiteY43" fmla="*/ 575352 h 1815101"/>
              <a:gd name="connsiteX44" fmla="*/ 157537 w 2376755"/>
              <a:gd name="connsiteY44" fmla="*/ 595901 h 1815101"/>
              <a:gd name="connsiteX45" fmla="*/ 154112 w 2376755"/>
              <a:gd name="connsiteY45" fmla="*/ 609600 h 1815101"/>
              <a:gd name="connsiteX46" fmla="*/ 154112 w 2376755"/>
              <a:gd name="connsiteY46" fmla="*/ 609600 h 1815101"/>
              <a:gd name="connsiteX47" fmla="*/ 82193 w 2376755"/>
              <a:gd name="connsiteY47" fmla="*/ 595901 h 1815101"/>
              <a:gd name="connsiteX48" fmla="*/ 51370 w 2376755"/>
              <a:gd name="connsiteY48" fmla="*/ 585626 h 1815101"/>
              <a:gd name="connsiteX49" fmla="*/ 51370 w 2376755"/>
              <a:gd name="connsiteY49" fmla="*/ 585626 h 1815101"/>
              <a:gd name="connsiteX50" fmla="*/ 0 w 2376755"/>
              <a:gd name="connsiteY50" fmla="*/ 606175 h 1815101"/>
              <a:gd name="connsiteX51" fmla="*/ 0 w 2376755"/>
              <a:gd name="connsiteY51" fmla="*/ 606175 h 1815101"/>
              <a:gd name="connsiteX52" fmla="*/ 23973 w 2376755"/>
              <a:gd name="connsiteY52" fmla="*/ 674669 h 1815101"/>
              <a:gd name="connsiteX53" fmla="*/ 30822 w 2376755"/>
              <a:gd name="connsiteY53" fmla="*/ 708916 h 1815101"/>
              <a:gd name="connsiteX54" fmla="*/ 41096 w 2376755"/>
              <a:gd name="connsiteY54" fmla="*/ 743164 h 1815101"/>
              <a:gd name="connsiteX55" fmla="*/ 51370 w 2376755"/>
              <a:gd name="connsiteY55" fmla="*/ 787685 h 1815101"/>
              <a:gd name="connsiteX56" fmla="*/ 47946 w 2376755"/>
              <a:gd name="connsiteY56" fmla="*/ 821932 h 1815101"/>
              <a:gd name="connsiteX57" fmla="*/ 34247 w 2376755"/>
              <a:gd name="connsiteY57" fmla="*/ 849330 h 1815101"/>
              <a:gd name="connsiteX58" fmla="*/ 44521 w 2376755"/>
              <a:gd name="connsiteY58" fmla="*/ 887002 h 1815101"/>
              <a:gd name="connsiteX59" fmla="*/ 54795 w 2376755"/>
              <a:gd name="connsiteY59" fmla="*/ 914400 h 1815101"/>
              <a:gd name="connsiteX60" fmla="*/ 54795 w 2376755"/>
              <a:gd name="connsiteY60" fmla="*/ 952071 h 1815101"/>
              <a:gd name="connsiteX61" fmla="*/ 75344 w 2376755"/>
              <a:gd name="connsiteY61" fmla="*/ 996593 h 1815101"/>
              <a:gd name="connsiteX62" fmla="*/ 75344 w 2376755"/>
              <a:gd name="connsiteY62" fmla="*/ 996593 h 1815101"/>
              <a:gd name="connsiteX63" fmla="*/ 116440 w 2376755"/>
              <a:gd name="connsiteY63" fmla="*/ 1000017 h 1815101"/>
              <a:gd name="connsiteX64" fmla="*/ 126714 w 2376755"/>
              <a:gd name="connsiteY64" fmla="*/ 1013716 h 1815101"/>
              <a:gd name="connsiteX65" fmla="*/ 126714 w 2376755"/>
              <a:gd name="connsiteY65" fmla="*/ 1013716 h 1815101"/>
              <a:gd name="connsiteX66" fmla="*/ 140413 w 2376755"/>
              <a:gd name="connsiteY66" fmla="*/ 1078786 h 1815101"/>
              <a:gd name="connsiteX67" fmla="*/ 157537 w 2376755"/>
              <a:gd name="connsiteY67" fmla="*/ 1119883 h 1815101"/>
              <a:gd name="connsiteX68" fmla="*/ 174660 w 2376755"/>
              <a:gd name="connsiteY68" fmla="*/ 1143856 h 1815101"/>
              <a:gd name="connsiteX69" fmla="*/ 208908 w 2376755"/>
              <a:gd name="connsiteY69" fmla="*/ 1147280 h 1815101"/>
              <a:gd name="connsiteX70" fmla="*/ 260278 w 2376755"/>
              <a:gd name="connsiteY70" fmla="*/ 1188377 h 1815101"/>
              <a:gd name="connsiteX71" fmla="*/ 280827 w 2376755"/>
              <a:gd name="connsiteY71" fmla="*/ 1212350 h 1815101"/>
              <a:gd name="connsiteX72" fmla="*/ 280827 w 2376755"/>
              <a:gd name="connsiteY72" fmla="*/ 1250022 h 1815101"/>
              <a:gd name="connsiteX73" fmla="*/ 277402 w 2376755"/>
              <a:gd name="connsiteY73" fmla="*/ 1287694 h 1815101"/>
              <a:gd name="connsiteX74" fmla="*/ 250004 w 2376755"/>
              <a:gd name="connsiteY74" fmla="*/ 1318516 h 1815101"/>
              <a:gd name="connsiteX75" fmla="*/ 250004 w 2376755"/>
              <a:gd name="connsiteY75" fmla="*/ 1318516 h 1815101"/>
              <a:gd name="connsiteX76" fmla="*/ 236305 w 2376755"/>
              <a:gd name="connsiteY76" fmla="*/ 1363038 h 1815101"/>
              <a:gd name="connsiteX77" fmla="*/ 236305 w 2376755"/>
              <a:gd name="connsiteY77" fmla="*/ 1363038 h 1815101"/>
              <a:gd name="connsiteX78" fmla="*/ 260278 w 2376755"/>
              <a:gd name="connsiteY78" fmla="*/ 1393860 h 1815101"/>
              <a:gd name="connsiteX79" fmla="*/ 260278 w 2376755"/>
              <a:gd name="connsiteY79" fmla="*/ 1393860 h 1815101"/>
              <a:gd name="connsiteX80" fmla="*/ 287676 w 2376755"/>
              <a:gd name="connsiteY80" fmla="*/ 1376737 h 1815101"/>
              <a:gd name="connsiteX81" fmla="*/ 287676 w 2376755"/>
              <a:gd name="connsiteY81" fmla="*/ 1376737 h 1815101"/>
              <a:gd name="connsiteX82" fmla="*/ 332197 w 2376755"/>
              <a:gd name="connsiteY82" fmla="*/ 1349339 h 1815101"/>
              <a:gd name="connsiteX83" fmla="*/ 332197 w 2376755"/>
              <a:gd name="connsiteY83" fmla="*/ 1349339 h 1815101"/>
              <a:gd name="connsiteX84" fmla="*/ 352746 w 2376755"/>
              <a:gd name="connsiteY84" fmla="*/ 1311667 h 1815101"/>
              <a:gd name="connsiteX85" fmla="*/ 352746 w 2376755"/>
              <a:gd name="connsiteY85" fmla="*/ 1311667 h 1815101"/>
              <a:gd name="connsiteX86" fmla="*/ 397267 w 2376755"/>
              <a:gd name="connsiteY86" fmla="*/ 1321941 h 1815101"/>
              <a:gd name="connsiteX87" fmla="*/ 397267 w 2376755"/>
              <a:gd name="connsiteY87" fmla="*/ 1321941 h 1815101"/>
              <a:gd name="connsiteX88" fmla="*/ 410966 w 2376755"/>
              <a:gd name="connsiteY88" fmla="*/ 1363038 h 1815101"/>
              <a:gd name="connsiteX89" fmla="*/ 448638 w 2376755"/>
              <a:gd name="connsiteY89" fmla="*/ 1332215 h 1815101"/>
              <a:gd name="connsiteX90" fmla="*/ 448638 w 2376755"/>
              <a:gd name="connsiteY90" fmla="*/ 1301393 h 1815101"/>
              <a:gd name="connsiteX91" fmla="*/ 489735 w 2376755"/>
              <a:gd name="connsiteY91" fmla="*/ 1301393 h 1815101"/>
              <a:gd name="connsiteX92" fmla="*/ 489735 w 2376755"/>
              <a:gd name="connsiteY92" fmla="*/ 1301393 h 1815101"/>
              <a:gd name="connsiteX93" fmla="*/ 520557 w 2376755"/>
              <a:gd name="connsiteY93" fmla="*/ 1263721 h 1815101"/>
              <a:gd name="connsiteX94" fmla="*/ 520557 w 2376755"/>
              <a:gd name="connsiteY94" fmla="*/ 1250022 h 1815101"/>
              <a:gd name="connsiteX95" fmla="*/ 554804 w 2376755"/>
              <a:gd name="connsiteY95" fmla="*/ 1253447 h 1815101"/>
              <a:gd name="connsiteX96" fmla="*/ 582202 w 2376755"/>
              <a:gd name="connsiteY96" fmla="*/ 1263721 h 1815101"/>
              <a:gd name="connsiteX97" fmla="*/ 582202 w 2376755"/>
              <a:gd name="connsiteY97" fmla="*/ 1263721 h 1815101"/>
              <a:gd name="connsiteX98" fmla="*/ 613024 w 2376755"/>
              <a:gd name="connsiteY98" fmla="*/ 1287694 h 1815101"/>
              <a:gd name="connsiteX99" fmla="*/ 613024 w 2376755"/>
              <a:gd name="connsiteY99" fmla="*/ 1287694 h 1815101"/>
              <a:gd name="connsiteX100" fmla="*/ 647272 w 2376755"/>
              <a:gd name="connsiteY100" fmla="*/ 1308242 h 1815101"/>
              <a:gd name="connsiteX101" fmla="*/ 647272 w 2376755"/>
              <a:gd name="connsiteY101" fmla="*/ 1308242 h 1815101"/>
              <a:gd name="connsiteX102" fmla="*/ 671245 w 2376755"/>
              <a:gd name="connsiteY102" fmla="*/ 1356188 h 1815101"/>
              <a:gd name="connsiteX103" fmla="*/ 688368 w 2376755"/>
              <a:gd name="connsiteY103" fmla="*/ 1383586 h 1815101"/>
              <a:gd name="connsiteX104" fmla="*/ 688368 w 2376755"/>
              <a:gd name="connsiteY104" fmla="*/ 1383586 h 1815101"/>
              <a:gd name="connsiteX105" fmla="*/ 729465 w 2376755"/>
              <a:gd name="connsiteY105" fmla="*/ 1380161 h 1815101"/>
              <a:gd name="connsiteX106" fmla="*/ 743164 w 2376755"/>
              <a:gd name="connsiteY106" fmla="*/ 1390435 h 1815101"/>
              <a:gd name="connsiteX107" fmla="*/ 773986 w 2376755"/>
              <a:gd name="connsiteY107" fmla="*/ 1400710 h 1815101"/>
              <a:gd name="connsiteX108" fmla="*/ 773986 w 2376755"/>
              <a:gd name="connsiteY108" fmla="*/ 1400710 h 1815101"/>
              <a:gd name="connsiteX109" fmla="*/ 804809 w 2376755"/>
              <a:gd name="connsiteY109" fmla="*/ 1431532 h 1815101"/>
              <a:gd name="connsiteX110" fmla="*/ 804809 w 2376755"/>
              <a:gd name="connsiteY110" fmla="*/ 1431532 h 1815101"/>
              <a:gd name="connsiteX111" fmla="*/ 825357 w 2376755"/>
              <a:gd name="connsiteY111" fmla="*/ 1469204 h 1815101"/>
              <a:gd name="connsiteX112" fmla="*/ 825357 w 2376755"/>
              <a:gd name="connsiteY112" fmla="*/ 1500026 h 1815101"/>
              <a:gd name="connsiteX113" fmla="*/ 825357 w 2376755"/>
              <a:gd name="connsiteY113" fmla="*/ 1500026 h 1815101"/>
              <a:gd name="connsiteX114" fmla="*/ 839056 w 2376755"/>
              <a:gd name="connsiteY114" fmla="*/ 1544548 h 1815101"/>
              <a:gd name="connsiteX115" fmla="*/ 839056 w 2376755"/>
              <a:gd name="connsiteY115" fmla="*/ 1544548 h 1815101"/>
              <a:gd name="connsiteX116" fmla="*/ 839056 w 2376755"/>
              <a:gd name="connsiteY116" fmla="*/ 1585644 h 1815101"/>
              <a:gd name="connsiteX117" fmla="*/ 839056 w 2376755"/>
              <a:gd name="connsiteY117" fmla="*/ 1585644 h 1815101"/>
              <a:gd name="connsiteX118" fmla="*/ 849330 w 2376755"/>
              <a:gd name="connsiteY118" fmla="*/ 1643865 h 1815101"/>
              <a:gd name="connsiteX119" fmla="*/ 863029 w 2376755"/>
              <a:gd name="connsiteY119" fmla="*/ 1647289 h 1815101"/>
              <a:gd name="connsiteX120" fmla="*/ 897276 w 2376755"/>
              <a:gd name="connsiteY120" fmla="*/ 1640440 h 1815101"/>
              <a:gd name="connsiteX121" fmla="*/ 928099 w 2376755"/>
              <a:gd name="connsiteY121" fmla="*/ 1657564 h 1815101"/>
              <a:gd name="connsiteX122" fmla="*/ 928099 w 2376755"/>
              <a:gd name="connsiteY122" fmla="*/ 1657564 h 1815101"/>
              <a:gd name="connsiteX123" fmla="*/ 958921 w 2376755"/>
              <a:gd name="connsiteY123" fmla="*/ 1640440 h 1815101"/>
              <a:gd name="connsiteX124" fmla="*/ 958921 w 2376755"/>
              <a:gd name="connsiteY124" fmla="*/ 1640440 h 1815101"/>
              <a:gd name="connsiteX125" fmla="*/ 989744 w 2376755"/>
              <a:gd name="connsiteY125" fmla="*/ 1633591 h 1815101"/>
              <a:gd name="connsiteX126" fmla="*/ 989744 w 2376755"/>
              <a:gd name="connsiteY126" fmla="*/ 1633591 h 1815101"/>
              <a:gd name="connsiteX127" fmla="*/ 1020566 w 2376755"/>
              <a:gd name="connsiteY127" fmla="*/ 1619892 h 1815101"/>
              <a:gd name="connsiteX128" fmla="*/ 1034265 w 2376755"/>
              <a:gd name="connsiteY128" fmla="*/ 1619892 h 1815101"/>
              <a:gd name="connsiteX129" fmla="*/ 1047964 w 2376755"/>
              <a:gd name="connsiteY129" fmla="*/ 1616467 h 1815101"/>
              <a:gd name="connsiteX130" fmla="*/ 1051388 w 2376755"/>
              <a:gd name="connsiteY130" fmla="*/ 1623316 h 1815101"/>
              <a:gd name="connsiteX131" fmla="*/ 1051388 w 2376755"/>
              <a:gd name="connsiteY131" fmla="*/ 1623316 h 1815101"/>
              <a:gd name="connsiteX132" fmla="*/ 1065087 w 2376755"/>
              <a:gd name="connsiteY132" fmla="*/ 1667838 h 1815101"/>
              <a:gd name="connsiteX133" fmla="*/ 1089060 w 2376755"/>
              <a:gd name="connsiteY133" fmla="*/ 1637015 h 1815101"/>
              <a:gd name="connsiteX134" fmla="*/ 1089060 w 2376755"/>
              <a:gd name="connsiteY134" fmla="*/ 1637015 h 1815101"/>
              <a:gd name="connsiteX135" fmla="*/ 1137006 w 2376755"/>
              <a:gd name="connsiteY135" fmla="*/ 1633591 h 1815101"/>
              <a:gd name="connsiteX136" fmla="*/ 1147281 w 2376755"/>
              <a:gd name="connsiteY136" fmla="*/ 1606193 h 1815101"/>
              <a:gd name="connsiteX137" fmla="*/ 1137006 w 2376755"/>
              <a:gd name="connsiteY137" fmla="*/ 1568521 h 1815101"/>
              <a:gd name="connsiteX138" fmla="*/ 1137006 w 2376755"/>
              <a:gd name="connsiteY138" fmla="*/ 1568521 h 1815101"/>
              <a:gd name="connsiteX139" fmla="*/ 1085636 w 2376755"/>
              <a:gd name="connsiteY139" fmla="*/ 1544548 h 1815101"/>
              <a:gd name="connsiteX140" fmla="*/ 1085636 w 2376755"/>
              <a:gd name="connsiteY140" fmla="*/ 1544548 h 1815101"/>
              <a:gd name="connsiteX141" fmla="*/ 1051388 w 2376755"/>
              <a:gd name="connsiteY141" fmla="*/ 1513725 h 1815101"/>
              <a:gd name="connsiteX142" fmla="*/ 1058238 w 2376755"/>
              <a:gd name="connsiteY142" fmla="*/ 1503451 h 1815101"/>
              <a:gd name="connsiteX143" fmla="*/ 1058238 w 2376755"/>
              <a:gd name="connsiteY143" fmla="*/ 1503451 h 1815101"/>
              <a:gd name="connsiteX144" fmla="*/ 1075361 w 2376755"/>
              <a:gd name="connsiteY144" fmla="*/ 1476053 h 1815101"/>
              <a:gd name="connsiteX145" fmla="*/ 1099335 w 2376755"/>
              <a:gd name="connsiteY145" fmla="*/ 1458930 h 1815101"/>
              <a:gd name="connsiteX146" fmla="*/ 1099335 w 2376755"/>
              <a:gd name="connsiteY146" fmla="*/ 1458930 h 1815101"/>
              <a:gd name="connsiteX147" fmla="*/ 1126732 w 2376755"/>
              <a:gd name="connsiteY147" fmla="*/ 1434957 h 1815101"/>
              <a:gd name="connsiteX148" fmla="*/ 1126732 w 2376755"/>
              <a:gd name="connsiteY148" fmla="*/ 1434957 h 1815101"/>
              <a:gd name="connsiteX149" fmla="*/ 1147281 w 2376755"/>
              <a:gd name="connsiteY149" fmla="*/ 1417833 h 1815101"/>
              <a:gd name="connsiteX150" fmla="*/ 1157555 w 2376755"/>
              <a:gd name="connsiteY150" fmla="*/ 1410984 h 1815101"/>
              <a:gd name="connsiteX151" fmla="*/ 1160979 w 2376755"/>
              <a:gd name="connsiteY151" fmla="*/ 1397285 h 1815101"/>
              <a:gd name="connsiteX152" fmla="*/ 1174678 w 2376755"/>
              <a:gd name="connsiteY152" fmla="*/ 1397285 h 1815101"/>
              <a:gd name="connsiteX153" fmla="*/ 1174678 w 2376755"/>
              <a:gd name="connsiteY153" fmla="*/ 1397285 h 1815101"/>
              <a:gd name="connsiteX154" fmla="*/ 1195227 w 2376755"/>
              <a:gd name="connsiteY154" fmla="*/ 1369887 h 1815101"/>
              <a:gd name="connsiteX155" fmla="*/ 1198651 w 2376755"/>
              <a:gd name="connsiteY155" fmla="*/ 1366462 h 1815101"/>
              <a:gd name="connsiteX156" fmla="*/ 1198651 w 2376755"/>
              <a:gd name="connsiteY156" fmla="*/ 1366462 h 1815101"/>
              <a:gd name="connsiteX157" fmla="*/ 1219200 w 2376755"/>
              <a:gd name="connsiteY157" fmla="*/ 1328791 h 1815101"/>
              <a:gd name="connsiteX158" fmla="*/ 1229474 w 2376755"/>
              <a:gd name="connsiteY158" fmla="*/ 1325366 h 1815101"/>
              <a:gd name="connsiteX159" fmla="*/ 1236323 w 2376755"/>
              <a:gd name="connsiteY159" fmla="*/ 1318516 h 1815101"/>
              <a:gd name="connsiteX160" fmla="*/ 1236323 w 2376755"/>
              <a:gd name="connsiteY160" fmla="*/ 1318516 h 1815101"/>
              <a:gd name="connsiteX161" fmla="*/ 1270570 w 2376755"/>
              <a:gd name="connsiteY161" fmla="*/ 1332215 h 1815101"/>
              <a:gd name="connsiteX162" fmla="*/ 1270570 w 2376755"/>
              <a:gd name="connsiteY162" fmla="*/ 1332215 h 1815101"/>
              <a:gd name="connsiteX163" fmla="*/ 1270570 w 2376755"/>
              <a:gd name="connsiteY163" fmla="*/ 1376737 h 1815101"/>
              <a:gd name="connsiteX164" fmla="*/ 1270570 w 2376755"/>
              <a:gd name="connsiteY164" fmla="*/ 1387011 h 1815101"/>
              <a:gd name="connsiteX165" fmla="*/ 1270570 w 2376755"/>
              <a:gd name="connsiteY165" fmla="*/ 1387011 h 1815101"/>
              <a:gd name="connsiteX166" fmla="*/ 1301393 w 2376755"/>
              <a:gd name="connsiteY166" fmla="*/ 1410984 h 1815101"/>
              <a:gd name="connsiteX167" fmla="*/ 1301393 w 2376755"/>
              <a:gd name="connsiteY167" fmla="*/ 1410984 h 1815101"/>
              <a:gd name="connsiteX168" fmla="*/ 1345914 w 2376755"/>
              <a:gd name="connsiteY168" fmla="*/ 1410984 h 1815101"/>
              <a:gd name="connsiteX169" fmla="*/ 1345914 w 2376755"/>
              <a:gd name="connsiteY169" fmla="*/ 1410984 h 1815101"/>
              <a:gd name="connsiteX170" fmla="*/ 1376737 w 2376755"/>
              <a:gd name="connsiteY170" fmla="*/ 1417833 h 1815101"/>
              <a:gd name="connsiteX171" fmla="*/ 1376737 w 2376755"/>
              <a:gd name="connsiteY171" fmla="*/ 1417833 h 1815101"/>
              <a:gd name="connsiteX172" fmla="*/ 1404135 w 2376755"/>
              <a:gd name="connsiteY172" fmla="*/ 1445231 h 1815101"/>
              <a:gd name="connsiteX173" fmla="*/ 1410984 w 2376755"/>
              <a:gd name="connsiteY173" fmla="*/ 1455505 h 1815101"/>
              <a:gd name="connsiteX174" fmla="*/ 1424683 w 2376755"/>
              <a:gd name="connsiteY174" fmla="*/ 1465779 h 1815101"/>
              <a:gd name="connsiteX175" fmla="*/ 1424683 w 2376755"/>
              <a:gd name="connsiteY175" fmla="*/ 1476053 h 1815101"/>
              <a:gd name="connsiteX176" fmla="*/ 1424683 w 2376755"/>
              <a:gd name="connsiteY176" fmla="*/ 1476053 h 1815101"/>
              <a:gd name="connsiteX177" fmla="*/ 1424683 w 2376755"/>
              <a:gd name="connsiteY177" fmla="*/ 1513725 h 1815101"/>
              <a:gd name="connsiteX178" fmla="*/ 1424683 w 2376755"/>
              <a:gd name="connsiteY178" fmla="*/ 1513725 h 1815101"/>
              <a:gd name="connsiteX179" fmla="*/ 1438382 w 2376755"/>
              <a:gd name="connsiteY179" fmla="*/ 1544548 h 1815101"/>
              <a:gd name="connsiteX180" fmla="*/ 1469204 w 2376755"/>
              <a:gd name="connsiteY180" fmla="*/ 1544548 h 1815101"/>
              <a:gd name="connsiteX181" fmla="*/ 1469204 w 2376755"/>
              <a:gd name="connsiteY181" fmla="*/ 1544548 h 1815101"/>
              <a:gd name="connsiteX182" fmla="*/ 1486328 w 2376755"/>
              <a:gd name="connsiteY182" fmla="*/ 1602768 h 1815101"/>
              <a:gd name="connsiteX183" fmla="*/ 1486328 w 2376755"/>
              <a:gd name="connsiteY183" fmla="*/ 1602768 h 1815101"/>
              <a:gd name="connsiteX184" fmla="*/ 1489752 w 2376755"/>
              <a:gd name="connsiteY184" fmla="*/ 1650714 h 1815101"/>
              <a:gd name="connsiteX185" fmla="*/ 1524000 w 2376755"/>
              <a:gd name="connsiteY185" fmla="*/ 1664413 h 1815101"/>
              <a:gd name="connsiteX186" fmla="*/ 1524000 w 2376755"/>
              <a:gd name="connsiteY186" fmla="*/ 1664413 h 1815101"/>
              <a:gd name="connsiteX187" fmla="*/ 1585645 w 2376755"/>
              <a:gd name="connsiteY187" fmla="*/ 1688386 h 1815101"/>
              <a:gd name="connsiteX188" fmla="*/ 1616467 w 2376755"/>
              <a:gd name="connsiteY188" fmla="*/ 1688386 h 1815101"/>
              <a:gd name="connsiteX189" fmla="*/ 1616467 w 2376755"/>
              <a:gd name="connsiteY189" fmla="*/ 1688386 h 1815101"/>
              <a:gd name="connsiteX190" fmla="*/ 1657564 w 2376755"/>
              <a:gd name="connsiteY190" fmla="*/ 1688386 h 1815101"/>
              <a:gd name="connsiteX191" fmla="*/ 1657564 w 2376755"/>
              <a:gd name="connsiteY191" fmla="*/ 1688386 h 1815101"/>
              <a:gd name="connsiteX192" fmla="*/ 1678112 w 2376755"/>
              <a:gd name="connsiteY192" fmla="*/ 1722633 h 1815101"/>
              <a:gd name="connsiteX193" fmla="*/ 1705510 w 2376755"/>
              <a:gd name="connsiteY193" fmla="*/ 1736332 h 1815101"/>
              <a:gd name="connsiteX194" fmla="*/ 1705510 w 2376755"/>
              <a:gd name="connsiteY194" fmla="*/ 1736332 h 1815101"/>
              <a:gd name="connsiteX195" fmla="*/ 1770579 w 2376755"/>
              <a:gd name="connsiteY195" fmla="*/ 1763730 h 1815101"/>
              <a:gd name="connsiteX196" fmla="*/ 1804827 w 2376755"/>
              <a:gd name="connsiteY196" fmla="*/ 1763730 h 1815101"/>
              <a:gd name="connsiteX197" fmla="*/ 1804827 w 2376755"/>
              <a:gd name="connsiteY197" fmla="*/ 1763730 h 1815101"/>
              <a:gd name="connsiteX198" fmla="*/ 1859622 w 2376755"/>
              <a:gd name="connsiteY198" fmla="*/ 1763730 h 1815101"/>
              <a:gd name="connsiteX199" fmla="*/ 1859622 w 2376755"/>
              <a:gd name="connsiteY199" fmla="*/ 1763730 h 1815101"/>
              <a:gd name="connsiteX200" fmla="*/ 1876746 w 2376755"/>
              <a:gd name="connsiteY200" fmla="*/ 1794552 h 1815101"/>
              <a:gd name="connsiteX201" fmla="*/ 1876746 w 2376755"/>
              <a:gd name="connsiteY201" fmla="*/ 1794552 h 1815101"/>
              <a:gd name="connsiteX202" fmla="*/ 1934966 w 2376755"/>
              <a:gd name="connsiteY202" fmla="*/ 1815101 h 1815101"/>
              <a:gd name="connsiteX203" fmla="*/ 1965788 w 2376755"/>
              <a:gd name="connsiteY203" fmla="*/ 1801402 h 1815101"/>
              <a:gd name="connsiteX204" fmla="*/ 2000036 w 2376755"/>
              <a:gd name="connsiteY204" fmla="*/ 1787703 h 1815101"/>
              <a:gd name="connsiteX205" fmla="*/ 2027433 w 2376755"/>
              <a:gd name="connsiteY205" fmla="*/ 1774004 h 1815101"/>
              <a:gd name="connsiteX206" fmla="*/ 1986337 w 2376755"/>
              <a:gd name="connsiteY206" fmla="*/ 1684961 h 1815101"/>
              <a:gd name="connsiteX207" fmla="*/ 1969213 w 2376755"/>
              <a:gd name="connsiteY207" fmla="*/ 1637015 h 1815101"/>
              <a:gd name="connsiteX208" fmla="*/ 1989761 w 2376755"/>
              <a:gd name="connsiteY208" fmla="*/ 1575370 h 1815101"/>
              <a:gd name="connsiteX209" fmla="*/ 1955514 w 2376755"/>
              <a:gd name="connsiteY209" fmla="*/ 1547973 h 1815101"/>
              <a:gd name="connsiteX210" fmla="*/ 1921267 w 2376755"/>
              <a:gd name="connsiteY210" fmla="*/ 1510301 h 1815101"/>
              <a:gd name="connsiteX211" fmla="*/ 1910993 w 2376755"/>
              <a:gd name="connsiteY211" fmla="*/ 1476053 h 1815101"/>
              <a:gd name="connsiteX212" fmla="*/ 1880170 w 2376755"/>
              <a:gd name="connsiteY212" fmla="*/ 1472629 h 1815101"/>
              <a:gd name="connsiteX213" fmla="*/ 1880170 w 2376755"/>
              <a:gd name="connsiteY213" fmla="*/ 1472629 h 1815101"/>
              <a:gd name="connsiteX214" fmla="*/ 1845923 w 2376755"/>
              <a:gd name="connsiteY214" fmla="*/ 1479478 h 1815101"/>
              <a:gd name="connsiteX215" fmla="*/ 1828800 w 2376755"/>
              <a:gd name="connsiteY215" fmla="*/ 1431532 h 1815101"/>
              <a:gd name="connsiteX216" fmla="*/ 1828800 w 2376755"/>
              <a:gd name="connsiteY216" fmla="*/ 1393860 h 1815101"/>
              <a:gd name="connsiteX217" fmla="*/ 1828800 w 2376755"/>
              <a:gd name="connsiteY217" fmla="*/ 1393860 h 1815101"/>
              <a:gd name="connsiteX218" fmla="*/ 1880170 w 2376755"/>
              <a:gd name="connsiteY218" fmla="*/ 1363038 h 1815101"/>
              <a:gd name="connsiteX219" fmla="*/ 1910993 w 2376755"/>
              <a:gd name="connsiteY219" fmla="*/ 1352764 h 1815101"/>
              <a:gd name="connsiteX220" fmla="*/ 1910993 w 2376755"/>
              <a:gd name="connsiteY220" fmla="*/ 1352764 h 1815101"/>
              <a:gd name="connsiteX221" fmla="*/ 1958939 w 2376755"/>
              <a:gd name="connsiteY221" fmla="*/ 1352764 h 1815101"/>
              <a:gd name="connsiteX222" fmla="*/ 1962364 w 2376755"/>
              <a:gd name="connsiteY222" fmla="*/ 1339065 h 1815101"/>
              <a:gd name="connsiteX223" fmla="*/ 1962364 w 2376755"/>
              <a:gd name="connsiteY223" fmla="*/ 1339065 h 1815101"/>
              <a:gd name="connsiteX224" fmla="*/ 1976063 w 2376755"/>
              <a:gd name="connsiteY224" fmla="*/ 1304817 h 1815101"/>
              <a:gd name="connsiteX225" fmla="*/ 1976063 w 2376755"/>
              <a:gd name="connsiteY225" fmla="*/ 1304817 h 1815101"/>
              <a:gd name="connsiteX226" fmla="*/ 2013735 w 2376755"/>
              <a:gd name="connsiteY226" fmla="*/ 1284269 h 1815101"/>
              <a:gd name="connsiteX227" fmla="*/ 2024009 w 2376755"/>
              <a:gd name="connsiteY227" fmla="*/ 1311667 h 1815101"/>
              <a:gd name="connsiteX228" fmla="*/ 2041132 w 2376755"/>
              <a:gd name="connsiteY228" fmla="*/ 1339065 h 1815101"/>
              <a:gd name="connsiteX229" fmla="*/ 2075379 w 2376755"/>
              <a:gd name="connsiteY229" fmla="*/ 1339065 h 1815101"/>
              <a:gd name="connsiteX230" fmla="*/ 2116476 w 2376755"/>
              <a:gd name="connsiteY230" fmla="*/ 1349339 h 1815101"/>
              <a:gd name="connsiteX231" fmla="*/ 2116476 w 2376755"/>
              <a:gd name="connsiteY231" fmla="*/ 1349339 h 1815101"/>
              <a:gd name="connsiteX232" fmla="*/ 2160997 w 2376755"/>
              <a:gd name="connsiteY232" fmla="*/ 1363038 h 1815101"/>
              <a:gd name="connsiteX233" fmla="*/ 2184970 w 2376755"/>
              <a:gd name="connsiteY233" fmla="*/ 1383586 h 1815101"/>
              <a:gd name="connsiteX234" fmla="*/ 2184970 w 2376755"/>
              <a:gd name="connsiteY234" fmla="*/ 1383586 h 1815101"/>
              <a:gd name="connsiteX235" fmla="*/ 2188395 w 2376755"/>
              <a:gd name="connsiteY235" fmla="*/ 1438382 h 1815101"/>
              <a:gd name="connsiteX236" fmla="*/ 2205519 w 2376755"/>
              <a:gd name="connsiteY236" fmla="*/ 1476053 h 1815101"/>
              <a:gd name="connsiteX237" fmla="*/ 2222642 w 2376755"/>
              <a:gd name="connsiteY237" fmla="*/ 1500026 h 1815101"/>
              <a:gd name="connsiteX238" fmla="*/ 2226067 w 2376755"/>
              <a:gd name="connsiteY238" fmla="*/ 1530849 h 1815101"/>
              <a:gd name="connsiteX239" fmla="*/ 2184970 w 2376755"/>
              <a:gd name="connsiteY239" fmla="*/ 1541123 h 1815101"/>
              <a:gd name="connsiteX240" fmla="*/ 2184970 w 2376755"/>
              <a:gd name="connsiteY240" fmla="*/ 1541123 h 1815101"/>
              <a:gd name="connsiteX241" fmla="*/ 2130175 w 2376755"/>
              <a:gd name="connsiteY241" fmla="*/ 1527424 h 1815101"/>
              <a:gd name="connsiteX242" fmla="*/ 2106202 w 2376755"/>
              <a:gd name="connsiteY242" fmla="*/ 1496602 h 1815101"/>
              <a:gd name="connsiteX243" fmla="*/ 2106202 w 2376755"/>
              <a:gd name="connsiteY243" fmla="*/ 1496602 h 1815101"/>
              <a:gd name="connsiteX244" fmla="*/ 2058256 w 2376755"/>
              <a:gd name="connsiteY244" fmla="*/ 1489752 h 1815101"/>
              <a:gd name="connsiteX245" fmla="*/ 2058256 w 2376755"/>
              <a:gd name="connsiteY245" fmla="*/ 1489752 h 1815101"/>
              <a:gd name="connsiteX246" fmla="*/ 2051406 w 2376755"/>
              <a:gd name="connsiteY246" fmla="*/ 1561671 h 1815101"/>
              <a:gd name="connsiteX247" fmla="*/ 2051406 w 2376755"/>
              <a:gd name="connsiteY247" fmla="*/ 1613042 h 1815101"/>
              <a:gd name="connsiteX248" fmla="*/ 2065105 w 2376755"/>
              <a:gd name="connsiteY248" fmla="*/ 1657564 h 1815101"/>
              <a:gd name="connsiteX249" fmla="*/ 2154148 w 2376755"/>
              <a:gd name="connsiteY249" fmla="*/ 1657564 h 1815101"/>
              <a:gd name="connsiteX250" fmla="*/ 2212368 w 2376755"/>
              <a:gd name="connsiteY250" fmla="*/ 1657564 h 1815101"/>
              <a:gd name="connsiteX251" fmla="*/ 2232917 w 2376755"/>
              <a:gd name="connsiteY251" fmla="*/ 1637015 h 1815101"/>
              <a:gd name="connsiteX252" fmla="*/ 2284287 w 2376755"/>
              <a:gd name="connsiteY252" fmla="*/ 1613042 h 1815101"/>
              <a:gd name="connsiteX253" fmla="*/ 2339083 w 2376755"/>
              <a:gd name="connsiteY253" fmla="*/ 1585644 h 1815101"/>
              <a:gd name="connsiteX254" fmla="*/ 2373330 w 2376755"/>
              <a:gd name="connsiteY254" fmla="*/ 1537698 h 1815101"/>
              <a:gd name="connsiteX255" fmla="*/ 2376755 w 2376755"/>
              <a:gd name="connsiteY255" fmla="*/ 1489752 h 1815101"/>
              <a:gd name="connsiteX256" fmla="*/ 2366481 w 2376755"/>
              <a:gd name="connsiteY256" fmla="*/ 1428107 h 1815101"/>
              <a:gd name="connsiteX257" fmla="*/ 2342508 w 2376755"/>
              <a:gd name="connsiteY257" fmla="*/ 1376737 h 1815101"/>
              <a:gd name="connsiteX258" fmla="*/ 2321959 w 2376755"/>
              <a:gd name="connsiteY258" fmla="*/ 1349339 h 1815101"/>
              <a:gd name="connsiteX259" fmla="*/ 2304836 w 2376755"/>
              <a:gd name="connsiteY259" fmla="*/ 1294543 h 1815101"/>
              <a:gd name="connsiteX260" fmla="*/ 2274013 w 2376755"/>
              <a:gd name="connsiteY260" fmla="*/ 1256871 h 1815101"/>
              <a:gd name="connsiteX261" fmla="*/ 2239766 w 2376755"/>
              <a:gd name="connsiteY261" fmla="*/ 1239748 h 1815101"/>
              <a:gd name="connsiteX262" fmla="*/ 2219218 w 2376755"/>
              <a:gd name="connsiteY262" fmla="*/ 1205501 h 1815101"/>
              <a:gd name="connsiteX263" fmla="*/ 2178121 w 2376755"/>
              <a:gd name="connsiteY263" fmla="*/ 1160979 h 1815101"/>
              <a:gd name="connsiteX264" fmla="*/ 2157573 w 2376755"/>
              <a:gd name="connsiteY264" fmla="*/ 1126732 h 1815101"/>
              <a:gd name="connsiteX265" fmla="*/ 2133600 w 2376755"/>
              <a:gd name="connsiteY265" fmla="*/ 1082211 h 1815101"/>
              <a:gd name="connsiteX266" fmla="*/ 2095928 w 2376755"/>
              <a:gd name="connsiteY266" fmla="*/ 1034265 h 1815101"/>
              <a:gd name="connsiteX267" fmla="*/ 2051406 w 2376755"/>
              <a:gd name="connsiteY267" fmla="*/ 1010292 h 1815101"/>
              <a:gd name="connsiteX268" fmla="*/ 2006885 w 2376755"/>
              <a:gd name="connsiteY268" fmla="*/ 979469 h 1815101"/>
              <a:gd name="connsiteX269" fmla="*/ 1965788 w 2376755"/>
              <a:gd name="connsiteY269" fmla="*/ 941797 h 1815101"/>
              <a:gd name="connsiteX270" fmla="*/ 1945240 w 2376755"/>
              <a:gd name="connsiteY270" fmla="*/ 890426 h 1815101"/>
              <a:gd name="connsiteX271" fmla="*/ 1914418 w 2376755"/>
              <a:gd name="connsiteY271" fmla="*/ 815083 h 1815101"/>
              <a:gd name="connsiteX272" fmla="*/ 1883595 w 2376755"/>
              <a:gd name="connsiteY272" fmla="*/ 729465 h 1815101"/>
              <a:gd name="connsiteX273" fmla="*/ 1883595 w 2376755"/>
              <a:gd name="connsiteY273" fmla="*/ 688368 h 1815101"/>
              <a:gd name="connsiteX274" fmla="*/ 1883595 w 2376755"/>
              <a:gd name="connsiteY274" fmla="*/ 647271 h 1815101"/>
              <a:gd name="connsiteX275" fmla="*/ 1863047 w 2376755"/>
              <a:gd name="connsiteY275" fmla="*/ 592476 h 1815101"/>
              <a:gd name="connsiteX276" fmla="*/ 1815101 w 2376755"/>
              <a:gd name="connsiteY276" fmla="*/ 547955 h 1815101"/>
              <a:gd name="connsiteX277" fmla="*/ 1774004 w 2376755"/>
              <a:gd name="connsiteY277" fmla="*/ 489734 h 1815101"/>
              <a:gd name="connsiteX278" fmla="*/ 1746606 w 2376755"/>
              <a:gd name="connsiteY278" fmla="*/ 448638 h 1815101"/>
              <a:gd name="connsiteX279" fmla="*/ 1719209 w 2376755"/>
              <a:gd name="connsiteY279" fmla="*/ 414391 h 1815101"/>
              <a:gd name="connsiteX280" fmla="*/ 1671263 w 2376755"/>
              <a:gd name="connsiteY280" fmla="*/ 386993 h 1815101"/>
              <a:gd name="connsiteX281" fmla="*/ 1602768 w 2376755"/>
              <a:gd name="connsiteY281" fmla="*/ 356170 h 1815101"/>
              <a:gd name="connsiteX282" fmla="*/ 1565096 w 2376755"/>
              <a:gd name="connsiteY282" fmla="*/ 349321 h 1815101"/>
              <a:gd name="connsiteX283" fmla="*/ 1500027 w 2376755"/>
              <a:gd name="connsiteY283" fmla="*/ 345896 h 1815101"/>
              <a:gd name="connsiteX284" fmla="*/ 1469204 w 2376755"/>
              <a:gd name="connsiteY284" fmla="*/ 291101 h 1815101"/>
              <a:gd name="connsiteX285" fmla="*/ 1428108 w 2376755"/>
              <a:gd name="connsiteY285" fmla="*/ 229456 h 1815101"/>
              <a:gd name="connsiteX286" fmla="*/ 1383586 w 2376755"/>
              <a:gd name="connsiteY286" fmla="*/ 195209 h 1815101"/>
              <a:gd name="connsiteX287" fmla="*/ 1339065 w 2376755"/>
              <a:gd name="connsiteY287" fmla="*/ 188359 h 1815101"/>
              <a:gd name="connsiteX288" fmla="*/ 1308242 w 2376755"/>
              <a:gd name="connsiteY288" fmla="*/ 143838 h 1815101"/>
              <a:gd name="connsiteX289" fmla="*/ 1308242 w 2376755"/>
              <a:gd name="connsiteY289" fmla="*/ 82193 h 1815101"/>
              <a:gd name="connsiteX290" fmla="*/ 1297968 w 2376755"/>
              <a:gd name="connsiteY290" fmla="*/ 37671 h 1815101"/>
              <a:gd name="connsiteX291" fmla="*/ 1297968 w 2376755"/>
              <a:gd name="connsiteY291" fmla="*/ 37671 h 1815101"/>
              <a:gd name="connsiteX292" fmla="*/ 1236323 w 2376755"/>
              <a:gd name="connsiteY292" fmla="*/ 51370 h 1815101"/>
              <a:gd name="connsiteX293" fmla="*/ 1198651 w 2376755"/>
              <a:gd name="connsiteY293" fmla="*/ 54795 h 1815101"/>
              <a:gd name="connsiteX294" fmla="*/ 1171254 w 2376755"/>
              <a:gd name="connsiteY294" fmla="*/ 17123 h 1815101"/>
              <a:gd name="connsiteX295" fmla="*/ 1119883 w 2376755"/>
              <a:gd name="connsiteY295" fmla="*/ 0 h 1815101"/>
              <a:gd name="connsiteX296" fmla="*/ 1089060 w 2376755"/>
              <a:gd name="connsiteY296" fmla="*/ 3424 h 1815101"/>
              <a:gd name="connsiteX297" fmla="*/ 1051388 w 2376755"/>
              <a:gd name="connsiteY297" fmla="*/ 37671 h 1815101"/>
              <a:gd name="connsiteX298" fmla="*/ 1017141 w 2376755"/>
              <a:gd name="connsiteY298" fmla="*/ 54795 h 1815101"/>
              <a:gd name="connsiteX299" fmla="*/ 986319 w 2376755"/>
              <a:gd name="connsiteY299" fmla="*/ 106166 h 1815101"/>
              <a:gd name="connsiteX300" fmla="*/ 958921 w 2376755"/>
              <a:gd name="connsiteY300" fmla="*/ 160961 h 1815101"/>
              <a:gd name="connsiteX301" fmla="*/ 938373 w 2376755"/>
              <a:gd name="connsiteY301" fmla="*/ 212332 h 1815101"/>
              <a:gd name="connsiteX302" fmla="*/ 866454 w 2376755"/>
              <a:gd name="connsiteY302" fmla="*/ 280826 h 18151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Lst>
            <a:rect l="l" t="t" r="r" b="b"/>
            <a:pathLst>
              <a:path w="2376755" h="1815101">
                <a:moveTo>
                  <a:pt x="866454" y="280826"/>
                </a:moveTo>
                <a:lnTo>
                  <a:pt x="839056" y="315074"/>
                </a:lnTo>
                <a:lnTo>
                  <a:pt x="839056" y="315074"/>
                </a:lnTo>
                <a:lnTo>
                  <a:pt x="839056" y="363020"/>
                </a:lnTo>
                <a:lnTo>
                  <a:pt x="832206" y="400692"/>
                </a:lnTo>
                <a:lnTo>
                  <a:pt x="832206" y="400692"/>
                </a:lnTo>
                <a:lnTo>
                  <a:pt x="832206" y="448638"/>
                </a:lnTo>
                <a:lnTo>
                  <a:pt x="791110" y="452062"/>
                </a:lnTo>
                <a:lnTo>
                  <a:pt x="726040" y="438364"/>
                </a:lnTo>
                <a:lnTo>
                  <a:pt x="678094" y="417815"/>
                </a:lnTo>
                <a:lnTo>
                  <a:pt x="678094" y="417815"/>
                </a:lnTo>
                <a:lnTo>
                  <a:pt x="616449" y="404116"/>
                </a:lnTo>
                <a:lnTo>
                  <a:pt x="616449" y="404116"/>
                </a:lnTo>
                <a:lnTo>
                  <a:pt x="565078" y="397267"/>
                </a:lnTo>
                <a:lnTo>
                  <a:pt x="565078" y="397267"/>
                </a:lnTo>
                <a:lnTo>
                  <a:pt x="513708" y="397267"/>
                </a:lnTo>
                <a:lnTo>
                  <a:pt x="513708" y="397267"/>
                </a:lnTo>
                <a:lnTo>
                  <a:pt x="476036" y="386993"/>
                </a:lnTo>
                <a:lnTo>
                  <a:pt x="476036" y="386993"/>
                </a:lnTo>
                <a:lnTo>
                  <a:pt x="448638" y="363020"/>
                </a:lnTo>
                <a:lnTo>
                  <a:pt x="448638" y="363020"/>
                </a:lnTo>
                <a:lnTo>
                  <a:pt x="400692" y="369869"/>
                </a:lnTo>
                <a:lnTo>
                  <a:pt x="400692" y="369869"/>
                </a:lnTo>
                <a:lnTo>
                  <a:pt x="376719" y="407541"/>
                </a:lnTo>
                <a:lnTo>
                  <a:pt x="376719" y="407541"/>
                </a:lnTo>
                <a:lnTo>
                  <a:pt x="349321" y="438364"/>
                </a:lnTo>
                <a:lnTo>
                  <a:pt x="349321" y="438364"/>
                </a:lnTo>
                <a:lnTo>
                  <a:pt x="304800" y="441788"/>
                </a:lnTo>
                <a:lnTo>
                  <a:pt x="273977" y="441788"/>
                </a:lnTo>
                <a:lnTo>
                  <a:pt x="239730" y="431514"/>
                </a:lnTo>
                <a:lnTo>
                  <a:pt x="239730" y="431514"/>
                </a:lnTo>
                <a:lnTo>
                  <a:pt x="226031" y="386993"/>
                </a:lnTo>
                <a:lnTo>
                  <a:pt x="226031" y="386993"/>
                </a:lnTo>
                <a:lnTo>
                  <a:pt x="188359" y="400692"/>
                </a:lnTo>
                <a:lnTo>
                  <a:pt x="188359" y="400692"/>
                </a:lnTo>
                <a:lnTo>
                  <a:pt x="154112" y="421240"/>
                </a:lnTo>
                <a:lnTo>
                  <a:pt x="154112" y="421240"/>
                </a:lnTo>
                <a:lnTo>
                  <a:pt x="147263" y="445213"/>
                </a:lnTo>
                <a:lnTo>
                  <a:pt x="143838" y="458912"/>
                </a:lnTo>
                <a:lnTo>
                  <a:pt x="143838" y="458912"/>
                </a:lnTo>
                <a:lnTo>
                  <a:pt x="113015" y="493159"/>
                </a:lnTo>
                <a:lnTo>
                  <a:pt x="113015" y="493159"/>
                </a:lnTo>
                <a:lnTo>
                  <a:pt x="133564" y="544530"/>
                </a:lnTo>
                <a:lnTo>
                  <a:pt x="136988" y="575352"/>
                </a:lnTo>
                <a:lnTo>
                  <a:pt x="157537" y="595901"/>
                </a:lnTo>
                <a:lnTo>
                  <a:pt x="154112" y="609600"/>
                </a:lnTo>
                <a:lnTo>
                  <a:pt x="154112" y="609600"/>
                </a:lnTo>
                <a:lnTo>
                  <a:pt x="82193" y="595901"/>
                </a:lnTo>
                <a:lnTo>
                  <a:pt x="51370" y="585626"/>
                </a:lnTo>
                <a:lnTo>
                  <a:pt x="51370" y="585626"/>
                </a:lnTo>
                <a:lnTo>
                  <a:pt x="0" y="606175"/>
                </a:lnTo>
                <a:lnTo>
                  <a:pt x="0" y="606175"/>
                </a:lnTo>
                <a:lnTo>
                  <a:pt x="23973" y="674669"/>
                </a:lnTo>
                <a:lnTo>
                  <a:pt x="30822" y="708916"/>
                </a:lnTo>
                <a:lnTo>
                  <a:pt x="41096" y="743164"/>
                </a:lnTo>
                <a:lnTo>
                  <a:pt x="51370" y="787685"/>
                </a:lnTo>
                <a:lnTo>
                  <a:pt x="47946" y="821932"/>
                </a:lnTo>
                <a:lnTo>
                  <a:pt x="34247" y="849330"/>
                </a:lnTo>
                <a:lnTo>
                  <a:pt x="44521" y="887002"/>
                </a:lnTo>
                <a:lnTo>
                  <a:pt x="54795" y="914400"/>
                </a:lnTo>
                <a:lnTo>
                  <a:pt x="54795" y="952071"/>
                </a:lnTo>
                <a:lnTo>
                  <a:pt x="75344" y="996593"/>
                </a:lnTo>
                <a:lnTo>
                  <a:pt x="75344" y="996593"/>
                </a:lnTo>
                <a:lnTo>
                  <a:pt x="116440" y="1000017"/>
                </a:lnTo>
                <a:lnTo>
                  <a:pt x="126714" y="1013716"/>
                </a:lnTo>
                <a:lnTo>
                  <a:pt x="126714" y="1013716"/>
                </a:lnTo>
                <a:lnTo>
                  <a:pt x="140413" y="1078786"/>
                </a:lnTo>
                <a:lnTo>
                  <a:pt x="157537" y="1119883"/>
                </a:lnTo>
                <a:lnTo>
                  <a:pt x="174660" y="1143856"/>
                </a:lnTo>
                <a:lnTo>
                  <a:pt x="208908" y="1147280"/>
                </a:lnTo>
                <a:lnTo>
                  <a:pt x="260278" y="1188377"/>
                </a:lnTo>
                <a:lnTo>
                  <a:pt x="280827" y="1212350"/>
                </a:lnTo>
                <a:lnTo>
                  <a:pt x="280827" y="1250022"/>
                </a:lnTo>
                <a:lnTo>
                  <a:pt x="277402" y="1287694"/>
                </a:lnTo>
                <a:lnTo>
                  <a:pt x="250004" y="1318516"/>
                </a:lnTo>
                <a:lnTo>
                  <a:pt x="250004" y="1318516"/>
                </a:lnTo>
                <a:lnTo>
                  <a:pt x="236305" y="1363038"/>
                </a:lnTo>
                <a:lnTo>
                  <a:pt x="236305" y="1363038"/>
                </a:lnTo>
                <a:lnTo>
                  <a:pt x="260278" y="1393860"/>
                </a:lnTo>
                <a:lnTo>
                  <a:pt x="260278" y="1393860"/>
                </a:lnTo>
                <a:lnTo>
                  <a:pt x="287676" y="1376737"/>
                </a:lnTo>
                <a:lnTo>
                  <a:pt x="287676" y="1376737"/>
                </a:lnTo>
                <a:lnTo>
                  <a:pt x="332197" y="1349339"/>
                </a:lnTo>
                <a:lnTo>
                  <a:pt x="332197" y="1349339"/>
                </a:lnTo>
                <a:lnTo>
                  <a:pt x="352746" y="1311667"/>
                </a:lnTo>
                <a:lnTo>
                  <a:pt x="352746" y="1311667"/>
                </a:lnTo>
                <a:lnTo>
                  <a:pt x="397267" y="1321941"/>
                </a:lnTo>
                <a:lnTo>
                  <a:pt x="397267" y="1321941"/>
                </a:lnTo>
                <a:lnTo>
                  <a:pt x="410966" y="1363038"/>
                </a:lnTo>
                <a:lnTo>
                  <a:pt x="448638" y="1332215"/>
                </a:lnTo>
                <a:lnTo>
                  <a:pt x="448638" y="1301393"/>
                </a:lnTo>
                <a:lnTo>
                  <a:pt x="489735" y="1301393"/>
                </a:lnTo>
                <a:lnTo>
                  <a:pt x="489735" y="1301393"/>
                </a:lnTo>
                <a:lnTo>
                  <a:pt x="520557" y="1263721"/>
                </a:lnTo>
                <a:lnTo>
                  <a:pt x="520557" y="1250022"/>
                </a:lnTo>
                <a:lnTo>
                  <a:pt x="554804" y="1253447"/>
                </a:lnTo>
                <a:lnTo>
                  <a:pt x="582202" y="1263721"/>
                </a:lnTo>
                <a:lnTo>
                  <a:pt x="582202" y="1263721"/>
                </a:lnTo>
                <a:lnTo>
                  <a:pt x="613024" y="1287694"/>
                </a:lnTo>
                <a:lnTo>
                  <a:pt x="613024" y="1287694"/>
                </a:lnTo>
                <a:lnTo>
                  <a:pt x="647272" y="1308242"/>
                </a:lnTo>
                <a:lnTo>
                  <a:pt x="647272" y="1308242"/>
                </a:lnTo>
                <a:lnTo>
                  <a:pt x="671245" y="1356188"/>
                </a:lnTo>
                <a:lnTo>
                  <a:pt x="688368" y="1383586"/>
                </a:lnTo>
                <a:lnTo>
                  <a:pt x="688368" y="1383586"/>
                </a:lnTo>
                <a:lnTo>
                  <a:pt x="729465" y="1380161"/>
                </a:lnTo>
                <a:lnTo>
                  <a:pt x="743164" y="1390435"/>
                </a:lnTo>
                <a:lnTo>
                  <a:pt x="773986" y="1400710"/>
                </a:lnTo>
                <a:lnTo>
                  <a:pt x="773986" y="1400710"/>
                </a:lnTo>
                <a:lnTo>
                  <a:pt x="804809" y="1431532"/>
                </a:lnTo>
                <a:lnTo>
                  <a:pt x="804809" y="1431532"/>
                </a:lnTo>
                <a:lnTo>
                  <a:pt x="825357" y="1469204"/>
                </a:lnTo>
                <a:lnTo>
                  <a:pt x="825357" y="1500026"/>
                </a:lnTo>
                <a:lnTo>
                  <a:pt x="825357" y="1500026"/>
                </a:lnTo>
                <a:lnTo>
                  <a:pt x="839056" y="1544548"/>
                </a:lnTo>
                <a:lnTo>
                  <a:pt x="839056" y="1544548"/>
                </a:lnTo>
                <a:lnTo>
                  <a:pt x="839056" y="1585644"/>
                </a:lnTo>
                <a:lnTo>
                  <a:pt x="839056" y="1585644"/>
                </a:lnTo>
                <a:lnTo>
                  <a:pt x="849330" y="1643865"/>
                </a:lnTo>
                <a:lnTo>
                  <a:pt x="863029" y="1647289"/>
                </a:lnTo>
                <a:lnTo>
                  <a:pt x="897276" y="1640440"/>
                </a:lnTo>
                <a:lnTo>
                  <a:pt x="928099" y="1657564"/>
                </a:lnTo>
                <a:lnTo>
                  <a:pt x="928099" y="1657564"/>
                </a:lnTo>
                <a:lnTo>
                  <a:pt x="958921" y="1640440"/>
                </a:lnTo>
                <a:lnTo>
                  <a:pt x="958921" y="1640440"/>
                </a:lnTo>
                <a:lnTo>
                  <a:pt x="989744" y="1633591"/>
                </a:lnTo>
                <a:lnTo>
                  <a:pt x="989744" y="1633591"/>
                </a:lnTo>
                <a:lnTo>
                  <a:pt x="1020566" y="1619892"/>
                </a:lnTo>
                <a:lnTo>
                  <a:pt x="1034265" y="1619892"/>
                </a:lnTo>
                <a:lnTo>
                  <a:pt x="1047964" y="1616467"/>
                </a:lnTo>
                <a:lnTo>
                  <a:pt x="1051388" y="1623316"/>
                </a:lnTo>
                <a:lnTo>
                  <a:pt x="1051388" y="1623316"/>
                </a:lnTo>
                <a:lnTo>
                  <a:pt x="1065087" y="1667838"/>
                </a:lnTo>
                <a:lnTo>
                  <a:pt x="1089060" y="1637015"/>
                </a:lnTo>
                <a:lnTo>
                  <a:pt x="1089060" y="1637015"/>
                </a:lnTo>
                <a:lnTo>
                  <a:pt x="1137006" y="1633591"/>
                </a:lnTo>
                <a:lnTo>
                  <a:pt x="1147281" y="1606193"/>
                </a:lnTo>
                <a:lnTo>
                  <a:pt x="1137006" y="1568521"/>
                </a:lnTo>
                <a:lnTo>
                  <a:pt x="1137006" y="1568521"/>
                </a:lnTo>
                <a:lnTo>
                  <a:pt x="1085636" y="1544548"/>
                </a:lnTo>
                <a:lnTo>
                  <a:pt x="1085636" y="1544548"/>
                </a:lnTo>
                <a:lnTo>
                  <a:pt x="1051388" y="1513725"/>
                </a:lnTo>
                <a:lnTo>
                  <a:pt x="1058238" y="1503451"/>
                </a:lnTo>
                <a:lnTo>
                  <a:pt x="1058238" y="1503451"/>
                </a:lnTo>
                <a:lnTo>
                  <a:pt x="1075361" y="1476053"/>
                </a:lnTo>
                <a:lnTo>
                  <a:pt x="1099335" y="1458930"/>
                </a:lnTo>
                <a:lnTo>
                  <a:pt x="1099335" y="1458930"/>
                </a:lnTo>
                <a:lnTo>
                  <a:pt x="1126732" y="1434957"/>
                </a:lnTo>
                <a:lnTo>
                  <a:pt x="1126732" y="1434957"/>
                </a:lnTo>
                <a:lnTo>
                  <a:pt x="1147281" y="1417833"/>
                </a:lnTo>
                <a:lnTo>
                  <a:pt x="1157555" y="1410984"/>
                </a:lnTo>
                <a:lnTo>
                  <a:pt x="1160979" y="1397285"/>
                </a:lnTo>
                <a:lnTo>
                  <a:pt x="1174678" y="1397285"/>
                </a:lnTo>
                <a:lnTo>
                  <a:pt x="1174678" y="1397285"/>
                </a:lnTo>
                <a:lnTo>
                  <a:pt x="1195227" y="1369887"/>
                </a:lnTo>
                <a:lnTo>
                  <a:pt x="1198651" y="1366462"/>
                </a:lnTo>
                <a:lnTo>
                  <a:pt x="1198651" y="1366462"/>
                </a:lnTo>
                <a:lnTo>
                  <a:pt x="1219200" y="1328791"/>
                </a:lnTo>
                <a:lnTo>
                  <a:pt x="1229474" y="1325366"/>
                </a:lnTo>
                <a:lnTo>
                  <a:pt x="1236323" y="1318516"/>
                </a:lnTo>
                <a:lnTo>
                  <a:pt x="1236323" y="1318516"/>
                </a:lnTo>
                <a:lnTo>
                  <a:pt x="1270570" y="1332215"/>
                </a:lnTo>
                <a:lnTo>
                  <a:pt x="1270570" y="1332215"/>
                </a:lnTo>
                <a:lnTo>
                  <a:pt x="1270570" y="1376737"/>
                </a:lnTo>
                <a:lnTo>
                  <a:pt x="1270570" y="1387011"/>
                </a:lnTo>
                <a:lnTo>
                  <a:pt x="1270570" y="1387011"/>
                </a:lnTo>
                <a:lnTo>
                  <a:pt x="1301393" y="1410984"/>
                </a:lnTo>
                <a:lnTo>
                  <a:pt x="1301393" y="1410984"/>
                </a:lnTo>
                <a:lnTo>
                  <a:pt x="1345914" y="1410984"/>
                </a:lnTo>
                <a:lnTo>
                  <a:pt x="1345914" y="1410984"/>
                </a:lnTo>
                <a:lnTo>
                  <a:pt x="1376737" y="1417833"/>
                </a:lnTo>
                <a:lnTo>
                  <a:pt x="1376737" y="1417833"/>
                </a:lnTo>
                <a:lnTo>
                  <a:pt x="1404135" y="1445231"/>
                </a:lnTo>
                <a:lnTo>
                  <a:pt x="1410984" y="1455505"/>
                </a:lnTo>
                <a:lnTo>
                  <a:pt x="1424683" y="1465779"/>
                </a:lnTo>
                <a:lnTo>
                  <a:pt x="1424683" y="1476053"/>
                </a:lnTo>
                <a:lnTo>
                  <a:pt x="1424683" y="1476053"/>
                </a:lnTo>
                <a:lnTo>
                  <a:pt x="1424683" y="1513725"/>
                </a:lnTo>
                <a:lnTo>
                  <a:pt x="1424683" y="1513725"/>
                </a:lnTo>
                <a:lnTo>
                  <a:pt x="1438382" y="1544548"/>
                </a:lnTo>
                <a:lnTo>
                  <a:pt x="1469204" y="1544548"/>
                </a:lnTo>
                <a:lnTo>
                  <a:pt x="1469204" y="1544548"/>
                </a:lnTo>
                <a:lnTo>
                  <a:pt x="1486328" y="1602768"/>
                </a:lnTo>
                <a:lnTo>
                  <a:pt x="1486328" y="1602768"/>
                </a:lnTo>
                <a:lnTo>
                  <a:pt x="1489752" y="1650714"/>
                </a:lnTo>
                <a:lnTo>
                  <a:pt x="1524000" y="1664413"/>
                </a:lnTo>
                <a:lnTo>
                  <a:pt x="1524000" y="1664413"/>
                </a:lnTo>
                <a:lnTo>
                  <a:pt x="1585645" y="1688386"/>
                </a:lnTo>
                <a:lnTo>
                  <a:pt x="1616467" y="1688386"/>
                </a:lnTo>
                <a:lnTo>
                  <a:pt x="1616467" y="1688386"/>
                </a:lnTo>
                <a:lnTo>
                  <a:pt x="1657564" y="1688386"/>
                </a:lnTo>
                <a:lnTo>
                  <a:pt x="1657564" y="1688386"/>
                </a:lnTo>
                <a:lnTo>
                  <a:pt x="1678112" y="1722633"/>
                </a:lnTo>
                <a:lnTo>
                  <a:pt x="1705510" y="1736332"/>
                </a:lnTo>
                <a:lnTo>
                  <a:pt x="1705510" y="1736332"/>
                </a:lnTo>
                <a:lnTo>
                  <a:pt x="1770579" y="1763730"/>
                </a:lnTo>
                <a:lnTo>
                  <a:pt x="1804827" y="1763730"/>
                </a:lnTo>
                <a:lnTo>
                  <a:pt x="1804827" y="1763730"/>
                </a:lnTo>
                <a:lnTo>
                  <a:pt x="1859622" y="1763730"/>
                </a:lnTo>
                <a:lnTo>
                  <a:pt x="1859622" y="1763730"/>
                </a:lnTo>
                <a:lnTo>
                  <a:pt x="1876746" y="1794552"/>
                </a:lnTo>
                <a:lnTo>
                  <a:pt x="1876746" y="1794552"/>
                </a:lnTo>
                <a:lnTo>
                  <a:pt x="1934966" y="1815101"/>
                </a:lnTo>
                <a:lnTo>
                  <a:pt x="1965788" y="1801402"/>
                </a:lnTo>
                <a:lnTo>
                  <a:pt x="2000036" y="1787703"/>
                </a:lnTo>
                <a:lnTo>
                  <a:pt x="2027433" y="1774004"/>
                </a:lnTo>
                <a:lnTo>
                  <a:pt x="1986337" y="1684961"/>
                </a:lnTo>
                <a:lnTo>
                  <a:pt x="1969213" y="1637015"/>
                </a:lnTo>
                <a:lnTo>
                  <a:pt x="1989761" y="1575370"/>
                </a:lnTo>
                <a:lnTo>
                  <a:pt x="1955514" y="1547973"/>
                </a:lnTo>
                <a:lnTo>
                  <a:pt x="1921267" y="1510301"/>
                </a:lnTo>
                <a:lnTo>
                  <a:pt x="1910993" y="1476053"/>
                </a:lnTo>
                <a:lnTo>
                  <a:pt x="1880170" y="1472629"/>
                </a:lnTo>
                <a:lnTo>
                  <a:pt x="1880170" y="1472629"/>
                </a:lnTo>
                <a:lnTo>
                  <a:pt x="1845923" y="1479478"/>
                </a:lnTo>
                <a:lnTo>
                  <a:pt x="1828800" y="1431532"/>
                </a:lnTo>
                <a:lnTo>
                  <a:pt x="1828800" y="1393860"/>
                </a:lnTo>
                <a:lnTo>
                  <a:pt x="1828800" y="1393860"/>
                </a:lnTo>
                <a:lnTo>
                  <a:pt x="1880170" y="1363038"/>
                </a:lnTo>
                <a:lnTo>
                  <a:pt x="1910993" y="1352764"/>
                </a:lnTo>
                <a:lnTo>
                  <a:pt x="1910993" y="1352764"/>
                </a:lnTo>
                <a:lnTo>
                  <a:pt x="1958939" y="1352764"/>
                </a:lnTo>
                <a:lnTo>
                  <a:pt x="1962364" y="1339065"/>
                </a:lnTo>
                <a:lnTo>
                  <a:pt x="1962364" y="1339065"/>
                </a:lnTo>
                <a:lnTo>
                  <a:pt x="1976063" y="1304817"/>
                </a:lnTo>
                <a:lnTo>
                  <a:pt x="1976063" y="1304817"/>
                </a:lnTo>
                <a:lnTo>
                  <a:pt x="2013735" y="1284269"/>
                </a:lnTo>
                <a:lnTo>
                  <a:pt x="2024009" y="1311667"/>
                </a:lnTo>
                <a:lnTo>
                  <a:pt x="2041132" y="1339065"/>
                </a:lnTo>
                <a:lnTo>
                  <a:pt x="2075379" y="1339065"/>
                </a:lnTo>
                <a:lnTo>
                  <a:pt x="2116476" y="1349339"/>
                </a:lnTo>
                <a:lnTo>
                  <a:pt x="2116476" y="1349339"/>
                </a:lnTo>
                <a:lnTo>
                  <a:pt x="2160997" y="1363038"/>
                </a:lnTo>
                <a:lnTo>
                  <a:pt x="2184970" y="1383586"/>
                </a:lnTo>
                <a:lnTo>
                  <a:pt x="2184970" y="1383586"/>
                </a:lnTo>
                <a:lnTo>
                  <a:pt x="2188395" y="1438382"/>
                </a:lnTo>
                <a:lnTo>
                  <a:pt x="2205519" y="1476053"/>
                </a:lnTo>
                <a:lnTo>
                  <a:pt x="2222642" y="1500026"/>
                </a:lnTo>
                <a:lnTo>
                  <a:pt x="2226067" y="1530849"/>
                </a:lnTo>
                <a:lnTo>
                  <a:pt x="2184970" y="1541123"/>
                </a:lnTo>
                <a:lnTo>
                  <a:pt x="2184970" y="1541123"/>
                </a:lnTo>
                <a:lnTo>
                  <a:pt x="2130175" y="1527424"/>
                </a:lnTo>
                <a:lnTo>
                  <a:pt x="2106202" y="1496602"/>
                </a:lnTo>
                <a:lnTo>
                  <a:pt x="2106202" y="1496602"/>
                </a:lnTo>
                <a:lnTo>
                  <a:pt x="2058256" y="1489752"/>
                </a:lnTo>
                <a:lnTo>
                  <a:pt x="2058256" y="1489752"/>
                </a:lnTo>
                <a:lnTo>
                  <a:pt x="2051406" y="1561671"/>
                </a:lnTo>
                <a:lnTo>
                  <a:pt x="2051406" y="1613042"/>
                </a:lnTo>
                <a:lnTo>
                  <a:pt x="2065105" y="1657564"/>
                </a:lnTo>
                <a:lnTo>
                  <a:pt x="2154148" y="1657564"/>
                </a:lnTo>
                <a:lnTo>
                  <a:pt x="2212368" y="1657564"/>
                </a:lnTo>
                <a:lnTo>
                  <a:pt x="2232917" y="1637015"/>
                </a:lnTo>
                <a:lnTo>
                  <a:pt x="2284287" y="1613042"/>
                </a:lnTo>
                <a:lnTo>
                  <a:pt x="2339083" y="1585644"/>
                </a:lnTo>
                <a:lnTo>
                  <a:pt x="2373330" y="1537698"/>
                </a:lnTo>
                <a:lnTo>
                  <a:pt x="2376755" y="1489752"/>
                </a:lnTo>
                <a:lnTo>
                  <a:pt x="2366481" y="1428107"/>
                </a:lnTo>
                <a:lnTo>
                  <a:pt x="2342508" y="1376737"/>
                </a:lnTo>
                <a:lnTo>
                  <a:pt x="2321959" y="1349339"/>
                </a:lnTo>
                <a:lnTo>
                  <a:pt x="2304836" y="1294543"/>
                </a:lnTo>
                <a:lnTo>
                  <a:pt x="2274013" y="1256871"/>
                </a:lnTo>
                <a:lnTo>
                  <a:pt x="2239766" y="1239748"/>
                </a:lnTo>
                <a:lnTo>
                  <a:pt x="2219218" y="1205501"/>
                </a:lnTo>
                <a:lnTo>
                  <a:pt x="2178121" y="1160979"/>
                </a:lnTo>
                <a:lnTo>
                  <a:pt x="2157573" y="1126732"/>
                </a:lnTo>
                <a:lnTo>
                  <a:pt x="2133600" y="1082211"/>
                </a:lnTo>
                <a:lnTo>
                  <a:pt x="2095928" y="1034265"/>
                </a:lnTo>
                <a:lnTo>
                  <a:pt x="2051406" y="1010292"/>
                </a:lnTo>
                <a:lnTo>
                  <a:pt x="2006885" y="979469"/>
                </a:lnTo>
                <a:lnTo>
                  <a:pt x="1965788" y="941797"/>
                </a:lnTo>
                <a:lnTo>
                  <a:pt x="1945240" y="890426"/>
                </a:lnTo>
                <a:lnTo>
                  <a:pt x="1914418" y="815083"/>
                </a:lnTo>
                <a:lnTo>
                  <a:pt x="1883595" y="729465"/>
                </a:lnTo>
                <a:lnTo>
                  <a:pt x="1883595" y="688368"/>
                </a:lnTo>
                <a:lnTo>
                  <a:pt x="1883595" y="647271"/>
                </a:lnTo>
                <a:lnTo>
                  <a:pt x="1863047" y="592476"/>
                </a:lnTo>
                <a:lnTo>
                  <a:pt x="1815101" y="547955"/>
                </a:lnTo>
                <a:lnTo>
                  <a:pt x="1774004" y="489734"/>
                </a:lnTo>
                <a:lnTo>
                  <a:pt x="1746606" y="448638"/>
                </a:lnTo>
                <a:lnTo>
                  <a:pt x="1719209" y="414391"/>
                </a:lnTo>
                <a:lnTo>
                  <a:pt x="1671263" y="386993"/>
                </a:lnTo>
                <a:lnTo>
                  <a:pt x="1602768" y="356170"/>
                </a:lnTo>
                <a:lnTo>
                  <a:pt x="1565096" y="349321"/>
                </a:lnTo>
                <a:lnTo>
                  <a:pt x="1500027" y="345896"/>
                </a:lnTo>
                <a:lnTo>
                  <a:pt x="1469204" y="291101"/>
                </a:lnTo>
                <a:lnTo>
                  <a:pt x="1428108" y="229456"/>
                </a:lnTo>
                <a:lnTo>
                  <a:pt x="1383586" y="195209"/>
                </a:lnTo>
                <a:lnTo>
                  <a:pt x="1339065" y="188359"/>
                </a:lnTo>
                <a:lnTo>
                  <a:pt x="1308242" y="143838"/>
                </a:lnTo>
                <a:lnTo>
                  <a:pt x="1308242" y="82193"/>
                </a:lnTo>
                <a:lnTo>
                  <a:pt x="1297968" y="37671"/>
                </a:lnTo>
                <a:lnTo>
                  <a:pt x="1297968" y="37671"/>
                </a:lnTo>
                <a:lnTo>
                  <a:pt x="1236323" y="51370"/>
                </a:lnTo>
                <a:lnTo>
                  <a:pt x="1198651" y="54795"/>
                </a:lnTo>
                <a:lnTo>
                  <a:pt x="1171254" y="17123"/>
                </a:lnTo>
                <a:lnTo>
                  <a:pt x="1119883" y="0"/>
                </a:lnTo>
                <a:lnTo>
                  <a:pt x="1089060" y="3424"/>
                </a:lnTo>
                <a:lnTo>
                  <a:pt x="1051388" y="37671"/>
                </a:lnTo>
                <a:lnTo>
                  <a:pt x="1017141" y="54795"/>
                </a:lnTo>
                <a:lnTo>
                  <a:pt x="986319" y="106166"/>
                </a:lnTo>
                <a:lnTo>
                  <a:pt x="958921" y="160961"/>
                </a:lnTo>
                <a:lnTo>
                  <a:pt x="938373" y="212332"/>
                </a:lnTo>
                <a:lnTo>
                  <a:pt x="866454" y="280826"/>
                </a:lnTo>
                <a:close/>
              </a:path>
            </a:pathLst>
          </a:custGeom>
          <a:solidFill>
            <a:srgbClr val="FF0000">
              <a:alpha val="37697"/>
            </a:srgbClr>
          </a:solidFill>
          <a:ln>
            <a:solidFill>
              <a:srgbClr val="FF0000">
                <a:alpha val="38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2AF8E4B3-BF45-5958-93E7-0246F6FA6446}"/>
              </a:ext>
            </a:extLst>
          </p:cNvPr>
          <p:cNvSpPr txBox="1"/>
          <p:nvPr/>
        </p:nvSpPr>
        <p:spPr>
          <a:xfrm>
            <a:off x="5288746" y="1777014"/>
            <a:ext cx="1323474" cy="369332"/>
          </a:xfrm>
          <a:prstGeom prst="rect">
            <a:avLst/>
          </a:prstGeom>
          <a:noFill/>
        </p:spPr>
        <p:txBody>
          <a:bodyPr wrap="square" rtlCol="0">
            <a:spAutoFit/>
          </a:bodyPr>
          <a:lstStyle/>
          <a:p>
            <a:r>
              <a:rPr lang="en-GB" sz="1800" b="1" kern="0" dirty="0">
                <a:solidFill>
                  <a:schemeClr val="bg1"/>
                </a:solidFill>
                <a:effectLst/>
                <a:latin typeface="Calibri" panose="020F0502020204030204" pitchFamily="34" charset="0"/>
                <a:ea typeface="Calibri" panose="020F0502020204030204" pitchFamily="34" charset="0"/>
              </a:rPr>
              <a:t>Thessaly</a:t>
            </a:r>
            <a:r>
              <a:rPr lang="en-GB" dirty="0">
                <a:effectLst/>
              </a:rPr>
              <a:t> </a:t>
            </a:r>
            <a:r>
              <a:rPr lang="en-GB" sz="1800" kern="0" dirty="0">
                <a:solidFill>
                  <a:srgbClr val="000000"/>
                </a:solidFill>
                <a:effectLst/>
                <a:latin typeface="Calibri" panose="020F0502020204030204" pitchFamily="34" charset="0"/>
                <a:ea typeface="Calibri" panose="020F0502020204030204" pitchFamily="34" charset="0"/>
              </a:rPr>
              <a:t> </a:t>
            </a:r>
            <a:endParaRPr lang="en-US" b="1" dirty="0">
              <a:solidFill>
                <a:schemeClr val="bg1"/>
              </a:solidFill>
            </a:endParaRPr>
          </a:p>
        </p:txBody>
      </p:sp>
      <p:sp>
        <p:nvSpPr>
          <p:cNvPr id="2" name="Rectangle 1">
            <a:extLst>
              <a:ext uri="{FF2B5EF4-FFF2-40B4-BE49-F238E27FC236}">
                <a16:creationId xmlns:a16="http://schemas.microsoft.com/office/drawing/2014/main" id="{E8141213-E351-1231-1C89-D9F0D4AA5BF3}"/>
              </a:ext>
            </a:extLst>
          </p:cNvPr>
          <p:cNvSpPr/>
          <p:nvPr/>
        </p:nvSpPr>
        <p:spPr>
          <a:xfrm>
            <a:off x="-12032" y="6335506"/>
            <a:ext cx="12192000" cy="540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 name="Straight Connector 2">
            <a:extLst>
              <a:ext uri="{FF2B5EF4-FFF2-40B4-BE49-F238E27FC236}">
                <a16:creationId xmlns:a16="http://schemas.microsoft.com/office/drawing/2014/main" id="{9335A4B1-D619-26E0-107F-01807C6492D8}"/>
              </a:ext>
            </a:extLst>
          </p:cNvPr>
          <p:cNvCxnSpPr>
            <a:cxnSpLocks/>
          </p:cNvCxnSpPr>
          <p:nvPr/>
        </p:nvCxnSpPr>
        <p:spPr>
          <a:xfrm>
            <a:off x="0" y="6664127"/>
            <a:ext cx="12179968"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ABC05189-3E8E-7080-DA2D-37B7CFCC5AE6}"/>
              </a:ext>
            </a:extLst>
          </p:cNvPr>
          <p:cNvSpPr txBox="1"/>
          <p:nvPr/>
        </p:nvSpPr>
        <p:spPr>
          <a:xfrm>
            <a:off x="0" y="6341627"/>
            <a:ext cx="12179968" cy="615553"/>
          </a:xfrm>
          <a:prstGeom prst="rect">
            <a:avLst/>
          </a:prstGeom>
          <a:noFill/>
        </p:spPr>
        <p:txBody>
          <a:bodyPr wrap="square" rtlCol="0">
            <a:spAutoFit/>
          </a:bodyPr>
          <a:lstStyle/>
          <a:p>
            <a:r>
              <a:rPr lang="en-US" sz="1800" b="1" dirty="0">
                <a:solidFill>
                  <a:schemeClr val="bg1"/>
                </a:solidFill>
              </a:rPr>
              <a:t>480 |||||||||| 469 |||||||| 450 ||||||||| 440 |||||||432  431 ||||||424 423 422 |||||||||| 411 |||| 406 | 404 |||| 399</a:t>
            </a:r>
          </a:p>
          <a:p>
            <a:r>
              <a:rPr lang="en-US" sz="1600" b="1" dirty="0">
                <a:solidFill>
                  <a:schemeClr val="bg1"/>
                </a:solidFill>
              </a:rPr>
              <a:t> 🔥                             👶                                                                                                                         ☁️                                                                                           💀</a:t>
            </a:r>
          </a:p>
        </p:txBody>
      </p:sp>
      <p:pic>
        <p:nvPicPr>
          <p:cNvPr id="5" name="Picture 4">
            <a:extLst>
              <a:ext uri="{FF2B5EF4-FFF2-40B4-BE49-F238E27FC236}">
                <a16:creationId xmlns:a16="http://schemas.microsoft.com/office/drawing/2014/main" id="{EA722AE6-6798-E805-0F42-EAC8480421E1}"/>
              </a:ext>
            </a:extLst>
          </p:cNvPr>
          <p:cNvPicPr>
            <a:picLocks noChangeAspect="1"/>
          </p:cNvPicPr>
          <p:nvPr/>
        </p:nvPicPr>
        <p:blipFill>
          <a:blip r:embed="rId4"/>
          <a:stretch>
            <a:fillRect/>
          </a:stretch>
        </p:blipFill>
        <p:spPr>
          <a:xfrm>
            <a:off x="5609198" y="6625219"/>
            <a:ext cx="189024" cy="252000"/>
          </a:xfrm>
          <a:prstGeom prst="rect">
            <a:avLst/>
          </a:prstGeom>
        </p:spPr>
      </p:pic>
      <p:pic>
        <p:nvPicPr>
          <p:cNvPr id="20" name="Picture 19">
            <a:extLst>
              <a:ext uri="{FF2B5EF4-FFF2-40B4-BE49-F238E27FC236}">
                <a16:creationId xmlns:a16="http://schemas.microsoft.com/office/drawing/2014/main" id="{45C9E0FC-0A10-BBFD-B5EB-73CDE1921EE7}"/>
              </a:ext>
            </a:extLst>
          </p:cNvPr>
          <p:cNvPicPr>
            <a:picLocks noChangeAspect="1"/>
          </p:cNvPicPr>
          <p:nvPr/>
        </p:nvPicPr>
        <p:blipFill>
          <a:blip r:embed="rId4"/>
          <a:stretch>
            <a:fillRect/>
          </a:stretch>
        </p:blipFill>
        <p:spPr>
          <a:xfrm>
            <a:off x="7099744" y="6632655"/>
            <a:ext cx="189024" cy="252000"/>
          </a:xfrm>
          <a:prstGeom prst="rect">
            <a:avLst/>
          </a:prstGeom>
        </p:spPr>
      </p:pic>
      <p:pic>
        <p:nvPicPr>
          <p:cNvPr id="23" name="Picture 22">
            <a:extLst>
              <a:ext uri="{FF2B5EF4-FFF2-40B4-BE49-F238E27FC236}">
                <a16:creationId xmlns:a16="http://schemas.microsoft.com/office/drawing/2014/main" id="{D97C1125-7AFE-5FBE-9E7B-EB3CC7D0D6E0}"/>
              </a:ext>
            </a:extLst>
          </p:cNvPr>
          <p:cNvPicPr>
            <a:picLocks noChangeAspect="1"/>
          </p:cNvPicPr>
          <p:nvPr/>
        </p:nvPicPr>
        <p:blipFill>
          <a:blip r:embed="rId4"/>
          <a:stretch>
            <a:fillRect/>
          </a:stretch>
        </p:blipFill>
        <p:spPr>
          <a:xfrm>
            <a:off x="7921214" y="6628941"/>
            <a:ext cx="189024" cy="252000"/>
          </a:xfrm>
          <a:prstGeom prst="rect">
            <a:avLst/>
          </a:prstGeom>
        </p:spPr>
      </p:pic>
    </p:spTree>
    <p:extLst>
      <p:ext uri="{BB962C8B-B14F-4D97-AF65-F5344CB8AC3E}">
        <p14:creationId xmlns:p14="http://schemas.microsoft.com/office/powerpoint/2010/main" val="12830682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23AE22-3297-567B-FEFB-297259B1697E}"/>
              </a:ext>
            </a:extLst>
          </p:cNvPr>
          <p:cNvSpPr>
            <a:spLocks noGrp="1"/>
          </p:cNvSpPr>
          <p:nvPr>
            <p:ph type="title"/>
          </p:nvPr>
        </p:nvSpPr>
        <p:spPr>
          <a:xfrm>
            <a:off x="0" y="3143958"/>
            <a:ext cx="12192000" cy="683090"/>
          </a:xfrm>
        </p:spPr>
        <p:txBody>
          <a:bodyPr>
            <a:noAutofit/>
          </a:bodyPr>
          <a:lstStyle/>
          <a:p>
            <a:pPr algn="ctr"/>
            <a:r>
              <a:rPr lang="en-GB" sz="3500" b="1" kern="0" dirty="0">
                <a:solidFill>
                  <a:schemeClr val="accent2">
                    <a:lumMod val="75000"/>
                  </a:schemeClr>
                </a:solidFill>
                <a:effectLst/>
                <a:latin typeface="+mn-lt"/>
                <a:ea typeface="Calibri" panose="020F0502020204030204" pitchFamily="34" charset="0"/>
              </a:rPr>
              <a:t>III. Divine </a:t>
            </a:r>
            <a:r>
              <a:rPr lang="en-GB" sz="3500" b="1" kern="0" dirty="0">
                <a:solidFill>
                  <a:schemeClr val="accent2">
                    <a:lumMod val="75000"/>
                  </a:schemeClr>
                </a:solidFill>
                <a:latin typeface="+mn-lt"/>
                <a:ea typeface="Calibri" panose="020F0502020204030204" pitchFamily="34" charset="0"/>
              </a:rPr>
              <a:t>W</a:t>
            </a:r>
            <a:r>
              <a:rPr lang="en-GB" sz="3500" b="1" kern="0" dirty="0">
                <a:solidFill>
                  <a:schemeClr val="accent2">
                    <a:lumMod val="75000"/>
                  </a:schemeClr>
                </a:solidFill>
                <a:effectLst/>
                <a:latin typeface="+mn-lt"/>
                <a:ea typeface="Calibri" panose="020F0502020204030204" pitchFamily="34" charset="0"/>
              </a:rPr>
              <a:t>ill and Fate</a:t>
            </a:r>
            <a:r>
              <a:rPr lang="en-GB" sz="3500" b="1" dirty="0">
                <a:solidFill>
                  <a:schemeClr val="accent2">
                    <a:lumMod val="75000"/>
                  </a:schemeClr>
                </a:solidFill>
                <a:effectLst/>
                <a:latin typeface="+mn-lt"/>
              </a:rPr>
              <a:t> vs. </a:t>
            </a:r>
            <a:r>
              <a:rPr lang="en-GB" sz="3500" b="1" kern="0" dirty="0">
                <a:solidFill>
                  <a:schemeClr val="accent2">
                    <a:lumMod val="75000"/>
                  </a:schemeClr>
                </a:solidFill>
                <a:effectLst/>
                <a:latin typeface="+mn-lt"/>
                <a:ea typeface="Calibri" panose="020F0502020204030204" pitchFamily="34" charset="0"/>
              </a:rPr>
              <a:t>Human </a:t>
            </a:r>
            <a:r>
              <a:rPr lang="en-GB" sz="3500" b="1" kern="0" dirty="0">
                <a:solidFill>
                  <a:schemeClr val="accent2">
                    <a:lumMod val="75000"/>
                  </a:schemeClr>
                </a:solidFill>
                <a:latin typeface="+mn-lt"/>
                <a:ea typeface="Calibri" panose="020F0502020204030204" pitchFamily="34" charset="0"/>
              </a:rPr>
              <a:t>D</a:t>
            </a:r>
            <a:r>
              <a:rPr lang="en-GB" sz="3500" b="1" kern="0" dirty="0">
                <a:solidFill>
                  <a:schemeClr val="accent2">
                    <a:lumMod val="75000"/>
                  </a:schemeClr>
                </a:solidFill>
                <a:effectLst/>
                <a:latin typeface="+mn-lt"/>
                <a:ea typeface="Calibri" panose="020F0502020204030204" pitchFamily="34" charset="0"/>
              </a:rPr>
              <a:t>ecision and Responsibility:</a:t>
            </a:r>
            <a:br>
              <a:rPr lang="en-GB" sz="3500" b="1" kern="0" dirty="0">
                <a:solidFill>
                  <a:schemeClr val="accent2">
                    <a:lumMod val="75000"/>
                  </a:schemeClr>
                </a:solidFill>
                <a:effectLst/>
                <a:latin typeface="+mn-lt"/>
                <a:ea typeface="Calibri" panose="020F0502020204030204" pitchFamily="34" charset="0"/>
              </a:rPr>
            </a:br>
            <a:r>
              <a:rPr lang="en-GB" sz="3500" b="1" kern="0" dirty="0">
                <a:solidFill>
                  <a:schemeClr val="accent2">
                    <a:lumMod val="75000"/>
                  </a:schemeClr>
                </a:solidFill>
                <a:effectLst/>
                <a:latin typeface="+mn-lt"/>
                <a:ea typeface="Calibri" panose="020F0502020204030204" pitchFamily="34" charset="0"/>
              </a:rPr>
              <a:t>Things Beyond Our Control in the </a:t>
            </a:r>
            <a:r>
              <a:rPr lang="en-GB" sz="3500" b="1" i="1" kern="0" dirty="0">
                <a:solidFill>
                  <a:schemeClr val="accent2">
                    <a:lumMod val="75000"/>
                  </a:schemeClr>
                </a:solidFill>
                <a:effectLst/>
                <a:latin typeface="+mn-lt"/>
                <a:ea typeface="Calibri" panose="020F0502020204030204" pitchFamily="34" charset="0"/>
              </a:rPr>
              <a:t>Crito</a:t>
            </a:r>
            <a:r>
              <a:rPr lang="en-GB" sz="3500" b="1" kern="0" dirty="0">
                <a:solidFill>
                  <a:schemeClr val="accent2">
                    <a:lumMod val="75000"/>
                  </a:schemeClr>
                </a:solidFill>
                <a:effectLst/>
                <a:latin typeface="+mn-lt"/>
                <a:ea typeface="Calibri" panose="020F0502020204030204" pitchFamily="34" charset="0"/>
              </a:rPr>
              <a:t> </a:t>
            </a:r>
            <a:br>
              <a:rPr lang="en-GB" sz="3500" b="1" kern="0" dirty="0">
                <a:solidFill>
                  <a:schemeClr val="accent2">
                    <a:lumMod val="75000"/>
                  </a:schemeClr>
                </a:solidFill>
                <a:effectLst/>
                <a:latin typeface="+mn-lt"/>
                <a:ea typeface="Calibri" panose="020F0502020204030204" pitchFamily="34" charset="0"/>
              </a:rPr>
            </a:br>
            <a:br>
              <a:rPr lang="en-GB" sz="3500" b="1" kern="0" dirty="0">
                <a:solidFill>
                  <a:schemeClr val="accent2">
                    <a:lumMod val="75000"/>
                  </a:schemeClr>
                </a:solidFill>
                <a:effectLst/>
                <a:latin typeface="+mn-lt"/>
                <a:ea typeface="Calibri" panose="020F0502020204030204" pitchFamily="34" charset="0"/>
              </a:rPr>
            </a:br>
            <a:r>
              <a:rPr lang="en-GB" sz="3500" b="1" kern="0" dirty="0">
                <a:solidFill>
                  <a:schemeClr val="accent2">
                    <a:lumMod val="75000"/>
                  </a:schemeClr>
                </a:solidFill>
                <a:effectLst/>
                <a:latin typeface="+mn-lt"/>
                <a:ea typeface="Calibri" panose="020F0502020204030204" pitchFamily="34" charset="0"/>
              </a:rPr>
              <a:t>LO </a:t>
            </a:r>
            <a:r>
              <a:rPr lang="en-GB" sz="3500" b="1" dirty="0">
                <a:effectLst/>
                <a:latin typeface="+mn-lt"/>
              </a:rPr>
              <a:t>4.14. Explore how the relationship between human decision and responsibility on the one hand and divine will and fate on the other is viewed by Socrates as depicted in Plato’s Crito</a:t>
            </a:r>
            <a:br>
              <a:rPr lang="en-GB" sz="3500" b="1" dirty="0">
                <a:effectLst/>
                <a:latin typeface="+mn-lt"/>
              </a:rPr>
            </a:br>
            <a:endParaRPr lang="en-US" sz="3500" b="1" dirty="0">
              <a:solidFill>
                <a:schemeClr val="accent2">
                  <a:lumMod val="75000"/>
                </a:schemeClr>
              </a:solidFill>
              <a:latin typeface="+mn-lt"/>
            </a:endParaRPr>
          </a:p>
        </p:txBody>
      </p:sp>
    </p:spTree>
    <p:extLst>
      <p:ext uri="{BB962C8B-B14F-4D97-AF65-F5344CB8AC3E}">
        <p14:creationId xmlns:p14="http://schemas.microsoft.com/office/powerpoint/2010/main" val="26402749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4F7AEA-22FA-6834-A2ED-482BD5550F35}"/>
              </a:ext>
            </a:extLst>
          </p:cNvPr>
          <p:cNvSpPr>
            <a:spLocks noGrp="1"/>
          </p:cNvSpPr>
          <p:nvPr>
            <p:ph type="title"/>
          </p:nvPr>
        </p:nvSpPr>
        <p:spPr>
          <a:xfrm>
            <a:off x="168442" y="230875"/>
            <a:ext cx="12013513" cy="683090"/>
          </a:xfrm>
        </p:spPr>
        <p:txBody>
          <a:bodyPr>
            <a:noAutofit/>
          </a:bodyPr>
          <a:lstStyle/>
          <a:p>
            <a:pPr algn="ctr"/>
            <a:r>
              <a:rPr lang="en-US" sz="3800" b="1" dirty="0">
                <a:solidFill>
                  <a:schemeClr val="accent2">
                    <a:lumMod val="75000"/>
                  </a:schemeClr>
                </a:solidFill>
                <a:latin typeface="+mn-lt"/>
              </a:rPr>
              <a:t>Apollo</a:t>
            </a:r>
          </a:p>
        </p:txBody>
      </p:sp>
      <p:sp>
        <p:nvSpPr>
          <p:cNvPr id="3" name="Content Placeholder 2">
            <a:extLst>
              <a:ext uri="{FF2B5EF4-FFF2-40B4-BE49-F238E27FC236}">
                <a16:creationId xmlns:a16="http://schemas.microsoft.com/office/drawing/2014/main" id="{CDBD5989-F8EE-2058-F5A8-D8839DCED938}"/>
              </a:ext>
            </a:extLst>
          </p:cNvPr>
          <p:cNvSpPr>
            <a:spLocks noGrp="1"/>
          </p:cNvSpPr>
          <p:nvPr>
            <p:ph idx="1"/>
          </p:nvPr>
        </p:nvSpPr>
        <p:spPr>
          <a:xfrm>
            <a:off x="83098" y="1192483"/>
            <a:ext cx="6551013" cy="5675906"/>
          </a:xfrm>
        </p:spPr>
        <p:txBody>
          <a:bodyPr>
            <a:normAutofit fontScale="92500" lnSpcReduction="10000"/>
          </a:bodyPr>
          <a:lstStyle/>
          <a:p>
            <a:pPr marL="0" indent="0">
              <a:buNone/>
            </a:pPr>
            <a:r>
              <a:rPr lang="en-US" sz="2400" b="1" dirty="0"/>
              <a:t>Apollo and learning outcomes 4.1 &amp; 4.3</a:t>
            </a:r>
          </a:p>
          <a:p>
            <a:r>
              <a:rPr lang="en-US" sz="2400" b="1" dirty="0"/>
              <a:t>LO 4.1 </a:t>
            </a:r>
            <a:r>
              <a:rPr lang="en-GB" sz="2400" dirty="0">
                <a:effectLst/>
              </a:rPr>
              <a:t>Identify major gods in artistic representations from key physical characteristics and attributes</a:t>
            </a:r>
          </a:p>
          <a:p>
            <a:r>
              <a:rPr lang="en-GB" sz="2400" b="1" dirty="0">
                <a:effectLst/>
              </a:rPr>
              <a:t>LO 4.3 </a:t>
            </a:r>
            <a:r>
              <a:rPr lang="en-GB" sz="2400" dirty="0">
                <a:effectLst/>
              </a:rPr>
              <a:t>Outline the key domains of the major gods and their relationships with each other within the pantheon</a:t>
            </a:r>
          </a:p>
          <a:p>
            <a:pPr marL="0" indent="0">
              <a:buNone/>
            </a:pPr>
            <a:r>
              <a:rPr lang="en-US" sz="2400" dirty="0"/>
              <a:t>Apollo, the son of Leto &amp; Zeus; twin brother of Artemis.</a:t>
            </a:r>
          </a:p>
          <a:p>
            <a:r>
              <a:rPr lang="en-US" sz="2400" dirty="0"/>
              <a:t>Leto bore Artemis and Apollo on Delos; </a:t>
            </a:r>
          </a:p>
          <a:p>
            <a:pPr lvl="1"/>
            <a:r>
              <a:rPr lang="en-US" dirty="0"/>
              <a:t>Apollo takes over Delphi; site of his oracle.</a:t>
            </a:r>
          </a:p>
          <a:p>
            <a:pPr lvl="1"/>
            <a:r>
              <a:rPr lang="en-US" dirty="0"/>
              <a:t>Apollo is the ancestor of the Ionian Greeks</a:t>
            </a:r>
          </a:p>
          <a:p>
            <a:pPr lvl="2"/>
            <a:r>
              <a:rPr lang="en-US" sz="2200" dirty="0"/>
              <a:t>This includes the Athenians, (Euripides </a:t>
            </a:r>
            <a:r>
              <a:rPr lang="en-US" sz="2200" i="1" dirty="0"/>
              <a:t>Ion</a:t>
            </a:r>
            <a:r>
              <a:rPr lang="en-US" sz="2200" dirty="0"/>
              <a:t>) </a:t>
            </a:r>
          </a:p>
          <a:p>
            <a:r>
              <a:rPr lang="en-US" sz="2400" dirty="0"/>
              <a:t>Apollo: a god of prophecy, health, poetry, music, light, etc.</a:t>
            </a:r>
          </a:p>
          <a:p>
            <a:r>
              <a:rPr lang="en-US" sz="2400" dirty="0"/>
              <a:t>examples of Apollo’s iconography: </a:t>
            </a:r>
          </a:p>
          <a:p>
            <a:pPr lvl="1"/>
            <a:r>
              <a:rPr lang="en-US" sz="2200" dirty="0"/>
              <a:t>young, beardless, kithara, laurel, raven,                     bow (not pictured here). </a:t>
            </a:r>
          </a:p>
          <a:p>
            <a:pPr marL="0" indent="0">
              <a:buNone/>
            </a:pPr>
            <a:endParaRPr lang="en-US" sz="2400" dirty="0"/>
          </a:p>
        </p:txBody>
      </p:sp>
      <p:pic>
        <p:nvPicPr>
          <p:cNvPr id="4" name="Picture 3">
            <a:extLst>
              <a:ext uri="{FF2B5EF4-FFF2-40B4-BE49-F238E27FC236}">
                <a16:creationId xmlns:a16="http://schemas.microsoft.com/office/drawing/2014/main" id="{2C62A4AB-631C-791A-C88F-443629CA896C}"/>
              </a:ext>
            </a:extLst>
          </p:cNvPr>
          <p:cNvPicPr>
            <a:picLocks noChangeAspect="1"/>
          </p:cNvPicPr>
          <p:nvPr/>
        </p:nvPicPr>
        <p:blipFill rotWithShape="1">
          <a:blip r:embed="rId3"/>
          <a:srcRect l="11695" t="8546" r="11066" b="4309"/>
          <a:stretch/>
        </p:blipFill>
        <p:spPr>
          <a:xfrm>
            <a:off x="6116269" y="1067421"/>
            <a:ext cx="6075733" cy="4569986"/>
          </a:xfrm>
          <a:prstGeom prst="rect">
            <a:avLst/>
          </a:prstGeom>
        </p:spPr>
      </p:pic>
      <p:sp>
        <p:nvSpPr>
          <p:cNvPr id="5" name="TextBox 4">
            <a:extLst>
              <a:ext uri="{FF2B5EF4-FFF2-40B4-BE49-F238E27FC236}">
                <a16:creationId xmlns:a16="http://schemas.microsoft.com/office/drawing/2014/main" id="{07F10D97-4A9E-C516-2861-A4AE23DB3BC2}"/>
              </a:ext>
            </a:extLst>
          </p:cNvPr>
          <p:cNvSpPr txBox="1"/>
          <p:nvPr/>
        </p:nvSpPr>
        <p:spPr>
          <a:xfrm>
            <a:off x="5845063" y="5391061"/>
            <a:ext cx="6336892" cy="1477328"/>
          </a:xfrm>
          <a:prstGeom prst="rect">
            <a:avLst/>
          </a:prstGeom>
          <a:noFill/>
        </p:spPr>
        <p:txBody>
          <a:bodyPr wrap="square" rtlCol="0">
            <a:spAutoFit/>
          </a:bodyPr>
          <a:lstStyle/>
          <a:p>
            <a:pPr algn="ctr"/>
            <a:r>
              <a:rPr lang="en-GB" kern="0" dirty="0">
                <a:latin typeface="Calibri" panose="020F0502020204030204" pitchFamily="34" charset="0"/>
              </a:rPr>
              <a:t> </a:t>
            </a:r>
          </a:p>
          <a:p>
            <a:pPr algn="ctr"/>
            <a:r>
              <a:rPr lang="en-GB" b="1" kern="0" dirty="0">
                <a:latin typeface="Calibri" panose="020F0502020204030204" pitchFamily="34" charset="0"/>
              </a:rPr>
              <a:t>Fifth-century, Attic, White-Ground kylix, c. 480 BC</a:t>
            </a:r>
          </a:p>
          <a:p>
            <a:pPr algn="ctr"/>
            <a:r>
              <a:rPr lang="en-US" b="1" dirty="0"/>
              <a:t>Delphi: Archaeological Museum of Delphi</a:t>
            </a:r>
          </a:p>
          <a:p>
            <a:pPr algn="ctr"/>
            <a:r>
              <a:rPr lang="en-US" b="1" dirty="0"/>
              <a:t>Room 12 - Item 8140</a:t>
            </a:r>
          </a:p>
          <a:p>
            <a:endParaRPr lang="en-US" dirty="0"/>
          </a:p>
        </p:txBody>
      </p:sp>
      <p:sp>
        <p:nvSpPr>
          <p:cNvPr id="6" name="Down Arrow 5">
            <a:extLst>
              <a:ext uri="{FF2B5EF4-FFF2-40B4-BE49-F238E27FC236}">
                <a16:creationId xmlns:a16="http://schemas.microsoft.com/office/drawing/2014/main" id="{95FE4A9E-7522-C9CD-BFBD-A014126A08AF}"/>
              </a:ext>
            </a:extLst>
          </p:cNvPr>
          <p:cNvSpPr>
            <a:spLocks noChangeAspect="1"/>
          </p:cNvSpPr>
          <p:nvPr/>
        </p:nvSpPr>
        <p:spPr>
          <a:xfrm rot="15136858">
            <a:off x="6413237" y="3738407"/>
            <a:ext cx="374466" cy="3358430"/>
          </a:xfrm>
          <a:prstGeom prst="downArrow">
            <a:avLst/>
          </a:prstGeom>
          <a:solidFill>
            <a:schemeClr val="accent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9282BDF0-101C-46D4-B7B0-D9F932ADA910}"/>
              </a:ext>
            </a:extLst>
          </p:cNvPr>
          <p:cNvSpPr txBox="1"/>
          <p:nvPr/>
        </p:nvSpPr>
        <p:spPr>
          <a:xfrm>
            <a:off x="9080983" y="1943206"/>
            <a:ext cx="902208" cy="369332"/>
          </a:xfrm>
          <a:prstGeom prst="rect">
            <a:avLst/>
          </a:prstGeom>
          <a:noFill/>
        </p:spPr>
        <p:txBody>
          <a:bodyPr wrap="square">
            <a:spAutoFit/>
          </a:bodyPr>
          <a:lstStyle/>
          <a:p>
            <a:pPr algn="ctr"/>
            <a:r>
              <a:rPr lang="en-US" sz="1800" b="1" dirty="0">
                <a:solidFill>
                  <a:schemeClr val="accent2">
                    <a:lumMod val="75000"/>
                  </a:schemeClr>
                </a:solidFill>
              </a:rPr>
              <a:t>Apollo</a:t>
            </a:r>
            <a:endParaRPr lang="en-US" b="1" dirty="0">
              <a:solidFill>
                <a:schemeClr val="accent2">
                  <a:lumMod val="75000"/>
                </a:schemeClr>
              </a:solidFill>
            </a:endParaRPr>
          </a:p>
        </p:txBody>
      </p:sp>
    </p:spTree>
    <p:extLst>
      <p:ext uri="{BB962C8B-B14F-4D97-AF65-F5344CB8AC3E}">
        <p14:creationId xmlns:p14="http://schemas.microsoft.com/office/powerpoint/2010/main" val="32398291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4F7AEA-22FA-6834-A2ED-482BD5550F35}"/>
              </a:ext>
            </a:extLst>
          </p:cNvPr>
          <p:cNvSpPr>
            <a:spLocks noGrp="1"/>
          </p:cNvSpPr>
          <p:nvPr>
            <p:ph type="title"/>
          </p:nvPr>
        </p:nvSpPr>
        <p:spPr>
          <a:xfrm>
            <a:off x="0" y="258744"/>
            <a:ext cx="12181955" cy="683090"/>
          </a:xfrm>
        </p:spPr>
        <p:txBody>
          <a:bodyPr>
            <a:noAutofit/>
          </a:bodyPr>
          <a:lstStyle/>
          <a:p>
            <a:pPr algn="ctr"/>
            <a:r>
              <a:rPr lang="en-US" sz="3800" b="1" dirty="0">
                <a:solidFill>
                  <a:schemeClr val="accent2">
                    <a:lumMod val="75000"/>
                  </a:schemeClr>
                </a:solidFill>
                <a:latin typeface="+mn-lt"/>
              </a:rPr>
              <a:t>Context for the </a:t>
            </a:r>
            <a:r>
              <a:rPr lang="en-US" sz="3800" b="1" i="1" dirty="0">
                <a:solidFill>
                  <a:schemeClr val="accent2">
                    <a:lumMod val="75000"/>
                  </a:schemeClr>
                </a:solidFill>
                <a:latin typeface="+mn-lt"/>
              </a:rPr>
              <a:t>Crito</a:t>
            </a:r>
            <a:r>
              <a:rPr lang="en-US" sz="3800" b="1" dirty="0">
                <a:solidFill>
                  <a:schemeClr val="accent2">
                    <a:lumMod val="75000"/>
                  </a:schemeClr>
                </a:solidFill>
                <a:latin typeface="+mn-lt"/>
              </a:rPr>
              <a:t> - Socrates and Apollo:</a:t>
            </a:r>
            <a:br>
              <a:rPr lang="en-US" sz="3800" b="1" dirty="0">
                <a:solidFill>
                  <a:schemeClr val="accent2">
                    <a:lumMod val="75000"/>
                  </a:schemeClr>
                </a:solidFill>
                <a:latin typeface="+mn-lt"/>
              </a:rPr>
            </a:br>
            <a:r>
              <a:rPr lang="en-US" sz="3800" b="1" dirty="0">
                <a:solidFill>
                  <a:schemeClr val="accent2">
                    <a:lumMod val="75000"/>
                  </a:schemeClr>
                </a:solidFill>
                <a:latin typeface="+mn-lt"/>
              </a:rPr>
              <a:t>Socrates’ Divine Mission</a:t>
            </a:r>
          </a:p>
        </p:txBody>
      </p:sp>
      <p:sp>
        <p:nvSpPr>
          <p:cNvPr id="3" name="Content Placeholder 2">
            <a:extLst>
              <a:ext uri="{FF2B5EF4-FFF2-40B4-BE49-F238E27FC236}">
                <a16:creationId xmlns:a16="http://schemas.microsoft.com/office/drawing/2014/main" id="{CDBD5989-F8EE-2058-F5A8-D8839DCED938}"/>
              </a:ext>
            </a:extLst>
          </p:cNvPr>
          <p:cNvSpPr>
            <a:spLocks noGrp="1"/>
          </p:cNvSpPr>
          <p:nvPr>
            <p:ph idx="1"/>
          </p:nvPr>
        </p:nvSpPr>
        <p:spPr>
          <a:xfrm>
            <a:off x="73442" y="1087873"/>
            <a:ext cx="6798596" cy="5795680"/>
          </a:xfrm>
        </p:spPr>
        <p:txBody>
          <a:bodyPr>
            <a:normAutofit/>
          </a:bodyPr>
          <a:lstStyle/>
          <a:p>
            <a:pPr marL="0" indent="0">
              <a:buNone/>
            </a:pPr>
            <a:r>
              <a:rPr lang="en-US" sz="2400" b="1" dirty="0"/>
              <a:t>Socrates’ religion and learning outcomes 4.1 &amp; 4.3</a:t>
            </a:r>
            <a:endParaRPr lang="en-US" sz="2400" dirty="0"/>
          </a:p>
          <a:p>
            <a:pPr marL="0" indent="0">
              <a:buNone/>
            </a:pPr>
            <a:r>
              <a:rPr lang="en-US" sz="2400" b="1" dirty="0"/>
              <a:t>Apollo and Socrates’ Philosophy as a Divine Mission</a:t>
            </a:r>
          </a:p>
          <a:p>
            <a:r>
              <a:rPr lang="en-GB" sz="2400" dirty="0">
                <a:solidFill>
                  <a:srgbClr val="000000"/>
                </a:solidFill>
                <a:effectLst/>
                <a:ea typeface="Calibri" panose="020F0502020204030204" pitchFamily="34" charset="0"/>
              </a:rPr>
              <a:t>“Well, </a:t>
            </a:r>
            <a:r>
              <a:rPr lang="en-GB" sz="2400" b="1" dirty="0">
                <a:solidFill>
                  <a:schemeClr val="accent2">
                    <a:lumMod val="75000"/>
                  </a:schemeClr>
                </a:solidFill>
                <a:effectLst/>
                <a:ea typeface="Calibri" panose="020F0502020204030204" pitchFamily="34" charset="0"/>
              </a:rPr>
              <a:t>once</a:t>
            </a:r>
            <a:r>
              <a:rPr lang="en-GB" sz="2400" dirty="0">
                <a:solidFill>
                  <a:srgbClr val="000000"/>
                </a:solidFill>
                <a:effectLst/>
                <a:ea typeface="Calibri" panose="020F0502020204030204" pitchFamily="34" charset="0"/>
              </a:rPr>
              <a:t> he [</a:t>
            </a:r>
            <a:r>
              <a:rPr lang="en-GB" sz="2400" b="1" dirty="0" err="1">
                <a:solidFill>
                  <a:schemeClr val="accent2">
                    <a:lumMod val="75000"/>
                  </a:schemeClr>
                </a:solidFill>
                <a:effectLst/>
                <a:ea typeface="Calibri" panose="020F0502020204030204" pitchFamily="34" charset="0"/>
              </a:rPr>
              <a:t>Chaerephon</a:t>
            </a:r>
            <a:r>
              <a:rPr lang="en-GB" sz="2400" dirty="0">
                <a:solidFill>
                  <a:srgbClr val="000000"/>
                </a:solidFill>
                <a:effectLst/>
                <a:ea typeface="Calibri" panose="020F0502020204030204" pitchFamily="34" charset="0"/>
              </a:rPr>
              <a:t>] </a:t>
            </a:r>
            <a:r>
              <a:rPr lang="en-GB" sz="2400" b="1" dirty="0">
                <a:solidFill>
                  <a:schemeClr val="accent2">
                    <a:lumMod val="75000"/>
                  </a:schemeClr>
                </a:solidFill>
                <a:effectLst/>
                <a:ea typeface="Calibri" panose="020F0502020204030204" pitchFamily="34" charset="0"/>
              </a:rPr>
              <a:t>went to </a:t>
            </a:r>
            <a:r>
              <a:rPr lang="en-GB" sz="2400" b="1" dirty="0">
                <a:solidFill>
                  <a:schemeClr val="accent2">
                    <a:lumMod val="75000"/>
                  </a:schemeClr>
                </a:solidFill>
                <a:effectLst/>
              </a:rPr>
              <a:t>Delphi </a:t>
            </a:r>
            <a:r>
              <a:rPr lang="en-GB" sz="2400" dirty="0">
                <a:effectLst/>
              </a:rPr>
              <a:t>and made so bold as </a:t>
            </a:r>
            <a:r>
              <a:rPr lang="en-GB" sz="2400" b="1" dirty="0">
                <a:solidFill>
                  <a:schemeClr val="accent2">
                    <a:lumMod val="75000"/>
                  </a:schemeClr>
                </a:solidFill>
                <a:effectLst/>
              </a:rPr>
              <a:t>to ask the oracle </a:t>
            </a:r>
            <a:r>
              <a:rPr lang="en-GB" sz="2400" dirty="0">
                <a:effectLst/>
              </a:rPr>
              <a:t>this question;     and, gentlemen, don't make a disturbance at          what I say; for he asked </a:t>
            </a:r>
            <a:r>
              <a:rPr lang="en-GB" sz="2400" b="1" dirty="0">
                <a:solidFill>
                  <a:schemeClr val="accent2">
                    <a:lumMod val="75000"/>
                  </a:schemeClr>
                </a:solidFill>
                <a:effectLst/>
              </a:rPr>
              <a:t>if there were anyone        wiser than I</a:t>
            </a:r>
            <a:r>
              <a:rPr lang="en-GB" sz="2400" dirty="0">
                <a:effectLst/>
              </a:rPr>
              <a:t>. Now the Pythia replied that there  was no one wiser” </a:t>
            </a:r>
            <a:r>
              <a:rPr lang="en-US" sz="2400" dirty="0"/>
              <a:t>(Plato </a:t>
            </a:r>
            <a:r>
              <a:rPr lang="en-US" sz="2400" i="1" dirty="0"/>
              <a:t>Apology</a:t>
            </a:r>
            <a:r>
              <a:rPr lang="en-US" sz="2400" dirty="0"/>
              <a:t> 21a, 20e-22c). </a:t>
            </a:r>
          </a:p>
          <a:p>
            <a:pPr marL="457200" lvl="1" indent="0">
              <a:buNone/>
            </a:pPr>
            <a:endParaRPr lang="en-US" sz="2000" dirty="0"/>
          </a:p>
          <a:p>
            <a:pPr marL="457200" lvl="1" indent="0">
              <a:buNone/>
            </a:pPr>
            <a:endParaRPr lang="en-US" sz="2000" dirty="0"/>
          </a:p>
          <a:p>
            <a:r>
              <a:rPr lang="en-US" sz="2400" b="1" dirty="0"/>
              <a:t>Socrates:</a:t>
            </a:r>
            <a:r>
              <a:rPr lang="en-US" sz="2400" dirty="0"/>
              <a:t> “</a:t>
            </a:r>
            <a:r>
              <a:rPr lang="en-GB" sz="2400" b="0" i="0" dirty="0">
                <a:solidFill>
                  <a:srgbClr val="000000"/>
                </a:solidFill>
                <a:effectLst/>
              </a:rPr>
              <a:t>I believe, </a:t>
            </a:r>
            <a:r>
              <a:rPr lang="en-GB" sz="2400" b="1" i="0" u="sng" dirty="0">
                <a:solidFill>
                  <a:schemeClr val="accent2">
                    <a:lumMod val="75000"/>
                  </a:schemeClr>
                </a:solidFill>
                <a:effectLst/>
              </a:rPr>
              <a:t>I have been commanded to do this by the God through oracles </a:t>
            </a:r>
            <a:r>
              <a:rPr lang="en-GB" sz="2400" b="1" i="1" u="sng" dirty="0">
                <a:solidFill>
                  <a:schemeClr val="accent2">
                    <a:lumMod val="75000"/>
                  </a:schemeClr>
                </a:solidFill>
                <a:effectLst/>
              </a:rPr>
              <a:t>and dreams</a:t>
            </a:r>
            <a:r>
              <a:rPr lang="en-GB" sz="2400" b="1" i="0" dirty="0">
                <a:solidFill>
                  <a:schemeClr val="accent2">
                    <a:lumMod val="75000"/>
                  </a:schemeClr>
                </a:solidFill>
                <a:effectLst/>
              </a:rPr>
              <a:t>*</a:t>
            </a:r>
            <a:r>
              <a:rPr lang="en-GB" sz="2400" b="1" i="0" dirty="0">
                <a:solidFill>
                  <a:srgbClr val="000000"/>
                </a:solidFill>
                <a:effectLst/>
              </a:rPr>
              <a:t> </a:t>
            </a:r>
            <a:r>
              <a:rPr lang="en-GB" sz="2400" b="0" i="0" dirty="0">
                <a:solidFill>
                  <a:srgbClr val="000000"/>
                </a:solidFill>
                <a:effectLst/>
              </a:rPr>
              <a:t>and in every way in which any man was ever commanded by divine power to do anything whatsoever</a:t>
            </a:r>
            <a:r>
              <a:rPr lang="en-US" sz="2400" b="0" i="0" dirty="0">
                <a:solidFill>
                  <a:srgbClr val="000000"/>
                </a:solidFill>
                <a:effectLst/>
              </a:rPr>
              <a:t>”</a:t>
            </a:r>
            <a:r>
              <a:rPr lang="en-US" sz="2400" dirty="0"/>
              <a:t> (Plato </a:t>
            </a:r>
            <a:r>
              <a:rPr lang="en-US" sz="2400" i="1" dirty="0"/>
              <a:t>Apology</a:t>
            </a:r>
            <a:r>
              <a:rPr lang="en-US" sz="2400" dirty="0"/>
              <a:t> 33c).</a:t>
            </a:r>
          </a:p>
        </p:txBody>
      </p:sp>
      <p:pic>
        <p:nvPicPr>
          <p:cNvPr id="4" name="Picture 3">
            <a:extLst>
              <a:ext uri="{FF2B5EF4-FFF2-40B4-BE49-F238E27FC236}">
                <a16:creationId xmlns:a16="http://schemas.microsoft.com/office/drawing/2014/main" id="{2C62A4AB-631C-791A-C88F-443629CA896C}"/>
              </a:ext>
            </a:extLst>
          </p:cNvPr>
          <p:cNvPicPr>
            <a:picLocks noChangeAspect="1"/>
          </p:cNvPicPr>
          <p:nvPr/>
        </p:nvPicPr>
        <p:blipFill rotWithShape="1">
          <a:blip r:embed="rId3"/>
          <a:srcRect l="11695" t="8546" r="11066" b="4309"/>
          <a:stretch/>
        </p:blipFill>
        <p:spPr>
          <a:xfrm>
            <a:off x="6175644" y="1494141"/>
            <a:ext cx="6075733" cy="4569986"/>
          </a:xfrm>
          <a:prstGeom prst="rect">
            <a:avLst/>
          </a:prstGeom>
        </p:spPr>
      </p:pic>
      <p:sp>
        <p:nvSpPr>
          <p:cNvPr id="5" name="TextBox 4">
            <a:extLst>
              <a:ext uri="{FF2B5EF4-FFF2-40B4-BE49-F238E27FC236}">
                <a16:creationId xmlns:a16="http://schemas.microsoft.com/office/drawing/2014/main" id="{07F10D97-4A9E-C516-2861-A4AE23DB3BC2}"/>
              </a:ext>
            </a:extLst>
          </p:cNvPr>
          <p:cNvSpPr txBox="1"/>
          <p:nvPr/>
        </p:nvSpPr>
        <p:spPr>
          <a:xfrm>
            <a:off x="5845063" y="5720245"/>
            <a:ext cx="6336892" cy="1477328"/>
          </a:xfrm>
          <a:prstGeom prst="rect">
            <a:avLst/>
          </a:prstGeom>
          <a:noFill/>
        </p:spPr>
        <p:txBody>
          <a:bodyPr wrap="square" rtlCol="0">
            <a:spAutoFit/>
          </a:bodyPr>
          <a:lstStyle/>
          <a:p>
            <a:pPr algn="ctr"/>
            <a:r>
              <a:rPr lang="en-GB" kern="0" dirty="0">
                <a:latin typeface="Calibri" panose="020F0502020204030204" pitchFamily="34" charset="0"/>
              </a:rPr>
              <a:t> </a:t>
            </a:r>
          </a:p>
          <a:p>
            <a:pPr algn="ctr"/>
            <a:r>
              <a:rPr lang="en-GB" b="1" kern="0" dirty="0">
                <a:latin typeface="Calibri" panose="020F0502020204030204" pitchFamily="34" charset="0"/>
              </a:rPr>
              <a:t>Fifth-century, Attic, White-Ground kylix, c. 480 BC</a:t>
            </a:r>
          </a:p>
          <a:p>
            <a:pPr algn="ctr"/>
            <a:r>
              <a:rPr lang="en-US" b="1" dirty="0"/>
              <a:t>Delphi: Archaeological Museum of Delphi</a:t>
            </a:r>
          </a:p>
          <a:p>
            <a:pPr algn="ctr"/>
            <a:r>
              <a:rPr lang="en-US" b="1" dirty="0"/>
              <a:t>Room 12 - Item 8140</a:t>
            </a:r>
          </a:p>
          <a:p>
            <a:endParaRPr lang="en-US" dirty="0"/>
          </a:p>
        </p:txBody>
      </p:sp>
      <p:sp>
        <p:nvSpPr>
          <p:cNvPr id="8" name="TextBox 7">
            <a:extLst>
              <a:ext uri="{FF2B5EF4-FFF2-40B4-BE49-F238E27FC236}">
                <a16:creationId xmlns:a16="http://schemas.microsoft.com/office/drawing/2014/main" id="{9282BDF0-101C-46D4-B7B0-D9F932ADA910}"/>
              </a:ext>
            </a:extLst>
          </p:cNvPr>
          <p:cNvSpPr txBox="1"/>
          <p:nvPr/>
        </p:nvSpPr>
        <p:spPr>
          <a:xfrm>
            <a:off x="9223416" y="2422388"/>
            <a:ext cx="902208" cy="369332"/>
          </a:xfrm>
          <a:prstGeom prst="rect">
            <a:avLst/>
          </a:prstGeom>
          <a:noFill/>
        </p:spPr>
        <p:txBody>
          <a:bodyPr wrap="square">
            <a:spAutoFit/>
          </a:bodyPr>
          <a:lstStyle/>
          <a:p>
            <a:pPr algn="ctr"/>
            <a:r>
              <a:rPr lang="en-US" sz="1800" b="1" dirty="0">
                <a:solidFill>
                  <a:schemeClr val="accent2">
                    <a:lumMod val="75000"/>
                  </a:schemeClr>
                </a:solidFill>
              </a:rPr>
              <a:t>Apollo</a:t>
            </a:r>
            <a:endParaRPr lang="en-US" b="1" dirty="0">
              <a:solidFill>
                <a:schemeClr val="accent2">
                  <a:lumMod val="75000"/>
                </a:schemeClr>
              </a:solidFill>
            </a:endParaRPr>
          </a:p>
        </p:txBody>
      </p:sp>
    </p:spTree>
    <p:extLst>
      <p:ext uri="{BB962C8B-B14F-4D97-AF65-F5344CB8AC3E}">
        <p14:creationId xmlns:p14="http://schemas.microsoft.com/office/powerpoint/2010/main" val="14962929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51AACB2F-9CEE-B5CB-A1C0-570858A8BF81}"/>
              </a:ext>
            </a:extLst>
          </p:cNvPr>
          <p:cNvPicPr>
            <a:picLocks noChangeAspect="1"/>
          </p:cNvPicPr>
          <p:nvPr/>
        </p:nvPicPr>
        <p:blipFill>
          <a:blip r:embed="rId3"/>
          <a:stretch>
            <a:fillRect/>
          </a:stretch>
        </p:blipFill>
        <p:spPr>
          <a:xfrm>
            <a:off x="7444916" y="0"/>
            <a:ext cx="4747084" cy="6858000"/>
          </a:xfrm>
          <a:prstGeom prst="rect">
            <a:avLst/>
          </a:prstGeom>
        </p:spPr>
      </p:pic>
      <p:sp>
        <p:nvSpPr>
          <p:cNvPr id="2" name="Title 1">
            <a:extLst>
              <a:ext uri="{FF2B5EF4-FFF2-40B4-BE49-F238E27FC236}">
                <a16:creationId xmlns:a16="http://schemas.microsoft.com/office/drawing/2014/main" id="{F635B584-44CF-8DFF-59AE-7B93CEFECBD6}"/>
              </a:ext>
            </a:extLst>
          </p:cNvPr>
          <p:cNvSpPr>
            <a:spLocks noGrp="1"/>
          </p:cNvSpPr>
          <p:nvPr>
            <p:ph type="title"/>
          </p:nvPr>
        </p:nvSpPr>
        <p:spPr>
          <a:xfrm>
            <a:off x="0" y="314325"/>
            <a:ext cx="7444915" cy="683090"/>
          </a:xfrm>
        </p:spPr>
        <p:txBody>
          <a:bodyPr>
            <a:normAutofit fontScale="90000"/>
          </a:bodyPr>
          <a:lstStyle/>
          <a:p>
            <a:pPr algn="ctr"/>
            <a:r>
              <a:rPr lang="en-IE" sz="4400" b="1" dirty="0">
                <a:solidFill>
                  <a:schemeClr val="accent2">
                    <a:lumMod val="75000"/>
                  </a:schemeClr>
                </a:solidFill>
                <a:latin typeface="Calibri" panose="020F0502020204030204" pitchFamily="34" charset="0"/>
                <a:ea typeface="Calibri" panose="020F0502020204030204" pitchFamily="34" charset="0"/>
                <a:cs typeface="Calibri" panose="020F0502020204030204" pitchFamily="34" charset="0"/>
              </a:rPr>
              <a:t>T</a:t>
            </a:r>
            <a:r>
              <a:rPr lang="en-IE" sz="4400" b="1" dirty="0">
                <a:solidFill>
                  <a:schemeClr val="accent2">
                    <a:lumMod val="75000"/>
                  </a:schemeClr>
                </a:solidFill>
                <a:effectLst/>
                <a:latin typeface="Calibri" panose="020F0502020204030204" pitchFamily="34" charset="0"/>
                <a:ea typeface="Calibri" panose="020F0502020204030204" pitchFamily="34" charset="0"/>
                <a:cs typeface="Calibri" panose="020F0502020204030204" pitchFamily="34" charset="0"/>
              </a:rPr>
              <a:t>he Ship, Fate, and the Gods (Plato </a:t>
            </a:r>
            <a:r>
              <a:rPr lang="en-IE" sz="4400" b="1" i="1" dirty="0">
                <a:solidFill>
                  <a:schemeClr val="accent2">
                    <a:lumMod val="75000"/>
                  </a:schemeClr>
                </a:solidFill>
                <a:effectLst/>
                <a:latin typeface="Calibri" panose="020F0502020204030204" pitchFamily="34" charset="0"/>
                <a:ea typeface="Calibri" panose="020F0502020204030204" pitchFamily="34" charset="0"/>
                <a:cs typeface="Calibri" panose="020F0502020204030204" pitchFamily="34" charset="0"/>
              </a:rPr>
              <a:t>Crito</a:t>
            </a:r>
            <a:r>
              <a:rPr lang="en-IE" sz="4400" b="1" dirty="0">
                <a:solidFill>
                  <a:schemeClr val="accent2">
                    <a:lumMod val="75000"/>
                  </a:schemeClr>
                </a:solidFill>
                <a:effectLst/>
                <a:latin typeface="Calibri" panose="020F0502020204030204" pitchFamily="34" charset="0"/>
                <a:ea typeface="Calibri" panose="020F0502020204030204" pitchFamily="34" charset="0"/>
                <a:cs typeface="Calibri" panose="020F0502020204030204" pitchFamily="34" charset="0"/>
              </a:rPr>
              <a:t> 43c-44a)</a:t>
            </a:r>
            <a:endParaRPr lang="en-US" dirty="0"/>
          </a:p>
        </p:txBody>
      </p:sp>
      <p:sp>
        <p:nvSpPr>
          <p:cNvPr id="3" name="Content Placeholder 2">
            <a:extLst>
              <a:ext uri="{FF2B5EF4-FFF2-40B4-BE49-F238E27FC236}">
                <a16:creationId xmlns:a16="http://schemas.microsoft.com/office/drawing/2014/main" id="{849BE2D8-B24C-3182-FAD5-7FA289E42FA3}"/>
              </a:ext>
            </a:extLst>
          </p:cNvPr>
          <p:cNvSpPr>
            <a:spLocks noGrp="1"/>
          </p:cNvSpPr>
          <p:nvPr>
            <p:ph idx="1"/>
          </p:nvPr>
        </p:nvSpPr>
        <p:spPr>
          <a:xfrm>
            <a:off x="91068" y="1357971"/>
            <a:ext cx="7353847" cy="5500030"/>
          </a:xfrm>
        </p:spPr>
        <p:txBody>
          <a:bodyPr>
            <a:normAutofit fontScale="85000" lnSpcReduction="20000"/>
          </a:bodyPr>
          <a:lstStyle/>
          <a:p>
            <a:pPr algn="just">
              <a:lnSpc>
                <a:spcPct val="120000"/>
              </a:lnSpc>
              <a:spcBef>
                <a:spcPts val="0"/>
              </a:spcBef>
              <a:spcAft>
                <a:spcPts val="800"/>
              </a:spcAft>
            </a:pPr>
            <a:r>
              <a:rPr lang="en-IE" sz="2800" b="1" dirty="0">
                <a:effectLst/>
                <a:ea typeface="Calibri" panose="020F0502020204030204" pitchFamily="34" charset="0"/>
                <a:cs typeface="Calibri" panose="020F0502020204030204" pitchFamily="34" charset="0"/>
              </a:rPr>
              <a:t>Learning Outcome 4.14 divine will and fate in the </a:t>
            </a:r>
            <a:r>
              <a:rPr lang="en-IE" sz="2800" b="1" i="1" dirty="0">
                <a:effectLst/>
                <a:ea typeface="Calibri" panose="020F0502020204030204" pitchFamily="34" charset="0"/>
                <a:cs typeface="Calibri" panose="020F0502020204030204" pitchFamily="34" charset="0"/>
              </a:rPr>
              <a:t>Crito</a:t>
            </a:r>
            <a:endParaRPr lang="en-IE" sz="2800" b="1" dirty="0">
              <a:effectLst/>
              <a:ea typeface="Calibri" panose="020F0502020204030204" pitchFamily="34" charset="0"/>
              <a:cs typeface="Calibri" panose="020F0502020204030204" pitchFamily="34" charset="0"/>
            </a:endParaRPr>
          </a:p>
          <a:p>
            <a:pPr marL="0" indent="0" algn="just">
              <a:lnSpc>
                <a:spcPct val="120000"/>
              </a:lnSpc>
              <a:spcBef>
                <a:spcPts val="0"/>
              </a:spcBef>
              <a:spcAft>
                <a:spcPts val="800"/>
              </a:spcAft>
              <a:buNone/>
            </a:pPr>
            <a:r>
              <a:rPr lang="en-IE" sz="2800" b="1" dirty="0">
                <a:effectLst/>
                <a:ea typeface="Calibri" panose="020F0502020204030204" pitchFamily="34" charset="0"/>
                <a:cs typeface="Calibri" panose="020F0502020204030204" pitchFamily="34" charset="0"/>
              </a:rPr>
              <a:t>Crito: </a:t>
            </a:r>
            <a:r>
              <a:rPr lang="en-IE" sz="2800" dirty="0">
                <a:effectLst/>
                <a:ea typeface="Calibri" panose="020F0502020204030204" pitchFamily="34" charset="0"/>
                <a:cs typeface="Calibri" panose="020F0502020204030204" pitchFamily="34" charset="0"/>
              </a:rPr>
              <a:t>I bring bad news, Socrates… </a:t>
            </a:r>
          </a:p>
          <a:p>
            <a:pPr marL="0" indent="0" algn="just">
              <a:lnSpc>
                <a:spcPct val="120000"/>
              </a:lnSpc>
              <a:spcBef>
                <a:spcPts val="0"/>
              </a:spcBef>
              <a:spcAft>
                <a:spcPts val="800"/>
              </a:spcAft>
              <a:buNone/>
            </a:pPr>
            <a:r>
              <a:rPr lang="en-IE" sz="2800" b="1" dirty="0">
                <a:effectLst/>
                <a:ea typeface="Calibri" panose="020F0502020204030204" pitchFamily="34" charset="0"/>
                <a:cs typeface="Calibri" panose="020F0502020204030204" pitchFamily="34" charset="0"/>
              </a:rPr>
              <a:t>Socrates: </a:t>
            </a:r>
            <a:r>
              <a:rPr lang="en-IE" sz="2800" dirty="0">
                <a:effectLst/>
                <a:ea typeface="Calibri" panose="020F0502020204030204" pitchFamily="34" charset="0"/>
                <a:cs typeface="Calibri" panose="020F0502020204030204" pitchFamily="34" charset="0"/>
              </a:rPr>
              <a:t>Has the ship arrived from Delos – [43d] the ship which, having arrived, requires me to die?</a:t>
            </a:r>
            <a:endParaRPr lang="en-GB" sz="2800" dirty="0">
              <a:effectLst/>
              <a:ea typeface="Calibri" panose="020F0502020204030204" pitchFamily="34" charset="0"/>
              <a:cs typeface="Times New Roman" panose="02020603050405020304" pitchFamily="18" charset="0"/>
            </a:endParaRPr>
          </a:p>
          <a:p>
            <a:pPr marL="0" indent="0" algn="just">
              <a:lnSpc>
                <a:spcPct val="120000"/>
              </a:lnSpc>
              <a:spcBef>
                <a:spcPts val="0"/>
              </a:spcBef>
              <a:spcAft>
                <a:spcPts val="800"/>
              </a:spcAft>
              <a:buNone/>
            </a:pPr>
            <a:r>
              <a:rPr lang="en-IE" sz="2800" b="1" dirty="0">
                <a:effectLst/>
                <a:ea typeface="Calibri" panose="020F0502020204030204" pitchFamily="34" charset="0"/>
                <a:cs typeface="Calibri" panose="020F0502020204030204" pitchFamily="34" charset="0"/>
              </a:rPr>
              <a:t>Crito:</a:t>
            </a:r>
            <a:r>
              <a:rPr lang="en-IE" sz="2800" dirty="0">
                <a:effectLst/>
                <a:ea typeface="Calibri" panose="020F0502020204030204" pitchFamily="34" charset="0"/>
                <a:cs typeface="Calibri" panose="020F0502020204030204" pitchFamily="34" charset="0"/>
              </a:rPr>
              <a:t> It hasn’t actually come in yet, but I expect that it will be here today, judging by what some people report – they have just arrived from </a:t>
            </a:r>
            <a:r>
              <a:rPr lang="en-IE" sz="2800" dirty="0" err="1">
                <a:effectLst/>
                <a:ea typeface="Calibri" panose="020F0502020204030204" pitchFamily="34" charset="0"/>
                <a:cs typeface="Calibri" panose="020F0502020204030204" pitchFamily="34" charset="0"/>
              </a:rPr>
              <a:t>Sounion</a:t>
            </a:r>
            <a:r>
              <a:rPr lang="en-IE" sz="2800" dirty="0">
                <a:effectLst/>
                <a:ea typeface="Calibri" panose="020F0502020204030204" pitchFamily="34" charset="0"/>
                <a:cs typeface="Calibri" panose="020F0502020204030204" pitchFamily="34" charset="0"/>
              </a:rPr>
              <a:t> and left it there. It’s quite clear from their account that it will be here today; and so, by tomorrow, Socrates, you will be forced to end your life.</a:t>
            </a:r>
            <a:endParaRPr lang="en-GB" sz="2800" dirty="0">
              <a:effectLst/>
              <a:ea typeface="Calibri" panose="020F0502020204030204" pitchFamily="34" charset="0"/>
              <a:cs typeface="Times New Roman" panose="02020603050405020304" pitchFamily="18" charset="0"/>
            </a:endParaRPr>
          </a:p>
          <a:p>
            <a:pPr marL="0" indent="0" algn="just">
              <a:lnSpc>
                <a:spcPct val="120000"/>
              </a:lnSpc>
              <a:spcBef>
                <a:spcPts val="0"/>
              </a:spcBef>
              <a:spcAft>
                <a:spcPts val="800"/>
              </a:spcAft>
              <a:buNone/>
            </a:pPr>
            <a:r>
              <a:rPr lang="en-IE" sz="2800" b="1" dirty="0">
                <a:effectLst/>
                <a:ea typeface="Calibri" panose="020F0502020204030204" pitchFamily="34" charset="0"/>
                <a:cs typeface="Calibri" panose="020F0502020204030204" pitchFamily="34" charset="0"/>
              </a:rPr>
              <a:t>Socrates: </a:t>
            </a:r>
            <a:r>
              <a:rPr lang="en-IE" sz="2800" b="1" u="sng" dirty="0">
                <a:effectLst/>
                <a:ea typeface="Calibri" panose="020F0502020204030204" pitchFamily="34" charset="0"/>
                <a:cs typeface="Calibri" panose="020F0502020204030204" pitchFamily="34" charset="0"/>
              </a:rPr>
              <a:t>Well</a:t>
            </a:r>
            <a:r>
              <a:rPr lang="en-IE" sz="2800" dirty="0">
                <a:effectLst/>
                <a:ea typeface="Calibri" panose="020F0502020204030204" pitchFamily="34" charset="0"/>
                <a:cs typeface="Calibri" panose="020F0502020204030204" pitchFamily="34" charset="0"/>
              </a:rPr>
              <a:t>, Crito, </a:t>
            </a:r>
            <a:r>
              <a:rPr lang="en-IE" sz="2800" b="1" u="sng" dirty="0">
                <a:solidFill>
                  <a:schemeClr val="accent2">
                    <a:lumMod val="75000"/>
                  </a:schemeClr>
                </a:solidFill>
                <a:effectLst/>
                <a:ea typeface="Calibri" panose="020F0502020204030204" pitchFamily="34" charset="0"/>
                <a:cs typeface="Calibri" panose="020F0502020204030204" pitchFamily="34" charset="0"/>
              </a:rPr>
              <a:t>may it be for the best (</a:t>
            </a:r>
            <a:r>
              <a:rPr lang="en-IE" sz="2800" b="1" i="1" u="sng" dirty="0" err="1">
                <a:solidFill>
                  <a:schemeClr val="accent2">
                    <a:lumMod val="75000"/>
                  </a:schemeClr>
                </a:solidFill>
                <a:effectLst/>
                <a:ea typeface="Calibri" panose="020F0502020204030204" pitchFamily="34" charset="0"/>
                <a:cs typeface="Calibri" panose="020F0502020204030204" pitchFamily="34" charset="0"/>
              </a:rPr>
              <a:t>týchē</a:t>
            </a:r>
            <a:r>
              <a:rPr lang="en-IE" sz="2800" b="1" i="1" u="sng" dirty="0">
                <a:solidFill>
                  <a:schemeClr val="accent2">
                    <a:lumMod val="75000"/>
                  </a:schemeClr>
                </a:solidFill>
                <a:effectLst/>
                <a:ea typeface="Calibri" panose="020F0502020204030204" pitchFamily="34" charset="0"/>
                <a:cs typeface="Calibri" panose="020F0502020204030204" pitchFamily="34" charset="0"/>
              </a:rPr>
              <a:t> </a:t>
            </a:r>
            <a:r>
              <a:rPr lang="en-IE" sz="2800" b="1" i="1" u="sng" dirty="0" err="1">
                <a:solidFill>
                  <a:schemeClr val="accent2">
                    <a:lumMod val="75000"/>
                  </a:schemeClr>
                </a:solidFill>
                <a:effectLst/>
                <a:ea typeface="Calibri" panose="020F0502020204030204" pitchFamily="34" charset="0"/>
                <a:cs typeface="Calibri" panose="020F0502020204030204" pitchFamily="34" charset="0"/>
              </a:rPr>
              <a:t>agathē</a:t>
            </a:r>
            <a:r>
              <a:rPr lang="en-IE" sz="2800" b="1" u="sng" dirty="0">
                <a:solidFill>
                  <a:schemeClr val="accent2">
                    <a:lumMod val="75000"/>
                  </a:schemeClr>
                </a:solidFill>
                <a:effectLst/>
                <a:ea typeface="Calibri" panose="020F0502020204030204" pitchFamily="34" charset="0"/>
                <a:cs typeface="Calibri" panose="020F0502020204030204" pitchFamily="34" charset="0"/>
              </a:rPr>
              <a:t>)</a:t>
            </a:r>
            <a:r>
              <a:rPr lang="en-IE" sz="2800" b="1" i="1" u="sng" dirty="0">
                <a:effectLst/>
                <a:ea typeface="Calibri" panose="020F0502020204030204" pitchFamily="34" charset="0"/>
                <a:cs typeface="Calibri" panose="020F0502020204030204" pitchFamily="34" charset="0"/>
              </a:rPr>
              <a:t>;</a:t>
            </a:r>
            <a:r>
              <a:rPr lang="en-IE" sz="2800" b="1" u="sng" dirty="0">
                <a:effectLst/>
                <a:ea typeface="Calibri" panose="020F0502020204030204" pitchFamily="34" charset="0"/>
                <a:cs typeface="Calibri" panose="020F0502020204030204" pitchFamily="34" charset="0"/>
              </a:rPr>
              <a:t> if that’s what the god</a:t>
            </a:r>
            <a:r>
              <a:rPr lang="en-IE" b="1" u="sng" dirty="0">
                <a:ea typeface="Calibri" panose="020F0502020204030204" pitchFamily="34" charset="0"/>
                <a:cs typeface="Calibri" panose="020F0502020204030204" pitchFamily="34" charset="0"/>
              </a:rPr>
              <a:t>s</a:t>
            </a:r>
            <a:r>
              <a:rPr lang="en-IE" sz="2800" b="1" u="sng" dirty="0">
                <a:effectLst/>
                <a:ea typeface="Calibri" panose="020F0502020204030204" pitchFamily="34" charset="0"/>
                <a:cs typeface="Calibri" panose="020F0502020204030204" pitchFamily="34" charset="0"/>
              </a:rPr>
              <a:t> want, so be it</a:t>
            </a:r>
            <a:r>
              <a:rPr lang="en-IE" sz="2800" dirty="0">
                <a:effectLst/>
                <a:ea typeface="Calibri" panose="020F0502020204030204" pitchFamily="34" charset="0"/>
                <a:cs typeface="Calibri" panose="020F0502020204030204" pitchFamily="34" charset="0"/>
              </a:rPr>
              <a:t>. All the same, I don’t think it will arrive today.</a:t>
            </a:r>
            <a:endParaRPr lang="en-GB" sz="2800" dirty="0">
              <a:effectLst/>
              <a:ea typeface="Calibri" panose="020F0502020204030204" pitchFamily="34" charset="0"/>
              <a:cs typeface="Times New Roman" panose="02020603050405020304" pitchFamily="18" charset="0"/>
            </a:endParaRPr>
          </a:p>
          <a:p>
            <a:pPr marL="0" indent="0">
              <a:buNone/>
            </a:pPr>
            <a:endParaRPr lang="en-US" dirty="0"/>
          </a:p>
        </p:txBody>
      </p:sp>
      <p:sp>
        <p:nvSpPr>
          <p:cNvPr id="5" name="TextBox 4">
            <a:extLst>
              <a:ext uri="{FF2B5EF4-FFF2-40B4-BE49-F238E27FC236}">
                <a16:creationId xmlns:a16="http://schemas.microsoft.com/office/drawing/2014/main" id="{67788018-22CA-B365-093C-DEB610787DD7}"/>
              </a:ext>
            </a:extLst>
          </p:cNvPr>
          <p:cNvSpPr txBox="1"/>
          <p:nvPr/>
        </p:nvSpPr>
        <p:spPr>
          <a:xfrm>
            <a:off x="8064167" y="1167470"/>
            <a:ext cx="1323474" cy="430887"/>
          </a:xfrm>
          <a:prstGeom prst="rect">
            <a:avLst/>
          </a:prstGeom>
          <a:noFill/>
        </p:spPr>
        <p:txBody>
          <a:bodyPr wrap="square" rtlCol="0">
            <a:spAutoFit/>
          </a:bodyPr>
          <a:lstStyle/>
          <a:p>
            <a:r>
              <a:rPr lang="en-GB" sz="2200" b="1" kern="0" dirty="0" err="1">
                <a:solidFill>
                  <a:schemeClr val="bg1"/>
                </a:solidFill>
                <a:effectLst/>
                <a:latin typeface="Calibri" panose="020F0502020204030204" pitchFamily="34" charset="0"/>
                <a:ea typeface="Calibri" panose="020F0502020204030204" pitchFamily="34" charset="0"/>
              </a:rPr>
              <a:t>Sounion</a:t>
            </a:r>
            <a:r>
              <a:rPr lang="en-GB" dirty="0">
                <a:effectLst/>
              </a:rPr>
              <a:t> </a:t>
            </a:r>
            <a:r>
              <a:rPr lang="en-GB" sz="1800" kern="0" dirty="0">
                <a:solidFill>
                  <a:srgbClr val="000000"/>
                </a:solidFill>
                <a:effectLst/>
                <a:latin typeface="Calibri" panose="020F0502020204030204" pitchFamily="34" charset="0"/>
                <a:ea typeface="Calibri" panose="020F0502020204030204" pitchFamily="34" charset="0"/>
              </a:rPr>
              <a:t> </a:t>
            </a:r>
            <a:endParaRPr lang="en-US" b="1" dirty="0">
              <a:solidFill>
                <a:schemeClr val="bg1"/>
              </a:solidFill>
            </a:endParaRPr>
          </a:p>
        </p:txBody>
      </p:sp>
      <p:sp>
        <p:nvSpPr>
          <p:cNvPr id="6" name="TextBox 5">
            <a:extLst>
              <a:ext uri="{FF2B5EF4-FFF2-40B4-BE49-F238E27FC236}">
                <a16:creationId xmlns:a16="http://schemas.microsoft.com/office/drawing/2014/main" id="{CB25BFF4-750A-8A71-8655-947E533B8A41}"/>
              </a:ext>
            </a:extLst>
          </p:cNvPr>
          <p:cNvSpPr txBox="1"/>
          <p:nvPr/>
        </p:nvSpPr>
        <p:spPr>
          <a:xfrm>
            <a:off x="10042074" y="1679012"/>
            <a:ext cx="910771" cy="430887"/>
          </a:xfrm>
          <a:prstGeom prst="rect">
            <a:avLst/>
          </a:prstGeom>
          <a:noFill/>
        </p:spPr>
        <p:txBody>
          <a:bodyPr wrap="square" rtlCol="0">
            <a:spAutoFit/>
          </a:bodyPr>
          <a:lstStyle/>
          <a:p>
            <a:r>
              <a:rPr lang="en-GB" sz="2200" b="1" kern="0" dirty="0">
                <a:solidFill>
                  <a:schemeClr val="bg1"/>
                </a:solidFill>
                <a:effectLst/>
                <a:latin typeface="Calibri" panose="020F0502020204030204" pitchFamily="34" charset="0"/>
                <a:ea typeface="Calibri" panose="020F0502020204030204" pitchFamily="34" charset="0"/>
              </a:rPr>
              <a:t>Delos</a:t>
            </a:r>
            <a:r>
              <a:rPr lang="en-GB" dirty="0">
                <a:effectLst/>
              </a:rPr>
              <a:t> </a:t>
            </a:r>
            <a:r>
              <a:rPr lang="en-GB" sz="1800" kern="0" dirty="0">
                <a:solidFill>
                  <a:srgbClr val="000000"/>
                </a:solidFill>
                <a:effectLst/>
                <a:latin typeface="Calibri" panose="020F0502020204030204" pitchFamily="34" charset="0"/>
                <a:ea typeface="Calibri" panose="020F0502020204030204" pitchFamily="34" charset="0"/>
              </a:rPr>
              <a:t> </a:t>
            </a:r>
            <a:endParaRPr lang="en-US" b="1" dirty="0">
              <a:solidFill>
                <a:schemeClr val="bg1"/>
              </a:solidFill>
            </a:endParaRPr>
          </a:p>
        </p:txBody>
      </p:sp>
      <p:sp>
        <p:nvSpPr>
          <p:cNvPr id="7" name="TextBox 6">
            <a:extLst>
              <a:ext uri="{FF2B5EF4-FFF2-40B4-BE49-F238E27FC236}">
                <a16:creationId xmlns:a16="http://schemas.microsoft.com/office/drawing/2014/main" id="{A999682F-BE1F-39BA-BDCB-A422817EEDAE}"/>
              </a:ext>
            </a:extLst>
          </p:cNvPr>
          <p:cNvSpPr txBox="1"/>
          <p:nvPr/>
        </p:nvSpPr>
        <p:spPr>
          <a:xfrm>
            <a:off x="9731830" y="5727773"/>
            <a:ext cx="1225503" cy="430887"/>
          </a:xfrm>
          <a:prstGeom prst="rect">
            <a:avLst/>
          </a:prstGeom>
          <a:noFill/>
        </p:spPr>
        <p:txBody>
          <a:bodyPr wrap="square" rtlCol="0">
            <a:spAutoFit/>
          </a:bodyPr>
          <a:lstStyle/>
          <a:p>
            <a:r>
              <a:rPr lang="en-GB" sz="2200" b="1" kern="0" dirty="0">
                <a:solidFill>
                  <a:schemeClr val="bg1"/>
                </a:solidFill>
                <a:effectLst/>
                <a:latin typeface="Calibri" panose="020F0502020204030204" pitchFamily="34" charset="0"/>
                <a:ea typeface="Calibri" panose="020F0502020204030204" pitchFamily="34" charset="0"/>
              </a:rPr>
              <a:t>Knossos</a:t>
            </a:r>
            <a:r>
              <a:rPr lang="en-GB" dirty="0">
                <a:effectLst/>
              </a:rPr>
              <a:t> </a:t>
            </a:r>
            <a:r>
              <a:rPr lang="en-GB" sz="1800" kern="0" dirty="0">
                <a:solidFill>
                  <a:srgbClr val="000000"/>
                </a:solidFill>
                <a:effectLst/>
                <a:latin typeface="Calibri" panose="020F0502020204030204" pitchFamily="34" charset="0"/>
                <a:ea typeface="Calibri" panose="020F0502020204030204" pitchFamily="34" charset="0"/>
              </a:rPr>
              <a:t> </a:t>
            </a:r>
            <a:endParaRPr lang="en-US" b="1" dirty="0">
              <a:solidFill>
                <a:schemeClr val="bg1"/>
              </a:solidFill>
            </a:endParaRPr>
          </a:p>
        </p:txBody>
      </p:sp>
      <p:sp>
        <p:nvSpPr>
          <p:cNvPr id="8" name="TextBox 7">
            <a:extLst>
              <a:ext uri="{FF2B5EF4-FFF2-40B4-BE49-F238E27FC236}">
                <a16:creationId xmlns:a16="http://schemas.microsoft.com/office/drawing/2014/main" id="{540E2528-AF5B-81B2-1751-C14629C1359C}"/>
              </a:ext>
            </a:extLst>
          </p:cNvPr>
          <p:cNvSpPr txBox="1"/>
          <p:nvPr/>
        </p:nvSpPr>
        <p:spPr>
          <a:xfrm>
            <a:off x="8013367" y="438940"/>
            <a:ext cx="1031374" cy="430887"/>
          </a:xfrm>
          <a:prstGeom prst="rect">
            <a:avLst/>
          </a:prstGeom>
          <a:noFill/>
        </p:spPr>
        <p:txBody>
          <a:bodyPr wrap="square" rtlCol="0">
            <a:spAutoFit/>
          </a:bodyPr>
          <a:lstStyle/>
          <a:p>
            <a:r>
              <a:rPr lang="en-GB" sz="2200" b="1" kern="0" dirty="0">
                <a:solidFill>
                  <a:schemeClr val="bg1"/>
                </a:solidFill>
                <a:effectLst/>
                <a:latin typeface="Calibri" panose="020F0502020204030204" pitchFamily="34" charset="0"/>
                <a:ea typeface="Calibri" panose="020F0502020204030204" pitchFamily="34" charset="0"/>
              </a:rPr>
              <a:t>Athens</a:t>
            </a:r>
            <a:r>
              <a:rPr lang="en-GB" dirty="0">
                <a:effectLst/>
              </a:rPr>
              <a:t> </a:t>
            </a:r>
            <a:r>
              <a:rPr lang="en-GB" sz="1800" kern="0" dirty="0">
                <a:solidFill>
                  <a:srgbClr val="000000"/>
                </a:solidFill>
                <a:effectLst/>
                <a:latin typeface="Calibri" panose="020F0502020204030204" pitchFamily="34" charset="0"/>
                <a:ea typeface="Calibri" panose="020F0502020204030204" pitchFamily="34" charset="0"/>
              </a:rPr>
              <a:t> </a:t>
            </a:r>
            <a:endParaRPr lang="en-US" b="1" dirty="0">
              <a:solidFill>
                <a:schemeClr val="bg1"/>
              </a:solidFill>
            </a:endParaRPr>
          </a:p>
        </p:txBody>
      </p:sp>
      <p:sp>
        <p:nvSpPr>
          <p:cNvPr id="10" name="TextBox 9">
            <a:extLst>
              <a:ext uri="{FF2B5EF4-FFF2-40B4-BE49-F238E27FC236}">
                <a16:creationId xmlns:a16="http://schemas.microsoft.com/office/drawing/2014/main" id="{53E026EA-C273-71C7-570E-CEA5DCFA61C9}"/>
              </a:ext>
            </a:extLst>
          </p:cNvPr>
          <p:cNvSpPr txBox="1"/>
          <p:nvPr/>
        </p:nvSpPr>
        <p:spPr>
          <a:xfrm rot="1487297">
            <a:off x="8293769" y="1432136"/>
            <a:ext cx="702846" cy="461665"/>
          </a:xfrm>
          <a:prstGeom prst="rect">
            <a:avLst/>
          </a:prstGeom>
          <a:noFill/>
        </p:spPr>
        <p:txBody>
          <a:bodyPr wrap="square">
            <a:spAutoFit/>
          </a:bodyPr>
          <a:lstStyle/>
          <a:p>
            <a:r>
              <a:rPr lang="en-IE" sz="2400" dirty="0">
                <a:effectLst/>
                <a:ea typeface="Calibri" panose="020F0502020204030204" pitchFamily="34" charset="0"/>
                <a:cs typeface="Calibri" panose="020F0502020204030204" pitchFamily="34" charset="0"/>
              </a:rPr>
              <a:t>⛵️</a:t>
            </a:r>
            <a:endParaRPr lang="en-US" sz="2400" dirty="0"/>
          </a:p>
        </p:txBody>
      </p:sp>
    </p:spTree>
    <p:extLst>
      <p:ext uri="{BB962C8B-B14F-4D97-AF65-F5344CB8AC3E}">
        <p14:creationId xmlns:p14="http://schemas.microsoft.com/office/powerpoint/2010/main" val="1766019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35B584-44CF-8DFF-59AE-7B93CEFECBD6}"/>
              </a:ext>
            </a:extLst>
          </p:cNvPr>
          <p:cNvSpPr>
            <a:spLocks noGrp="1"/>
          </p:cNvSpPr>
          <p:nvPr>
            <p:ph type="title"/>
          </p:nvPr>
        </p:nvSpPr>
        <p:spPr>
          <a:xfrm>
            <a:off x="0" y="298827"/>
            <a:ext cx="7444915" cy="683090"/>
          </a:xfrm>
        </p:spPr>
        <p:txBody>
          <a:bodyPr>
            <a:normAutofit fontScale="90000"/>
          </a:bodyPr>
          <a:lstStyle/>
          <a:p>
            <a:pPr algn="ctr"/>
            <a:r>
              <a:rPr lang="en-IE" sz="4400" b="1" dirty="0">
                <a:solidFill>
                  <a:schemeClr val="accent2">
                    <a:lumMod val="75000"/>
                  </a:schemeClr>
                </a:solidFill>
                <a:latin typeface="Calibri" panose="020F0502020204030204" pitchFamily="34" charset="0"/>
                <a:ea typeface="Calibri" panose="020F0502020204030204" pitchFamily="34" charset="0"/>
                <a:cs typeface="Calibri" panose="020F0502020204030204" pitchFamily="34" charset="0"/>
              </a:rPr>
              <a:t>T</a:t>
            </a:r>
            <a:r>
              <a:rPr lang="en-IE" sz="4400" b="1" dirty="0">
                <a:solidFill>
                  <a:schemeClr val="accent2">
                    <a:lumMod val="75000"/>
                  </a:schemeClr>
                </a:solidFill>
                <a:effectLst/>
                <a:latin typeface="Calibri" panose="020F0502020204030204" pitchFamily="34" charset="0"/>
                <a:ea typeface="Calibri" panose="020F0502020204030204" pitchFamily="34" charset="0"/>
                <a:cs typeface="Calibri" panose="020F0502020204030204" pitchFamily="34" charset="0"/>
              </a:rPr>
              <a:t>he Ship, Fate, and the Gods (Plato </a:t>
            </a:r>
            <a:r>
              <a:rPr lang="en-IE" sz="4400" b="1" i="1" dirty="0">
                <a:solidFill>
                  <a:schemeClr val="accent2">
                    <a:lumMod val="75000"/>
                  </a:schemeClr>
                </a:solidFill>
                <a:effectLst/>
                <a:latin typeface="Calibri" panose="020F0502020204030204" pitchFamily="34" charset="0"/>
                <a:ea typeface="Calibri" panose="020F0502020204030204" pitchFamily="34" charset="0"/>
                <a:cs typeface="Calibri" panose="020F0502020204030204" pitchFamily="34" charset="0"/>
              </a:rPr>
              <a:t>Crito</a:t>
            </a:r>
            <a:r>
              <a:rPr lang="en-IE" sz="4400" b="1" dirty="0">
                <a:solidFill>
                  <a:schemeClr val="accent2">
                    <a:lumMod val="75000"/>
                  </a:schemeClr>
                </a:solidFill>
                <a:effectLst/>
                <a:latin typeface="Calibri" panose="020F0502020204030204" pitchFamily="34" charset="0"/>
                <a:ea typeface="Calibri" panose="020F0502020204030204" pitchFamily="34" charset="0"/>
                <a:cs typeface="Calibri" panose="020F0502020204030204" pitchFamily="34" charset="0"/>
              </a:rPr>
              <a:t> 43c-44a)</a:t>
            </a:r>
            <a:endParaRPr lang="en-US" dirty="0"/>
          </a:p>
        </p:txBody>
      </p:sp>
      <p:sp>
        <p:nvSpPr>
          <p:cNvPr id="3" name="Content Placeholder 2">
            <a:extLst>
              <a:ext uri="{FF2B5EF4-FFF2-40B4-BE49-F238E27FC236}">
                <a16:creationId xmlns:a16="http://schemas.microsoft.com/office/drawing/2014/main" id="{849BE2D8-B24C-3182-FAD5-7FA289E42FA3}"/>
              </a:ext>
            </a:extLst>
          </p:cNvPr>
          <p:cNvSpPr>
            <a:spLocks noGrp="1"/>
          </p:cNvSpPr>
          <p:nvPr>
            <p:ph idx="1"/>
          </p:nvPr>
        </p:nvSpPr>
        <p:spPr>
          <a:xfrm>
            <a:off x="44574" y="1180170"/>
            <a:ext cx="7642584" cy="5677829"/>
          </a:xfrm>
        </p:spPr>
        <p:txBody>
          <a:bodyPr>
            <a:noAutofit/>
          </a:bodyPr>
          <a:lstStyle/>
          <a:p>
            <a:pPr marL="0" indent="0">
              <a:lnSpc>
                <a:spcPct val="100000"/>
              </a:lnSpc>
              <a:spcBef>
                <a:spcPts val="0"/>
              </a:spcBef>
              <a:buNone/>
            </a:pPr>
            <a:r>
              <a:rPr lang="en-GB" sz="2200" b="0" dirty="0">
                <a:effectLst/>
                <a:ea typeface="Times New Roman" panose="02020603050405020304" pitchFamily="18" charset="0"/>
              </a:rPr>
              <a:t>[44a] </a:t>
            </a:r>
            <a:r>
              <a:rPr lang="en-GB" sz="2200" b="1" dirty="0">
                <a:effectLst/>
                <a:ea typeface="Times New Roman" panose="02020603050405020304" pitchFamily="18" charset="0"/>
              </a:rPr>
              <a:t>Crito: </a:t>
            </a:r>
            <a:r>
              <a:rPr lang="en-GB" sz="2200" b="0" dirty="0">
                <a:effectLst/>
                <a:ea typeface="Times New Roman" panose="02020603050405020304" pitchFamily="18" charset="0"/>
              </a:rPr>
              <a:t>What makes you believe that?</a:t>
            </a:r>
            <a:endParaRPr lang="en-GB" sz="2200" b="1" dirty="0">
              <a:effectLst/>
              <a:ea typeface="Times New Roman" panose="02020603050405020304" pitchFamily="18" charset="0"/>
            </a:endParaRPr>
          </a:p>
          <a:p>
            <a:pPr marL="0" indent="0" algn="just">
              <a:lnSpc>
                <a:spcPct val="100000"/>
              </a:lnSpc>
              <a:spcBef>
                <a:spcPts val="0"/>
              </a:spcBef>
              <a:spcAft>
                <a:spcPts val="800"/>
              </a:spcAft>
              <a:buNone/>
            </a:pPr>
            <a:r>
              <a:rPr lang="en-IE" sz="2200" b="1" dirty="0">
                <a:effectLst/>
                <a:ea typeface="Calibri" panose="020F0502020204030204" pitchFamily="34" charset="0"/>
                <a:cs typeface="Calibri" panose="020F0502020204030204" pitchFamily="34" charset="0"/>
              </a:rPr>
              <a:t>Socrates: </a:t>
            </a:r>
            <a:r>
              <a:rPr lang="en-IE" sz="2200" dirty="0">
                <a:effectLst/>
                <a:ea typeface="Calibri" panose="020F0502020204030204" pitchFamily="34" charset="0"/>
                <a:cs typeface="Calibri" panose="020F0502020204030204" pitchFamily="34" charset="0"/>
              </a:rPr>
              <a:t>I will try to explain. I think I am right in saying that I have to die on the day after the boat arrives?</a:t>
            </a:r>
            <a:endParaRPr lang="en-GB" sz="2200" dirty="0">
              <a:effectLst/>
              <a:ea typeface="Calibri" panose="020F0502020204030204" pitchFamily="34" charset="0"/>
              <a:cs typeface="Times New Roman" panose="02020603050405020304" pitchFamily="18" charset="0"/>
            </a:endParaRPr>
          </a:p>
          <a:p>
            <a:pPr marL="0" indent="0" algn="just">
              <a:lnSpc>
                <a:spcPct val="100000"/>
              </a:lnSpc>
              <a:spcBef>
                <a:spcPts val="0"/>
              </a:spcBef>
              <a:spcAft>
                <a:spcPts val="800"/>
              </a:spcAft>
              <a:buNone/>
            </a:pPr>
            <a:r>
              <a:rPr lang="en-IE" sz="2200" b="1" dirty="0">
                <a:effectLst/>
                <a:ea typeface="Calibri" panose="020F0502020204030204" pitchFamily="34" charset="0"/>
                <a:cs typeface="Calibri" panose="020F0502020204030204" pitchFamily="34" charset="0"/>
              </a:rPr>
              <a:t>Crito:</a:t>
            </a:r>
            <a:r>
              <a:rPr lang="en-IE" sz="2200" dirty="0">
                <a:effectLst/>
                <a:ea typeface="Calibri" panose="020F0502020204030204" pitchFamily="34" charset="0"/>
                <a:cs typeface="Calibri" panose="020F0502020204030204" pitchFamily="34" charset="0"/>
              </a:rPr>
              <a:t> Yes, that’s what the authorities [= the Eleven] say.</a:t>
            </a:r>
            <a:endParaRPr lang="en-GB" sz="2200" dirty="0">
              <a:effectLst/>
              <a:ea typeface="Calibri" panose="020F0502020204030204" pitchFamily="34" charset="0"/>
              <a:cs typeface="Times New Roman" panose="02020603050405020304" pitchFamily="18" charset="0"/>
            </a:endParaRPr>
          </a:p>
          <a:p>
            <a:pPr marL="0" indent="0" algn="just">
              <a:lnSpc>
                <a:spcPct val="100000"/>
              </a:lnSpc>
              <a:spcBef>
                <a:spcPts val="0"/>
              </a:spcBef>
              <a:spcAft>
                <a:spcPts val="800"/>
              </a:spcAft>
              <a:buNone/>
            </a:pPr>
            <a:r>
              <a:rPr lang="en-IE" sz="2200" b="1" dirty="0">
                <a:effectLst/>
                <a:ea typeface="Calibri" panose="020F0502020204030204" pitchFamily="34" charset="0"/>
                <a:cs typeface="Calibri" panose="020F0502020204030204" pitchFamily="34" charset="0"/>
              </a:rPr>
              <a:t>Socrates: </a:t>
            </a:r>
            <a:r>
              <a:rPr lang="en-IE" sz="2200" dirty="0">
                <a:effectLst/>
                <a:ea typeface="Calibri" panose="020F0502020204030204" pitchFamily="34" charset="0"/>
                <a:cs typeface="Calibri" panose="020F0502020204030204" pitchFamily="34" charset="0"/>
              </a:rPr>
              <a:t>Then I don’t think it will arrive on this day that is just beginning, but on the day after. I am going by </a:t>
            </a:r>
            <a:r>
              <a:rPr lang="en-IE" sz="2200" b="1" dirty="0">
                <a:solidFill>
                  <a:schemeClr val="accent2">
                    <a:lumMod val="75000"/>
                  </a:schemeClr>
                </a:solidFill>
                <a:effectLst/>
                <a:ea typeface="Calibri" panose="020F0502020204030204" pitchFamily="34" charset="0"/>
                <a:cs typeface="Calibri" panose="020F0502020204030204" pitchFamily="34" charset="0"/>
              </a:rPr>
              <a:t>a </a:t>
            </a:r>
            <a:r>
              <a:rPr lang="en-GB" sz="2200" b="1" dirty="0">
                <a:solidFill>
                  <a:schemeClr val="accent2">
                    <a:lumMod val="75000"/>
                  </a:schemeClr>
                </a:solidFill>
                <a:effectLst/>
                <a:ea typeface="Times New Roman" panose="02020603050405020304" pitchFamily="18" charset="0"/>
              </a:rPr>
              <a:t>dream (</a:t>
            </a:r>
            <a:r>
              <a:rPr lang="en-GB" sz="2200" b="1" i="1" u="sng" dirty="0" err="1">
                <a:solidFill>
                  <a:schemeClr val="accent2">
                    <a:lumMod val="75000"/>
                  </a:schemeClr>
                </a:solidFill>
                <a:effectLst/>
                <a:ea typeface="Times New Roman" panose="02020603050405020304" pitchFamily="18" charset="0"/>
              </a:rPr>
              <a:t>en</a:t>
            </a:r>
            <a:r>
              <a:rPr lang="en-IE" sz="2200" b="1" i="1" u="sng" dirty="0" err="1">
                <a:solidFill>
                  <a:schemeClr val="accent2">
                    <a:lumMod val="75000"/>
                  </a:schemeClr>
                </a:solidFill>
                <a:effectLst/>
                <a:ea typeface="Calibri" panose="020F0502020204030204" pitchFamily="34" charset="0"/>
                <a:cs typeface="Calibri" panose="020F0502020204030204" pitchFamily="34" charset="0"/>
              </a:rPr>
              <a:t>ýpnion</a:t>
            </a:r>
            <a:r>
              <a:rPr lang="en-GB" sz="2200" b="1" dirty="0">
                <a:solidFill>
                  <a:schemeClr val="accent2">
                    <a:lumMod val="75000"/>
                  </a:schemeClr>
                </a:solidFill>
                <a:effectLst/>
                <a:ea typeface="Times New Roman" panose="02020603050405020304" pitchFamily="18" charset="0"/>
              </a:rPr>
              <a:t>) </a:t>
            </a:r>
            <a:r>
              <a:rPr lang="en-IE" sz="2200" dirty="0">
                <a:effectLst/>
                <a:ea typeface="Calibri" panose="020F0502020204030204" pitchFamily="34" charset="0"/>
                <a:cs typeface="Calibri" panose="020F0502020204030204" pitchFamily="34" charset="0"/>
              </a:rPr>
              <a:t>that </a:t>
            </a:r>
            <a:r>
              <a:rPr lang="en-IE" sz="2200" b="1" dirty="0">
                <a:solidFill>
                  <a:schemeClr val="accent2">
                    <a:lumMod val="75000"/>
                  </a:schemeClr>
                </a:solidFill>
                <a:effectLst/>
                <a:ea typeface="Calibri" panose="020F0502020204030204" pitchFamily="34" charset="0"/>
                <a:cs typeface="Calibri" panose="020F0502020204030204" pitchFamily="34" charset="0"/>
              </a:rPr>
              <a:t>I had </a:t>
            </a:r>
            <a:r>
              <a:rPr lang="en-IE" sz="2200" dirty="0">
                <a:effectLst/>
                <a:ea typeface="Calibri" panose="020F0502020204030204" pitchFamily="34" charset="0"/>
                <a:cs typeface="Calibri" panose="020F0502020204030204" pitchFamily="34" charset="0"/>
              </a:rPr>
              <a:t>this very night, </a:t>
            </a:r>
            <a:r>
              <a:rPr lang="en-IE" sz="2200" b="1" dirty="0">
                <a:solidFill>
                  <a:schemeClr val="accent2">
                    <a:lumMod val="75000"/>
                  </a:schemeClr>
                </a:solidFill>
                <a:effectLst/>
                <a:ea typeface="Calibri" panose="020F0502020204030204" pitchFamily="34" charset="0"/>
                <a:cs typeface="Calibri" panose="020F0502020204030204" pitchFamily="34" charset="0"/>
              </a:rPr>
              <a:t>only a little while ago</a:t>
            </a:r>
            <a:r>
              <a:rPr lang="en-IE" sz="2200" dirty="0">
                <a:effectLst/>
                <a:ea typeface="Calibri" panose="020F0502020204030204" pitchFamily="34" charset="0"/>
                <a:cs typeface="Calibri" panose="020F0502020204030204" pitchFamily="34" charset="0"/>
              </a:rPr>
              <a:t>. </a:t>
            </a:r>
            <a:r>
              <a:rPr lang="en-IE" sz="2200" b="1" u="sng" dirty="0">
                <a:solidFill>
                  <a:schemeClr val="accent2">
                    <a:lumMod val="75000"/>
                  </a:schemeClr>
                </a:solidFill>
                <a:effectLst/>
                <a:ea typeface="Calibri" panose="020F0502020204030204" pitchFamily="34" charset="0"/>
                <a:cs typeface="Calibri" panose="020F0502020204030204" pitchFamily="34" charset="0"/>
              </a:rPr>
              <a:t>You happened to not wake me up at just the opportune moment.</a:t>
            </a:r>
            <a:endParaRPr lang="en-GB" sz="2200" b="1" u="sng" dirty="0">
              <a:solidFill>
                <a:schemeClr val="accent2">
                  <a:lumMod val="75000"/>
                </a:schemeClr>
              </a:solidFill>
              <a:effectLst/>
              <a:ea typeface="Calibri" panose="020F0502020204030204" pitchFamily="34" charset="0"/>
              <a:cs typeface="Times New Roman" panose="02020603050405020304" pitchFamily="18" charset="0"/>
            </a:endParaRPr>
          </a:p>
          <a:p>
            <a:pPr marL="0" indent="0">
              <a:lnSpc>
                <a:spcPct val="100000"/>
              </a:lnSpc>
              <a:spcBef>
                <a:spcPts val="0"/>
              </a:spcBef>
              <a:buNone/>
            </a:pPr>
            <a:r>
              <a:rPr lang="en-GB" sz="2200" b="1" dirty="0">
                <a:effectLst/>
                <a:ea typeface="Times New Roman" panose="02020603050405020304" pitchFamily="18" charset="0"/>
              </a:rPr>
              <a:t>Crito:  </a:t>
            </a:r>
            <a:r>
              <a:rPr lang="en-GB" sz="2200" b="0" dirty="0">
                <a:effectLst/>
                <a:ea typeface="Times New Roman" panose="02020603050405020304" pitchFamily="18" charset="0"/>
              </a:rPr>
              <a:t>Why, what was </a:t>
            </a:r>
            <a:r>
              <a:rPr lang="en-GB" sz="2200" b="1" u="sng" dirty="0">
                <a:effectLst/>
                <a:ea typeface="Times New Roman" panose="02020603050405020304" pitchFamily="18" charset="0"/>
              </a:rPr>
              <a:t>the dream</a:t>
            </a:r>
            <a:r>
              <a:rPr lang="en-GB" sz="2200" b="1" dirty="0">
                <a:solidFill>
                  <a:schemeClr val="accent2">
                    <a:lumMod val="75000"/>
                  </a:schemeClr>
                </a:solidFill>
                <a:effectLst/>
                <a:ea typeface="Times New Roman" panose="02020603050405020304" pitchFamily="18" charset="0"/>
              </a:rPr>
              <a:t> </a:t>
            </a:r>
            <a:r>
              <a:rPr lang="en-GB" sz="2200" b="0" dirty="0">
                <a:effectLst/>
                <a:ea typeface="Times New Roman" panose="02020603050405020304" pitchFamily="18" charset="0"/>
              </a:rPr>
              <a:t>about?</a:t>
            </a:r>
            <a:endParaRPr lang="en-GB" sz="2200" b="1" dirty="0">
              <a:effectLst/>
              <a:ea typeface="Times New Roman" panose="02020603050405020304" pitchFamily="18" charset="0"/>
            </a:endParaRPr>
          </a:p>
          <a:p>
            <a:pPr marL="0" indent="0" algn="just">
              <a:lnSpc>
                <a:spcPct val="100000"/>
              </a:lnSpc>
              <a:spcBef>
                <a:spcPts val="0"/>
              </a:spcBef>
              <a:spcAft>
                <a:spcPts val="800"/>
              </a:spcAft>
              <a:buNone/>
            </a:pPr>
            <a:r>
              <a:rPr lang="en-IE" sz="2200" b="1" dirty="0">
                <a:effectLst/>
                <a:ea typeface="Calibri" panose="020F0502020204030204" pitchFamily="34" charset="0"/>
                <a:cs typeface="Calibri" panose="020F0502020204030204" pitchFamily="34" charset="0"/>
              </a:rPr>
              <a:t>Socrates: </a:t>
            </a:r>
            <a:r>
              <a:rPr lang="en-IE" sz="2200" dirty="0">
                <a:effectLst/>
                <a:ea typeface="Calibri" panose="020F0502020204030204" pitchFamily="34" charset="0"/>
                <a:cs typeface="Calibri" panose="020F0502020204030204" pitchFamily="34" charset="0"/>
              </a:rPr>
              <a:t>I thought </a:t>
            </a:r>
            <a:r>
              <a:rPr lang="en-IE" sz="2200" b="1" u="sng" dirty="0">
                <a:solidFill>
                  <a:schemeClr val="accent2">
                    <a:lumMod val="75000"/>
                  </a:schemeClr>
                </a:solidFill>
                <a:effectLst/>
                <a:ea typeface="Calibri" panose="020F0502020204030204" pitchFamily="34" charset="0"/>
                <a:cs typeface="Calibri" panose="020F0502020204030204" pitchFamily="34" charset="0"/>
              </a:rPr>
              <a:t>I saw a gloriously beautiful woman </a:t>
            </a:r>
            <a:r>
              <a:rPr lang="en-IE" sz="2200" dirty="0">
                <a:effectLst/>
                <a:ea typeface="Calibri" panose="020F0502020204030204" pitchFamily="34" charset="0"/>
                <a:cs typeface="Calibri" panose="020F0502020204030204" pitchFamily="34" charset="0"/>
              </a:rPr>
              <a:t>who came up to me, [44b] </a:t>
            </a:r>
            <a:r>
              <a:rPr lang="en-IE" sz="2200" b="1" u="sng" dirty="0">
                <a:solidFill>
                  <a:schemeClr val="accent2">
                    <a:lumMod val="75000"/>
                  </a:schemeClr>
                </a:solidFill>
                <a:effectLst/>
                <a:ea typeface="Calibri" panose="020F0502020204030204" pitchFamily="34" charset="0"/>
                <a:cs typeface="Calibri" panose="020F0502020204030204" pitchFamily="34" charset="0"/>
              </a:rPr>
              <a:t>dressed in white </a:t>
            </a:r>
            <a:r>
              <a:rPr lang="en-IE" sz="2200" dirty="0">
                <a:effectLst/>
                <a:ea typeface="Calibri" panose="020F0502020204030204" pitchFamily="34" charset="0"/>
                <a:cs typeface="Calibri" panose="020F0502020204030204" pitchFamily="34" charset="0"/>
              </a:rPr>
              <a:t>robes, and addressed me in these words: ‘Socrates, “to the pleasant land of </a:t>
            </a:r>
            <a:r>
              <a:rPr lang="en-IE" sz="2200" dirty="0" err="1">
                <a:effectLst/>
                <a:ea typeface="Calibri" panose="020F0502020204030204" pitchFamily="34" charset="0"/>
                <a:cs typeface="Calibri" panose="020F0502020204030204" pitchFamily="34" charset="0"/>
              </a:rPr>
              <a:t>Phthia</a:t>
            </a:r>
            <a:r>
              <a:rPr lang="en-IE" sz="2200" dirty="0">
                <a:effectLst/>
                <a:ea typeface="Calibri" panose="020F0502020204030204" pitchFamily="34" charset="0"/>
                <a:cs typeface="Calibri" panose="020F0502020204030204" pitchFamily="34" charset="0"/>
              </a:rPr>
              <a:t> on the third day thou shalt come”.’</a:t>
            </a:r>
            <a:endParaRPr lang="en-GB" sz="2200" dirty="0">
              <a:effectLst/>
              <a:ea typeface="Calibri" panose="020F0502020204030204" pitchFamily="34" charset="0"/>
              <a:cs typeface="Times New Roman" panose="02020603050405020304" pitchFamily="18" charset="0"/>
            </a:endParaRPr>
          </a:p>
          <a:p>
            <a:pPr marL="0" indent="0">
              <a:lnSpc>
                <a:spcPct val="100000"/>
              </a:lnSpc>
              <a:spcBef>
                <a:spcPts val="0"/>
              </a:spcBef>
              <a:buNone/>
            </a:pPr>
            <a:r>
              <a:rPr lang="en-GB" sz="2200" b="1" dirty="0">
                <a:effectLst/>
                <a:ea typeface="Times New Roman" panose="02020603050405020304" pitchFamily="18" charset="0"/>
              </a:rPr>
              <a:t>Crito:</a:t>
            </a:r>
            <a:r>
              <a:rPr lang="en-GB" sz="2200" b="0" dirty="0">
                <a:effectLst/>
                <a:ea typeface="Times New Roman" panose="02020603050405020304" pitchFamily="18" charset="0"/>
              </a:rPr>
              <a:t> Your dream was strange, Socrates.</a:t>
            </a:r>
            <a:endParaRPr lang="en-GB" sz="2200" b="1" dirty="0">
              <a:effectLst/>
              <a:ea typeface="Times New Roman" panose="02020603050405020304" pitchFamily="18" charset="0"/>
            </a:endParaRPr>
          </a:p>
          <a:p>
            <a:pPr marL="0" indent="0">
              <a:lnSpc>
                <a:spcPct val="100000"/>
              </a:lnSpc>
              <a:spcBef>
                <a:spcPts val="0"/>
              </a:spcBef>
              <a:buNone/>
            </a:pPr>
            <a:r>
              <a:rPr lang="en-GB" sz="2200" b="1" dirty="0">
                <a:effectLst/>
                <a:ea typeface="Times New Roman" panose="02020603050405020304" pitchFamily="18" charset="0"/>
              </a:rPr>
              <a:t>Socrates: </a:t>
            </a:r>
            <a:r>
              <a:rPr lang="en-GB" sz="2200" b="0" dirty="0">
                <a:solidFill>
                  <a:srgbClr val="000000"/>
                </a:solidFill>
                <a:effectLst/>
                <a:ea typeface="Times New Roman" panose="02020603050405020304" pitchFamily="18" charset="0"/>
              </a:rPr>
              <a:t>To my mind at least, Crito, it was perfectly clear.</a:t>
            </a:r>
            <a:r>
              <a:rPr lang="en-GB" sz="2200" b="1" dirty="0">
                <a:solidFill>
                  <a:srgbClr val="000000"/>
                </a:solidFill>
                <a:effectLst/>
                <a:ea typeface="Times New Roman" panose="02020603050405020304" pitchFamily="18" charset="0"/>
              </a:rPr>
              <a:t> </a:t>
            </a:r>
            <a:endParaRPr lang="en-GB" sz="2200" b="1" dirty="0">
              <a:effectLst/>
              <a:ea typeface="Times New Roman" panose="02020603050405020304" pitchFamily="18" charset="0"/>
            </a:endParaRPr>
          </a:p>
        </p:txBody>
      </p:sp>
      <p:sp>
        <p:nvSpPr>
          <p:cNvPr id="8" name="TextBox 7">
            <a:extLst>
              <a:ext uri="{FF2B5EF4-FFF2-40B4-BE49-F238E27FC236}">
                <a16:creationId xmlns:a16="http://schemas.microsoft.com/office/drawing/2014/main" id="{540E2528-AF5B-81B2-1751-C14629C1359C}"/>
              </a:ext>
            </a:extLst>
          </p:cNvPr>
          <p:cNvSpPr txBox="1"/>
          <p:nvPr/>
        </p:nvSpPr>
        <p:spPr>
          <a:xfrm>
            <a:off x="8013367" y="438940"/>
            <a:ext cx="1031374" cy="369332"/>
          </a:xfrm>
          <a:prstGeom prst="rect">
            <a:avLst/>
          </a:prstGeom>
          <a:noFill/>
        </p:spPr>
        <p:txBody>
          <a:bodyPr wrap="square" rtlCol="0">
            <a:spAutoFit/>
          </a:bodyPr>
          <a:lstStyle/>
          <a:p>
            <a:r>
              <a:rPr lang="en-GB" sz="1800" b="1" kern="0" dirty="0">
                <a:solidFill>
                  <a:schemeClr val="bg1"/>
                </a:solidFill>
                <a:effectLst/>
                <a:latin typeface="Calibri" panose="020F0502020204030204" pitchFamily="34" charset="0"/>
                <a:ea typeface="Calibri" panose="020F0502020204030204" pitchFamily="34" charset="0"/>
              </a:rPr>
              <a:t>Athens</a:t>
            </a:r>
            <a:r>
              <a:rPr lang="en-GB" dirty="0">
                <a:effectLst/>
              </a:rPr>
              <a:t> </a:t>
            </a:r>
            <a:r>
              <a:rPr lang="en-GB" sz="1800" kern="0" dirty="0">
                <a:solidFill>
                  <a:srgbClr val="000000"/>
                </a:solidFill>
                <a:effectLst/>
                <a:latin typeface="Calibri" panose="020F0502020204030204" pitchFamily="34" charset="0"/>
                <a:ea typeface="Calibri" panose="020F0502020204030204" pitchFamily="34" charset="0"/>
              </a:rPr>
              <a:t> </a:t>
            </a:r>
            <a:endParaRPr lang="en-US" b="1" dirty="0">
              <a:solidFill>
                <a:schemeClr val="bg1"/>
              </a:solidFill>
            </a:endParaRPr>
          </a:p>
        </p:txBody>
      </p:sp>
      <p:pic>
        <p:nvPicPr>
          <p:cNvPr id="4" name="Picture 3">
            <a:extLst>
              <a:ext uri="{FF2B5EF4-FFF2-40B4-BE49-F238E27FC236}">
                <a16:creationId xmlns:a16="http://schemas.microsoft.com/office/drawing/2014/main" id="{C19009B8-E6EC-484B-C3C7-602696DC995A}"/>
              </a:ext>
            </a:extLst>
          </p:cNvPr>
          <p:cNvPicPr>
            <a:picLocks noChangeAspect="1"/>
          </p:cNvPicPr>
          <p:nvPr/>
        </p:nvPicPr>
        <p:blipFill rotWithShape="1">
          <a:blip r:embed="rId3"/>
          <a:srcRect l="5103"/>
          <a:stretch/>
        </p:blipFill>
        <p:spPr>
          <a:xfrm>
            <a:off x="7687158" y="0"/>
            <a:ext cx="4504842" cy="6858000"/>
          </a:xfrm>
          <a:prstGeom prst="rect">
            <a:avLst/>
          </a:prstGeom>
        </p:spPr>
      </p:pic>
      <p:sp>
        <p:nvSpPr>
          <p:cNvPr id="10" name="TextBox 9">
            <a:extLst>
              <a:ext uri="{FF2B5EF4-FFF2-40B4-BE49-F238E27FC236}">
                <a16:creationId xmlns:a16="http://schemas.microsoft.com/office/drawing/2014/main" id="{9A77BC20-DDD6-89DE-2DC4-0874EBB15438}"/>
              </a:ext>
            </a:extLst>
          </p:cNvPr>
          <p:cNvSpPr txBox="1"/>
          <p:nvPr/>
        </p:nvSpPr>
        <p:spPr>
          <a:xfrm>
            <a:off x="8064167" y="1167470"/>
            <a:ext cx="1323474" cy="430887"/>
          </a:xfrm>
          <a:prstGeom prst="rect">
            <a:avLst/>
          </a:prstGeom>
          <a:noFill/>
        </p:spPr>
        <p:txBody>
          <a:bodyPr wrap="square" rtlCol="0">
            <a:spAutoFit/>
          </a:bodyPr>
          <a:lstStyle/>
          <a:p>
            <a:r>
              <a:rPr lang="en-GB" sz="2200" b="1" kern="0" dirty="0" err="1">
                <a:solidFill>
                  <a:schemeClr val="bg1"/>
                </a:solidFill>
                <a:effectLst/>
                <a:latin typeface="Calibri" panose="020F0502020204030204" pitchFamily="34" charset="0"/>
                <a:ea typeface="Calibri" panose="020F0502020204030204" pitchFamily="34" charset="0"/>
              </a:rPr>
              <a:t>Sounion</a:t>
            </a:r>
            <a:r>
              <a:rPr lang="en-GB" dirty="0">
                <a:effectLst/>
              </a:rPr>
              <a:t> </a:t>
            </a:r>
            <a:r>
              <a:rPr lang="en-GB" sz="1800" kern="0" dirty="0">
                <a:solidFill>
                  <a:srgbClr val="000000"/>
                </a:solidFill>
                <a:effectLst/>
                <a:latin typeface="Calibri" panose="020F0502020204030204" pitchFamily="34" charset="0"/>
                <a:ea typeface="Calibri" panose="020F0502020204030204" pitchFamily="34" charset="0"/>
              </a:rPr>
              <a:t> </a:t>
            </a:r>
            <a:endParaRPr lang="en-US" b="1" dirty="0">
              <a:solidFill>
                <a:schemeClr val="bg1"/>
              </a:solidFill>
            </a:endParaRPr>
          </a:p>
        </p:txBody>
      </p:sp>
      <p:sp>
        <p:nvSpPr>
          <p:cNvPr id="11" name="TextBox 10">
            <a:extLst>
              <a:ext uri="{FF2B5EF4-FFF2-40B4-BE49-F238E27FC236}">
                <a16:creationId xmlns:a16="http://schemas.microsoft.com/office/drawing/2014/main" id="{CED549B3-05EA-84F5-7B76-EC4EB9C29914}"/>
              </a:ext>
            </a:extLst>
          </p:cNvPr>
          <p:cNvSpPr txBox="1"/>
          <p:nvPr/>
        </p:nvSpPr>
        <p:spPr>
          <a:xfrm>
            <a:off x="10042074" y="1679012"/>
            <a:ext cx="910771" cy="430887"/>
          </a:xfrm>
          <a:prstGeom prst="rect">
            <a:avLst/>
          </a:prstGeom>
          <a:noFill/>
        </p:spPr>
        <p:txBody>
          <a:bodyPr wrap="square" rtlCol="0">
            <a:spAutoFit/>
          </a:bodyPr>
          <a:lstStyle/>
          <a:p>
            <a:r>
              <a:rPr lang="en-GB" sz="2200" b="1" kern="0" dirty="0">
                <a:solidFill>
                  <a:schemeClr val="bg1"/>
                </a:solidFill>
                <a:effectLst/>
                <a:latin typeface="Calibri" panose="020F0502020204030204" pitchFamily="34" charset="0"/>
                <a:ea typeface="Calibri" panose="020F0502020204030204" pitchFamily="34" charset="0"/>
              </a:rPr>
              <a:t>Delos</a:t>
            </a:r>
            <a:r>
              <a:rPr lang="en-GB" dirty="0">
                <a:effectLst/>
              </a:rPr>
              <a:t> </a:t>
            </a:r>
            <a:r>
              <a:rPr lang="en-GB" sz="1800" kern="0" dirty="0">
                <a:solidFill>
                  <a:srgbClr val="000000"/>
                </a:solidFill>
                <a:effectLst/>
                <a:latin typeface="Calibri" panose="020F0502020204030204" pitchFamily="34" charset="0"/>
                <a:ea typeface="Calibri" panose="020F0502020204030204" pitchFamily="34" charset="0"/>
              </a:rPr>
              <a:t> </a:t>
            </a:r>
            <a:endParaRPr lang="en-US" b="1" dirty="0">
              <a:solidFill>
                <a:schemeClr val="bg1"/>
              </a:solidFill>
            </a:endParaRPr>
          </a:p>
        </p:txBody>
      </p:sp>
      <p:sp>
        <p:nvSpPr>
          <p:cNvPr id="12" name="TextBox 11">
            <a:extLst>
              <a:ext uri="{FF2B5EF4-FFF2-40B4-BE49-F238E27FC236}">
                <a16:creationId xmlns:a16="http://schemas.microsoft.com/office/drawing/2014/main" id="{8BA1FF37-C5C2-513E-6800-92DEA8A9BAAC}"/>
              </a:ext>
            </a:extLst>
          </p:cNvPr>
          <p:cNvSpPr txBox="1"/>
          <p:nvPr/>
        </p:nvSpPr>
        <p:spPr>
          <a:xfrm>
            <a:off x="9731830" y="5727773"/>
            <a:ext cx="1225503" cy="430887"/>
          </a:xfrm>
          <a:prstGeom prst="rect">
            <a:avLst/>
          </a:prstGeom>
          <a:noFill/>
        </p:spPr>
        <p:txBody>
          <a:bodyPr wrap="square" rtlCol="0">
            <a:spAutoFit/>
          </a:bodyPr>
          <a:lstStyle/>
          <a:p>
            <a:r>
              <a:rPr lang="en-GB" sz="2200" b="1" kern="0" dirty="0">
                <a:solidFill>
                  <a:schemeClr val="bg1"/>
                </a:solidFill>
                <a:effectLst/>
                <a:latin typeface="Calibri" panose="020F0502020204030204" pitchFamily="34" charset="0"/>
                <a:ea typeface="Calibri" panose="020F0502020204030204" pitchFamily="34" charset="0"/>
              </a:rPr>
              <a:t>Knossos</a:t>
            </a:r>
            <a:r>
              <a:rPr lang="en-GB" dirty="0">
                <a:effectLst/>
              </a:rPr>
              <a:t> </a:t>
            </a:r>
            <a:r>
              <a:rPr lang="en-GB" sz="1800" kern="0" dirty="0">
                <a:solidFill>
                  <a:srgbClr val="000000"/>
                </a:solidFill>
                <a:effectLst/>
                <a:latin typeface="Calibri" panose="020F0502020204030204" pitchFamily="34" charset="0"/>
                <a:ea typeface="Calibri" panose="020F0502020204030204" pitchFamily="34" charset="0"/>
              </a:rPr>
              <a:t> </a:t>
            </a:r>
            <a:endParaRPr lang="en-US" b="1" dirty="0">
              <a:solidFill>
                <a:schemeClr val="bg1"/>
              </a:solidFill>
            </a:endParaRPr>
          </a:p>
        </p:txBody>
      </p:sp>
      <p:sp>
        <p:nvSpPr>
          <p:cNvPr id="13" name="TextBox 12">
            <a:extLst>
              <a:ext uri="{FF2B5EF4-FFF2-40B4-BE49-F238E27FC236}">
                <a16:creationId xmlns:a16="http://schemas.microsoft.com/office/drawing/2014/main" id="{56AC8B2E-90B2-3542-04E2-8848960D3868}"/>
              </a:ext>
            </a:extLst>
          </p:cNvPr>
          <p:cNvSpPr txBox="1"/>
          <p:nvPr/>
        </p:nvSpPr>
        <p:spPr>
          <a:xfrm>
            <a:off x="8013367" y="438940"/>
            <a:ext cx="1031374" cy="430887"/>
          </a:xfrm>
          <a:prstGeom prst="rect">
            <a:avLst/>
          </a:prstGeom>
          <a:noFill/>
        </p:spPr>
        <p:txBody>
          <a:bodyPr wrap="square" rtlCol="0">
            <a:spAutoFit/>
          </a:bodyPr>
          <a:lstStyle/>
          <a:p>
            <a:r>
              <a:rPr lang="en-GB" sz="2200" b="1" kern="0" dirty="0">
                <a:solidFill>
                  <a:schemeClr val="bg1"/>
                </a:solidFill>
                <a:effectLst/>
                <a:latin typeface="Calibri" panose="020F0502020204030204" pitchFamily="34" charset="0"/>
                <a:ea typeface="Calibri" panose="020F0502020204030204" pitchFamily="34" charset="0"/>
              </a:rPr>
              <a:t>Athens</a:t>
            </a:r>
            <a:r>
              <a:rPr lang="en-GB" dirty="0">
                <a:effectLst/>
              </a:rPr>
              <a:t> </a:t>
            </a:r>
            <a:r>
              <a:rPr lang="en-GB" sz="1800" kern="0" dirty="0">
                <a:solidFill>
                  <a:srgbClr val="000000"/>
                </a:solidFill>
                <a:effectLst/>
                <a:latin typeface="Calibri" panose="020F0502020204030204" pitchFamily="34" charset="0"/>
                <a:ea typeface="Calibri" panose="020F0502020204030204" pitchFamily="34" charset="0"/>
              </a:rPr>
              <a:t> </a:t>
            </a:r>
            <a:endParaRPr lang="en-US" b="1" dirty="0">
              <a:solidFill>
                <a:schemeClr val="bg1"/>
              </a:solidFill>
            </a:endParaRPr>
          </a:p>
        </p:txBody>
      </p:sp>
    </p:spTree>
    <p:extLst>
      <p:ext uri="{BB962C8B-B14F-4D97-AF65-F5344CB8AC3E}">
        <p14:creationId xmlns:p14="http://schemas.microsoft.com/office/powerpoint/2010/main" val="25284600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35B584-44CF-8DFF-59AE-7B93CEFECBD6}"/>
              </a:ext>
            </a:extLst>
          </p:cNvPr>
          <p:cNvSpPr>
            <a:spLocks noGrp="1"/>
          </p:cNvSpPr>
          <p:nvPr>
            <p:ph type="title"/>
          </p:nvPr>
        </p:nvSpPr>
        <p:spPr>
          <a:xfrm>
            <a:off x="0" y="221337"/>
            <a:ext cx="7772404" cy="683090"/>
          </a:xfrm>
        </p:spPr>
        <p:txBody>
          <a:bodyPr>
            <a:noAutofit/>
          </a:bodyPr>
          <a:lstStyle/>
          <a:p>
            <a:pPr algn="ctr"/>
            <a:r>
              <a:rPr lang="en-IE" sz="3400" b="1" dirty="0">
                <a:solidFill>
                  <a:schemeClr val="accent2">
                    <a:lumMod val="75000"/>
                  </a:schemeClr>
                </a:solidFill>
                <a:latin typeface="Calibri" panose="020F0502020204030204" pitchFamily="34" charset="0"/>
                <a:ea typeface="Calibri" panose="020F0502020204030204" pitchFamily="34" charset="0"/>
                <a:cs typeface="Calibri" panose="020F0502020204030204" pitchFamily="34" charset="0"/>
              </a:rPr>
              <a:t>T</a:t>
            </a:r>
            <a:r>
              <a:rPr lang="en-IE" sz="3400" b="1" dirty="0">
                <a:solidFill>
                  <a:schemeClr val="accent2">
                    <a:lumMod val="75000"/>
                  </a:schemeClr>
                </a:solidFill>
                <a:effectLst/>
                <a:latin typeface="Calibri" panose="020F0502020204030204" pitchFamily="34" charset="0"/>
                <a:ea typeface="Calibri" panose="020F0502020204030204" pitchFamily="34" charset="0"/>
                <a:cs typeface="Calibri" panose="020F0502020204030204" pitchFamily="34" charset="0"/>
              </a:rPr>
              <a:t>he Ship [of Theseus], Fate, and the Gods </a:t>
            </a:r>
            <a:br>
              <a:rPr lang="en-IE" sz="3400" b="1" dirty="0">
                <a:solidFill>
                  <a:schemeClr val="accent2">
                    <a:lumMod val="75000"/>
                  </a:schemeClr>
                </a:solidFill>
                <a:effectLst/>
                <a:latin typeface="Calibri" panose="020F0502020204030204" pitchFamily="34" charset="0"/>
                <a:ea typeface="Calibri" panose="020F0502020204030204" pitchFamily="34" charset="0"/>
                <a:cs typeface="Calibri" panose="020F0502020204030204" pitchFamily="34" charset="0"/>
              </a:rPr>
            </a:br>
            <a:r>
              <a:rPr lang="en-IE" sz="3400" b="1" dirty="0">
                <a:solidFill>
                  <a:schemeClr val="accent2">
                    <a:lumMod val="75000"/>
                  </a:schemeClr>
                </a:solidFill>
                <a:effectLst/>
                <a:latin typeface="Calibri" panose="020F0502020204030204" pitchFamily="34" charset="0"/>
                <a:ea typeface="Calibri" panose="020F0502020204030204" pitchFamily="34" charset="0"/>
                <a:cs typeface="Calibri" panose="020F0502020204030204" pitchFamily="34" charset="0"/>
              </a:rPr>
              <a:t>(Plato </a:t>
            </a:r>
            <a:r>
              <a:rPr lang="en-IE" sz="3400" b="1" i="1" dirty="0">
                <a:solidFill>
                  <a:schemeClr val="accent2">
                    <a:lumMod val="75000"/>
                  </a:schemeClr>
                </a:solidFill>
                <a:effectLst/>
                <a:latin typeface="Calibri" panose="020F0502020204030204" pitchFamily="34" charset="0"/>
                <a:ea typeface="Calibri" panose="020F0502020204030204" pitchFamily="34" charset="0"/>
                <a:cs typeface="Calibri" panose="020F0502020204030204" pitchFamily="34" charset="0"/>
              </a:rPr>
              <a:t>Phaedo</a:t>
            </a:r>
            <a:r>
              <a:rPr lang="en-IE" sz="3400" b="1" dirty="0">
                <a:solidFill>
                  <a:schemeClr val="accent2">
                    <a:lumMod val="75000"/>
                  </a:schemeClr>
                </a:solidFill>
                <a:effectLst/>
                <a:latin typeface="Calibri" panose="020F0502020204030204" pitchFamily="34" charset="0"/>
                <a:ea typeface="Calibri" panose="020F0502020204030204" pitchFamily="34" charset="0"/>
                <a:cs typeface="Calibri" panose="020F0502020204030204" pitchFamily="34" charset="0"/>
              </a:rPr>
              <a:t> 58a-58b)</a:t>
            </a:r>
            <a:endParaRPr lang="en-US" sz="3400" dirty="0"/>
          </a:p>
        </p:txBody>
      </p:sp>
      <p:sp>
        <p:nvSpPr>
          <p:cNvPr id="3" name="Content Placeholder 2">
            <a:extLst>
              <a:ext uri="{FF2B5EF4-FFF2-40B4-BE49-F238E27FC236}">
                <a16:creationId xmlns:a16="http://schemas.microsoft.com/office/drawing/2014/main" id="{849BE2D8-B24C-3182-FAD5-7FA289E42FA3}"/>
              </a:ext>
            </a:extLst>
          </p:cNvPr>
          <p:cNvSpPr>
            <a:spLocks noGrp="1"/>
          </p:cNvSpPr>
          <p:nvPr>
            <p:ph idx="1"/>
          </p:nvPr>
        </p:nvSpPr>
        <p:spPr>
          <a:xfrm>
            <a:off x="-1920" y="1167470"/>
            <a:ext cx="7782071" cy="5690530"/>
          </a:xfrm>
        </p:spPr>
        <p:txBody>
          <a:bodyPr>
            <a:normAutofit fontScale="55000" lnSpcReduction="20000"/>
          </a:bodyPr>
          <a:lstStyle/>
          <a:p>
            <a:pPr marL="0" indent="0" algn="just">
              <a:lnSpc>
                <a:spcPct val="110000"/>
              </a:lnSpc>
              <a:buNone/>
            </a:pPr>
            <a:r>
              <a:rPr lang="en-GB" sz="3400" b="1" dirty="0" err="1">
                <a:effectLst/>
                <a:ea typeface="Times New Roman" panose="02020603050405020304" pitchFamily="18" charset="0"/>
              </a:rPr>
              <a:t>Echecrates</a:t>
            </a:r>
            <a:r>
              <a:rPr lang="en-GB" sz="3400" b="1" dirty="0">
                <a:effectLst/>
                <a:ea typeface="Times New Roman" panose="02020603050405020304" pitchFamily="18" charset="0"/>
              </a:rPr>
              <a:t>: </a:t>
            </a:r>
            <a:r>
              <a:rPr lang="en-GB" sz="3400" dirty="0">
                <a:effectLst/>
                <a:ea typeface="Times New Roman" panose="02020603050405020304" pitchFamily="18" charset="0"/>
              </a:rPr>
              <a:t>we were surprised that it was evidently long after it [the trial] was over that he [Socrates] died. Why was that Phaedo?</a:t>
            </a:r>
          </a:p>
          <a:p>
            <a:pPr marL="0" indent="0" algn="just">
              <a:lnSpc>
                <a:spcPct val="110000"/>
              </a:lnSpc>
              <a:buNone/>
            </a:pPr>
            <a:r>
              <a:rPr lang="en-GB" sz="3400" b="1" dirty="0">
                <a:effectLst/>
                <a:ea typeface="Times New Roman" panose="02020603050405020304" pitchFamily="18" charset="0"/>
              </a:rPr>
              <a:t>Phaedo:</a:t>
            </a:r>
            <a:r>
              <a:rPr lang="en-GB" sz="3400" dirty="0">
                <a:effectLst/>
                <a:ea typeface="Times New Roman" panose="02020603050405020304" pitchFamily="18" charset="0"/>
              </a:rPr>
              <a:t> </a:t>
            </a:r>
            <a:r>
              <a:rPr lang="en-GB" sz="3400" b="1" u="sng" dirty="0">
                <a:solidFill>
                  <a:schemeClr val="accent2">
                    <a:lumMod val="75000"/>
                  </a:schemeClr>
                </a:solidFill>
                <a:effectLst/>
                <a:ea typeface="Times New Roman" panose="02020603050405020304" pitchFamily="18" charset="0"/>
              </a:rPr>
              <a:t>It was chance</a:t>
            </a:r>
            <a:r>
              <a:rPr lang="en-GB" sz="3400" u="sng" dirty="0">
                <a:solidFill>
                  <a:schemeClr val="accent2">
                    <a:lumMod val="75000"/>
                  </a:schemeClr>
                </a:solidFill>
                <a:effectLst/>
                <a:ea typeface="Times New Roman" panose="02020603050405020304" pitchFamily="18" charset="0"/>
              </a:rPr>
              <a:t> (</a:t>
            </a:r>
            <a:r>
              <a:rPr lang="en-IE" sz="3400" b="1" i="1" u="sng" dirty="0" err="1">
                <a:solidFill>
                  <a:schemeClr val="accent2">
                    <a:lumMod val="75000"/>
                  </a:schemeClr>
                </a:solidFill>
                <a:effectLst/>
                <a:ea typeface="Calibri" panose="020F0502020204030204" pitchFamily="34" charset="0"/>
                <a:cs typeface="Calibri" panose="020F0502020204030204" pitchFamily="34" charset="0"/>
              </a:rPr>
              <a:t>týchē</a:t>
            </a:r>
            <a:r>
              <a:rPr lang="en-GB" sz="3400" u="sng" dirty="0">
                <a:solidFill>
                  <a:schemeClr val="accent2">
                    <a:lumMod val="75000"/>
                  </a:schemeClr>
                </a:solidFill>
                <a:effectLst/>
                <a:ea typeface="Times New Roman" panose="02020603050405020304" pitchFamily="18" charset="0"/>
              </a:rPr>
              <a:t>)</a:t>
            </a:r>
            <a:r>
              <a:rPr lang="en-GB" sz="3400" dirty="0">
                <a:solidFill>
                  <a:schemeClr val="accent2">
                    <a:lumMod val="75000"/>
                  </a:schemeClr>
                </a:solidFill>
                <a:effectLst/>
                <a:ea typeface="Times New Roman" panose="02020603050405020304" pitchFamily="18" charset="0"/>
              </a:rPr>
              <a:t> </a:t>
            </a:r>
            <a:r>
              <a:rPr lang="en-GB" sz="3400" dirty="0">
                <a:effectLst/>
                <a:ea typeface="Times New Roman" panose="02020603050405020304" pitchFamily="18" charset="0"/>
              </a:rPr>
              <a:t>in his case, </a:t>
            </a:r>
            <a:r>
              <a:rPr lang="en-GB" sz="3400" dirty="0" err="1">
                <a:effectLst/>
                <a:ea typeface="Times New Roman" panose="02020603050405020304" pitchFamily="18" charset="0"/>
              </a:rPr>
              <a:t>Echecrates</a:t>
            </a:r>
            <a:r>
              <a:rPr lang="en-GB" sz="3400" dirty="0">
                <a:ea typeface="Times New Roman" panose="02020603050405020304" pitchFamily="18" charset="0"/>
              </a:rPr>
              <a:t>;</a:t>
            </a:r>
            <a:r>
              <a:rPr lang="en-GB" sz="3400" dirty="0">
                <a:effectLst/>
                <a:ea typeface="Times New Roman" panose="02020603050405020304" pitchFamily="18" charset="0"/>
              </a:rPr>
              <a:t> </a:t>
            </a:r>
            <a:r>
              <a:rPr lang="en-GB" sz="3400" b="1" dirty="0">
                <a:solidFill>
                  <a:schemeClr val="accent2">
                    <a:lumMod val="75000"/>
                  </a:schemeClr>
                </a:solidFill>
                <a:effectLst/>
                <a:ea typeface="Times New Roman" panose="02020603050405020304" pitchFamily="18" charset="0"/>
              </a:rPr>
              <a:t>it just chanced</a:t>
            </a:r>
            <a:r>
              <a:rPr lang="en-GB" sz="3400" dirty="0">
                <a:effectLst/>
                <a:ea typeface="Times New Roman" panose="02020603050405020304" pitchFamily="18" charset="0"/>
              </a:rPr>
              <a:t> </a:t>
            </a:r>
            <a:r>
              <a:rPr lang="en-GB" sz="3400" b="1" u="sng" dirty="0">
                <a:solidFill>
                  <a:schemeClr val="accent2">
                    <a:lumMod val="75000"/>
                  </a:schemeClr>
                </a:solidFill>
                <a:effectLst/>
                <a:ea typeface="Times New Roman" panose="02020603050405020304" pitchFamily="18" charset="0"/>
              </a:rPr>
              <a:t>(</a:t>
            </a:r>
            <a:r>
              <a:rPr lang="en-GB" sz="3400" b="1" i="1" u="sng" dirty="0" err="1">
                <a:solidFill>
                  <a:schemeClr val="accent2">
                    <a:lumMod val="75000"/>
                  </a:schemeClr>
                </a:solidFill>
                <a:effectLst/>
                <a:ea typeface="Times New Roman" panose="02020603050405020304" pitchFamily="18" charset="0"/>
              </a:rPr>
              <a:t>é</a:t>
            </a:r>
            <a:r>
              <a:rPr lang="en-IE" sz="3400" b="1" i="1" u="sng" dirty="0" err="1">
                <a:solidFill>
                  <a:schemeClr val="accent2">
                    <a:lumMod val="75000"/>
                  </a:schemeClr>
                </a:solidFill>
                <a:effectLst/>
                <a:ea typeface="Calibri" panose="020F0502020204030204" pitchFamily="34" charset="0"/>
                <a:cs typeface="Calibri" panose="020F0502020204030204" pitchFamily="34" charset="0"/>
              </a:rPr>
              <a:t>tychen</a:t>
            </a:r>
            <a:r>
              <a:rPr lang="en-GB" sz="3400" b="1" u="sng" dirty="0">
                <a:solidFill>
                  <a:schemeClr val="accent2">
                    <a:lumMod val="75000"/>
                  </a:schemeClr>
                </a:solidFill>
                <a:effectLst/>
                <a:ea typeface="Times New Roman" panose="02020603050405020304" pitchFamily="18" charset="0"/>
              </a:rPr>
              <a:t>)</a:t>
            </a:r>
            <a:r>
              <a:rPr lang="en-GB" sz="3400" b="1" dirty="0">
                <a:solidFill>
                  <a:schemeClr val="accent2">
                    <a:lumMod val="75000"/>
                  </a:schemeClr>
                </a:solidFill>
                <a:effectLst/>
                <a:ea typeface="Times New Roman" panose="02020603050405020304" pitchFamily="18" charset="0"/>
              </a:rPr>
              <a:t> </a:t>
            </a:r>
            <a:r>
              <a:rPr lang="en-GB" sz="3400" dirty="0">
                <a:effectLst/>
                <a:ea typeface="Times New Roman" panose="02020603050405020304" pitchFamily="18" charset="0"/>
              </a:rPr>
              <a:t>that on the day before the trial [of Socrates] the stern of the ship that the Athenians send to Delos had been wreathed.</a:t>
            </a:r>
          </a:p>
          <a:p>
            <a:pPr marL="0" indent="0" algn="just">
              <a:lnSpc>
                <a:spcPct val="110000"/>
              </a:lnSpc>
              <a:buNone/>
            </a:pPr>
            <a:r>
              <a:rPr lang="en-GB" sz="3400" b="1" dirty="0" err="1">
                <a:effectLst/>
                <a:ea typeface="Times New Roman" panose="02020603050405020304" pitchFamily="18" charset="0"/>
              </a:rPr>
              <a:t>Echecrates</a:t>
            </a:r>
            <a:r>
              <a:rPr lang="en-GB" sz="3400" b="1" dirty="0">
                <a:effectLst/>
                <a:ea typeface="Times New Roman" panose="02020603050405020304" pitchFamily="18" charset="0"/>
              </a:rPr>
              <a:t>:</a:t>
            </a:r>
            <a:r>
              <a:rPr lang="en-GB" sz="3400" dirty="0">
                <a:effectLst/>
                <a:ea typeface="Times New Roman" panose="02020603050405020304" pitchFamily="18" charset="0"/>
              </a:rPr>
              <a:t> What ship is that?</a:t>
            </a:r>
          </a:p>
          <a:p>
            <a:pPr marL="0" indent="0" algn="just">
              <a:lnSpc>
                <a:spcPct val="110000"/>
              </a:lnSpc>
              <a:buNone/>
            </a:pPr>
            <a:r>
              <a:rPr lang="en-GB" sz="3400" b="1" dirty="0">
                <a:effectLst/>
                <a:ea typeface="Times New Roman" panose="02020603050405020304" pitchFamily="18" charset="0"/>
              </a:rPr>
              <a:t>Phaedo:  </a:t>
            </a:r>
            <a:r>
              <a:rPr lang="en-GB" sz="3400" dirty="0">
                <a:effectLst/>
                <a:ea typeface="Times New Roman" panose="02020603050405020304" pitchFamily="18" charset="0"/>
              </a:rPr>
              <a:t>According to Athenian legend, it's </a:t>
            </a:r>
            <a:r>
              <a:rPr lang="en-GB" sz="3400" b="1" dirty="0">
                <a:effectLst/>
                <a:ea typeface="Times New Roman" panose="02020603050405020304" pitchFamily="18" charset="0"/>
              </a:rPr>
              <a:t>the ship in which Theseus once sailed to Crete</a:t>
            </a:r>
            <a:r>
              <a:rPr lang="en-GB" sz="3400" dirty="0">
                <a:effectLst/>
                <a:ea typeface="Times New Roman" panose="02020603050405020304" pitchFamily="18" charset="0"/>
              </a:rPr>
              <a:t>, taking the famous 'seven pairs', when he saved their lives and his own as well. [58b] It is said that at that time </a:t>
            </a:r>
            <a:r>
              <a:rPr lang="en-GB" sz="3400" b="1" u="sng" dirty="0">
                <a:solidFill>
                  <a:schemeClr val="accent2">
                    <a:lumMod val="75000"/>
                  </a:schemeClr>
                </a:solidFill>
                <a:effectLst/>
                <a:ea typeface="Times New Roman" panose="02020603050405020304" pitchFamily="18" charset="0"/>
              </a:rPr>
              <a:t>the Athenians had made a vow to Apollo that if they were saved, they would, in return, dispatch a mission to Delos every year;</a:t>
            </a:r>
            <a:r>
              <a:rPr lang="en-GB" sz="3400" b="1" u="sng" dirty="0">
                <a:effectLst/>
                <a:ea typeface="Times New Roman" panose="02020603050405020304" pitchFamily="18" charset="0"/>
              </a:rPr>
              <a:t> and this they have sent annually ever since, down to this day, in honour of the god</a:t>
            </a:r>
            <a:r>
              <a:rPr lang="en-GB" sz="3400" dirty="0">
                <a:effectLst/>
                <a:ea typeface="Times New Roman" panose="02020603050405020304" pitchFamily="18" charset="0"/>
              </a:rPr>
              <a:t>. Once they've started the mission, it is their law that </a:t>
            </a:r>
            <a:r>
              <a:rPr lang="en-GB" sz="3400" b="1" dirty="0">
                <a:effectLst/>
                <a:ea typeface="Times New Roman" panose="02020603050405020304" pitchFamily="18" charset="0"/>
              </a:rPr>
              <a:t>the city shall be pure during that period, which means that the state shall put no one to death, till the ship has reached Delos and returned; and that sometimes takes a long time</a:t>
            </a:r>
            <a:r>
              <a:rPr lang="en-GB" sz="3400" dirty="0">
                <a:effectLst/>
                <a:ea typeface="Times New Roman" panose="02020603050405020304" pitchFamily="18" charset="0"/>
              </a:rPr>
              <a:t>, when winds happen to hold them back. [58c] The mission starts as soon as the priest of Apollo has wreathed the stern of the ship; and, as I say, </a:t>
            </a:r>
            <a:r>
              <a:rPr lang="en-GB" sz="3400" b="1" u="sng" dirty="0">
                <a:solidFill>
                  <a:schemeClr val="accent2">
                    <a:lumMod val="75000"/>
                  </a:schemeClr>
                </a:solidFill>
                <a:effectLst/>
                <a:ea typeface="Times New Roman" panose="02020603050405020304" pitchFamily="18" charset="0"/>
              </a:rPr>
              <a:t>that chanced (</a:t>
            </a:r>
            <a:r>
              <a:rPr lang="en-GB" sz="3400" b="1" i="1" u="sng" dirty="0" err="1">
                <a:solidFill>
                  <a:schemeClr val="accent2">
                    <a:lumMod val="75000"/>
                  </a:schemeClr>
                </a:solidFill>
                <a:effectLst/>
                <a:ea typeface="Times New Roman" panose="02020603050405020304" pitchFamily="18" charset="0"/>
              </a:rPr>
              <a:t>é</a:t>
            </a:r>
            <a:r>
              <a:rPr lang="en-IE" sz="3400" b="1" i="1" u="sng" dirty="0" err="1">
                <a:solidFill>
                  <a:schemeClr val="accent2">
                    <a:lumMod val="75000"/>
                  </a:schemeClr>
                </a:solidFill>
                <a:effectLst/>
                <a:ea typeface="Calibri" panose="020F0502020204030204" pitchFamily="34" charset="0"/>
                <a:cs typeface="Calibri" panose="020F0502020204030204" pitchFamily="34" charset="0"/>
              </a:rPr>
              <a:t>tychen</a:t>
            </a:r>
            <a:r>
              <a:rPr lang="en-GB" sz="3400" b="1" u="sng" dirty="0">
                <a:solidFill>
                  <a:schemeClr val="accent2">
                    <a:lumMod val="75000"/>
                  </a:schemeClr>
                </a:solidFill>
                <a:effectLst/>
                <a:ea typeface="Times New Roman" panose="02020603050405020304" pitchFamily="18" charset="0"/>
              </a:rPr>
              <a:t>) to have taken place on the day before the trial</a:t>
            </a:r>
            <a:r>
              <a:rPr lang="en-GB" sz="3400" dirty="0">
                <a:effectLst/>
                <a:ea typeface="Times New Roman" panose="02020603050405020304" pitchFamily="18" charset="0"/>
              </a:rPr>
              <a:t>. That's why Socrates spent a long time in prison between his trial and death.</a:t>
            </a:r>
          </a:p>
          <a:p>
            <a:pPr marL="0" indent="0">
              <a:lnSpc>
                <a:spcPct val="120000"/>
              </a:lnSpc>
              <a:spcBef>
                <a:spcPts val="0"/>
              </a:spcBef>
              <a:buNone/>
            </a:pPr>
            <a:endParaRPr lang="en-GB" sz="2800" b="1" dirty="0">
              <a:effectLst/>
              <a:ea typeface="Times New Roman" panose="02020603050405020304" pitchFamily="18" charset="0"/>
            </a:endParaRPr>
          </a:p>
        </p:txBody>
      </p:sp>
      <p:pic>
        <p:nvPicPr>
          <p:cNvPr id="11" name="Picture 10">
            <a:extLst>
              <a:ext uri="{FF2B5EF4-FFF2-40B4-BE49-F238E27FC236}">
                <a16:creationId xmlns:a16="http://schemas.microsoft.com/office/drawing/2014/main" id="{39E2E228-801F-4BA0-867A-DCAD8042C22A}"/>
              </a:ext>
            </a:extLst>
          </p:cNvPr>
          <p:cNvPicPr>
            <a:picLocks noChangeAspect="1"/>
          </p:cNvPicPr>
          <p:nvPr/>
        </p:nvPicPr>
        <p:blipFill rotWithShape="1">
          <a:blip r:embed="rId3"/>
          <a:srcRect l="3803" r="2637"/>
          <a:stretch/>
        </p:blipFill>
        <p:spPr>
          <a:xfrm>
            <a:off x="7772404" y="0"/>
            <a:ext cx="4441372" cy="6858000"/>
          </a:xfrm>
          <a:prstGeom prst="rect">
            <a:avLst/>
          </a:prstGeom>
        </p:spPr>
      </p:pic>
      <p:sp>
        <p:nvSpPr>
          <p:cNvPr id="12" name="TextBox 11">
            <a:extLst>
              <a:ext uri="{FF2B5EF4-FFF2-40B4-BE49-F238E27FC236}">
                <a16:creationId xmlns:a16="http://schemas.microsoft.com/office/drawing/2014/main" id="{68BEAF83-A29A-7081-A756-315099FFFA25}"/>
              </a:ext>
            </a:extLst>
          </p:cNvPr>
          <p:cNvSpPr txBox="1"/>
          <p:nvPr/>
        </p:nvSpPr>
        <p:spPr>
          <a:xfrm>
            <a:off x="8211128" y="1167470"/>
            <a:ext cx="1323474" cy="430887"/>
          </a:xfrm>
          <a:prstGeom prst="rect">
            <a:avLst/>
          </a:prstGeom>
          <a:noFill/>
        </p:spPr>
        <p:txBody>
          <a:bodyPr wrap="square" rtlCol="0">
            <a:spAutoFit/>
          </a:bodyPr>
          <a:lstStyle/>
          <a:p>
            <a:r>
              <a:rPr lang="en-GB" sz="2200" b="1" kern="0" dirty="0" err="1">
                <a:solidFill>
                  <a:schemeClr val="bg1"/>
                </a:solidFill>
                <a:effectLst/>
                <a:latin typeface="Calibri" panose="020F0502020204030204" pitchFamily="34" charset="0"/>
                <a:ea typeface="Calibri" panose="020F0502020204030204" pitchFamily="34" charset="0"/>
              </a:rPr>
              <a:t>Sounion</a:t>
            </a:r>
            <a:r>
              <a:rPr lang="en-GB" dirty="0">
                <a:effectLst/>
              </a:rPr>
              <a:t> </a:t>
            </a:r>
            <a:r>
              <a:rPr lang="en-GB" sz="1800" kern="0" dirty="0">
                <a:solidFill>
                  <a:srgbClr val="000000"/>
                </a:solidFill>
                <a:effectLst/>
                <a:latin typeface="Calibri" panose="020F0502020204030204" pitchFamily="34" charset="0"/>
                <a:ea typeface="Calibri" panose="020F0502020204030204" pitchFamily="34" charset="0"/>
              </a:rPr>
              <a:t> </a:t>
            </a:r>
            <a:endParaRPr lang="en-US" b="1" dirty="0">
              <a:solidFill>
                <a:schemeClr val="bg1"/>
              </a:solidFill>
            </a:endParaRPr>
          </a:p>
        </p:txBody>
      </p:sp>
      <p:sp>
        <p:nvSpPr>
          <p:cNvPr id="13" name="TextBox 12">
            <a:extLst>
              <a:ext uri="{FF2B5EF4-FFF2-40B4-BE49-F238E27FC236}">
                <a16:creationId xmlns:a16="http://schemas.microsoft.com/office/drawing/2014/main" id="{82FB17E3-282F-F637-CB5B-5AC4A63654C6}"/>
              </a:ext>
            </a:extLst>
          </p:cNvPr>
          <p:cNvSpPr txBox="1"/>
          <p:nvPr/>
        </p:nvSpPr>
        <p:spPr>
          <a:xfrm>
            <a:off x="10189035" y="1679012"/>
            <a:ext cx="910771" cy="430887"/>
          </a:xfrm>
          <a:prstGeom prst="rect">
            <a:avLst/>
          </a:prstGeom>
          <a:noFill/>
        </p:spPr>
        <p:txBody>
          <a:bodyPr wrap="square" rtlCol="0">
            <a:spAutoFit/>
          </a:bodyPr>
          <a:lstStyle/>
          <a:p>
            <a:r>
              <a:rPr lang="en-GB" sz="2200" b="1" kern="0" dirty="0">
                <a:solidFill>
                  <a:schemeClr val="bg1"/>
                </a:solidFill>
                <a:effectLst/>
                <a:latin typeface="Calibri" panose="020F0502020204030204" pitchFamily="34" charset="0"/>
                <a:ea typeface="Calibri" panose="020F0502020204030204" pitchFamily="34" charset="0"/>
              </a:rPr>
              <a:t>Delos</a:t>
            </a:r>
            <a:r>
              <a:rPr lang="en-GB" dirty="0">
                <a:effectLst/>
              </a:rPr>
              <a:t> </a:t>
            </a:r>
            <a:r>
              <a:rPr lang="en-GB" sz="1800" kern="0" dirty="0">
                <a:solidFill>
                  <a:srgbClr val="000000"/>
                </a:solidFill>
                <a:effectLst/>
                <a:latin typeface="Calibri" panose="020F0502020204030204" pitchFamily="34" charset="0"/>
                <a:ea typeface="Calibri" panose="020F0502020204030204" pitchFamily="34" charset="0"/>
              </a:rPr>
              <a:t> </a:t>
            </a:r>
            <a:endParaRPr lang="en-US" b="1" dirty="0">
              <a:solidFill>
                <a:schemeClr val="bg1"/>
              </a:solidFill>
            </a:endParaRPr>
          </a:p>
        </p:txBody>
      </p:sp>
      <p:sp>
        <p:nvSpPr>
          <p:cNvPr id="14" name="TextBox 13">
            <a:extLst>
              <a:ext uri="{FF2B5EF4-FFF2-40B4-BE49-F238E27FC236}">
                <a16:creationId xmlns:a16="http://schemas.microsoft.com/office/drawing/2014/main" id="{C48E28AD-3EA1-8568-A070-546C489541A6}"/>
              </a:ext>
            </a:extLst>
          </p:cNvPr>
          <p:cNvSpPr txBox="1"/>
          <p:nvPr/>
        </p:nvSpPr>
        <p:spPr>
          <a:xfrm>
            <a:off x="9878791" y="5727773"/>
            <a:ext cx="1225503" cy="430887"/>
          </a:xfrm>
          <a:prstGeom prst="rect">
            <a:avLst/>
          </a:prstGeom>
          <a:noFill/>
        </p:spPr>
        <p:txBody>
          <a:bodyPr wrap="square" rtlCol="0">
            <a:spAutoFit/>
          </a:bodyPr>
          <a:lstStyle/>
          <a:p>
            <a:r>
              <a:rPr lang="en-GB" sz="2200" b="1" kern="0" dirty="0">
                <a:solidFill>
                  <a:schemeClr val="bg1"/>
                </a:solidFill>
                <a:effectLst/>
                <a:latin typeface="Calibri" panose="020F0502020204030204" pitchFamily="34" charset="0"/>
                <a:ea typeface="Calibri" panose="020F0502020204030204" pitchFamily="34" charset="0"/>
              </a:rPr>
              <a:t>Knossos</a:t>
            </a:r>
            <a:r>
              <a:rPr lang="en-GB" dirty="0">
                <a:effectLst/>
              </a:rPr>
              <a:t> </a:t>
            </a:r>
            <a:r>
              <a:rPr lang="en-GB" sz="1800" kern="0" dirty="0">
                <a:solidFill>
                  <a:srgbClr val="000000"/>
                </a:solidFill>
                <a:effectLst/>
                <a:latin typeface="Calibri" panose="020F0502020204030204" pitchFamily="34" charset="0"/>
                <a:ea typeface="Calibri" panose="020F0502020204030204" pitchFamily="34" charset="0"/>
              </a:rPr>
              <a:t> </a:t>
            </a:r>
            <a:endParaRPr lang="en-US" b="1" dirty="0">
              <a:solidFill>
                <a:schemeClr val="bg1"/>
              </a:solidFill>
            </a:endParaRPr>
          </a:p>
        </p:txBody>
      </p:sp>
      <p:sp>
        <p:nvSpPr>
          <p:cNvPr id="15" name="TextBox 14">
            <a:extLst>
              <a:ext uri="{FF2B5EF4-FFF2-40B4-BE49-F238E27FC236}">
                <a16:creationId xmlns:a16="http://schemas.microsoft.com/office/drawing/2014/main" id="{CBDF54FB-8CB7-998B-60A2-37B00FD154CE}"/>
              </a:ext>
            </a:extLst>
          </p:cNvPr>
          <p:cNvSpPr txBox="1"/>
          <p:nvPr/>
        </p:nvSpPr>
        <p:spPr>
          <a:xfrm>
            <a:off x="8160328" y="438940"/>
            <a:ext cx="1031374" cy="430887"/>
          </a:xfrm>
          <a:prstGeom prst="rect">
            <a:avLst/>
          </a:prstGeom>
          <a:noFill/>
        </p:spPr>
        <p:txBody>
          <a:bodyPr wrap="square" rtlCol="0">
            <a:spAutoFit/>
          </a:bodyPr>
          <a:lstStyle/>
          <a:p>
            <a:r>
              <a:rPr lang="en-GB" sz="2200" b="1" kern="0" dirty="0">
                <a:solidFill>
                  <a:schemeClr val="bg1"/>
                </a:solidFill>
                <a:effectLst/>
                <a:latin typeface="Calibri" panose="020F0502020204030204" pitchFamily="34" charset="0"/>
                <a:ea typeface="Calibri" panose="020F0502020204030204" pitchFamily="34" charset="0"/>
              </a:rPr>
              <a:t>Athens</a:t>
            </a:r>
            <a:r>
              <a:rPr lang="en-GB" dirty="0">
                <a:effectLst/>
              </a:rPr>
              <a:t> </a:t>
            </a:r>
            <a:r>
              <a:rPr lang="en-GB" sz="1800" kern="0" dirty="0">
                <a:solidFill>
                  <a:srgbClr val="000000"/>
                </a:solidFill>
                <a:effectLst/>
                <a:latin typeface="Calibri" panose="020F0502020204030204" pitchFamily="34" charset="0"/>
                <a:ea typeface="Calibri" panose="020F0502020204030204" pitchFamily="34" charset="0"/>
              </a:rPr>
              <a:t> </a:t>
            </a:r>
            <a:endParaRPr lang="en-US" b="1" dirty="0">
              <a:solidFill>
                <a:schemeClr val="bg1"/>
              </a:solidFill>
            </a:endParaRPr>
          </a:p>
        </p:txBody>
      </p:sp>
      <p:pic>
        <p:nvPicPr>
          <p:cNvPr id="6" name="Picture 5">
            <a:extLst>
              <a:ext uri="{FF2B5EF4-FFF2-40B4-BE49-F238E27FC236}">
                <a16:creationId xmlns:a16="http://schemas.microsoft.com/office/drawing/2014/main" id="{BAD1571F-659B-A55C-5BCC-CAEC2AC5238A}"/>
              </a:ext>
            </a:extLst>
          </p:cNvPr>
          <p:cNvPicPr>
            <a:picLocks noChangeAspect="1"/>
          </p:cNvPicPr>
          <p:nvPr/>
        </p:nvPicPr>
        <p:blipFill>
          <a:blip r:embed="rId4"/>
          <a:stretch>
            <a:fillRect/>
          </a:stretch>
        </p:blipFill>
        <p:spPr>
          <a:xfrm>
            <a:off x="10491542" y="4593308"/>
            <a:ext cx="1225503" cy="1273137"/>
          </a:xfrm>
          <a:prstGeom prst="rect">
            <a:avLst/>
          </a:prstGeom>
        </p:spPr>
      </p:pic>
    </p:spTree>
    <p:extLst>
      <p:ext uri="{BB962C8B-B14F-4D97-AF65-F5344CB8AC3E}">
        <p14:creationId xmlns:p14="http://schemas.microsoft.com/office/powerpoint/2010/main" val="27617117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C2D61CD-E3D4-FFF0-2E63-AF93EE7F257E}"/>
              </a:ext>
            </a:extLst>
          </p:cNvPr>
          <p:cNvPicPr>
            <a:picLocks noChangeAspect="1"/>
          </p:cNvPicPr>
          <p:nvPr/>
        </p:nvPicPr>
        <p:blipFill rotWithShape="1">
          <a:blip r:embed="rId3"/>
          <a:srcRect l="422" t="7925" r="3558" b="-58"/>
          <a:stretch/>
        </p:blipFill>
        <p:spPr>
          <a:xfrm>
            <a:off x="-46300" y="578734"/>
            <a:ext cx="12241673" cy="5760000"/>
          </a:xfrm>
          <a:prstGeom prst="rect">
            <a:avLst/>
          </a:prstGeom>
        </p:spPr>
      </p:pic>
      <p:sp>
        <p:nvSpPr>
          <p:cNvPr id="7" name="Title 1">
            <a:extLst>
              <a:ext uri="{FF2B5EF4-FFF2-40B4-BE49-F238E27FC236}">
                <a16:creationId xmlns:a16="http://schemas.microsoft.com/office/drawing/2014/main" id="{CD348C31-39E7-05DC-D31A-9CED94895881}"/>
              </a:ext>
            </a:extLst>
          </p:cNvPr>
          <p:cNvSpPr>
            <a:spLocks noGrp="1"/>
          </p:cNvSpPr>
          <p:nvPr>
            <p:ph type="title"/>
          </p:nvPr>
        </p:nvSpPr>
        <p:spPr>
          <a:xfrm>
            <a:off x="-1" y="-2371"/>
            <a:ext cx="12179967" cy="683090"/>
          </a:xfrm>
        </p:spPr>
        <p:txBody>
          <a:bodyPr>
            <a:normAutofit fontScale="90000"/>
          </a:bodyPr>
          <a:lstStyle/>
          <a:p>
            <a:pPr algn="ctr"/>
            <a:r>
              <a:rPr lang="en-US" b="1" dirty="0">
                <a:solidFill>
                  <a:schemeClr val="accent2">
                    <a:lumMod val="75000"/>
                  </a:schemeClr>
                </a:solidFill>
                <a:latin typeface="+mn-lt"/>
              </a:rPr>
              <a:t>The Ship of Theseus and the 7 pairs of Athenian Youths</a:t>
            </a:r>
          </a:p>
        </p:txBody>
      </p:sp>
      <p:sp>
        <p:nvSpPr>
          <p:cNvPr id="8" name="Right Arrow 7">
            <a:extLst>
              <a:ext uri="{FF2B5EF4-FFF2-40B4-BE49-F238E27FC236}">
                <a16:creationId xmlns:a16="http://schemas.microsoft.com/office/drawing/2014/main" id="{58FB354F-3FF6-D0C9-632C-72AD5DFB25CE}"/>
              </a:ext>
            </a:extLst>
          </p:cNvPr>
          <p:cNvSpPr/>
          <p:nvPr/>
        </p:nvSpPr>
        <p:spPr>
          <a:xfrm>
            <a:off x="1088020" y="2695213"/>
            <a:ext cx="978408" cy="484632"/>
          </a:xfrm>
          <a:prstGeom prst="rightArrow">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57FE23D-E9AF-CCE7-77F2-77B764DB5475}"/>
              </a:ext>
            </a:extLst>
          </p:cNvPr>
          <p:cNvSpPr txBox="1">
            <a:spLocks/>
          </p:cNvSpPr>
          <p:nvPr/>
        </p:nvSpPr>
        <p:spPr>
          <a:xfrm>
            <a:off x="50133" y="6279266"/>
            <a:ext cx="12179967" cy="683090"/>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000" dirty="0">
                <a:latin typeface="+mn-lt"/>
                <a:cs typeface="+mj-cs"/>
              </a:rPr>
              <a:t>The François Vase - </a:t>
            </a:r>
            <a:r>
              <a:rPr lang="en-GB" sz="3000" dirty="0">
                <a:latin typeface="+mn-lt"/>
              </a:rPr>
              <a:t>Florence: National Museum of Archaeology </a:t>
            </a:r>
            <a:endParaRPr lang="en-GB" sz="3000" dirty="0">
              <a:latin typeface="+mn-lt"/>
              <a:ea typeface="+mn-ea"/>
              <a:cs typeface="Book Antiqua"/>
            </a:endParaRPr>
          </a:p>
        </p:txBody>
      </p:sp>
      <p:sp>
        <p:nvSpPr>
          <p:cNvPr id="5" name="TextBox 4">
            <a:extLst>
              <a:ext uri="{FF2B5EF4-FFF2-40B4-BE49-F238E27FC236}">
                <a16:creationId xmlns:a16="http://schemas.microsoft.com/office/drawing/2014/main" id="{6AD1278A-A19B-E802-C7FE-9CD557D4AE04}"/>
              </a:ext>
            </a:extLst>
          </p:cNvPr>
          <p:cNvSpPr txBox="1"/>
          <p:nvPr/>
        </p:nvSpPr>
        <p:spPr>
          <a:xfrm>
            <a:off x="3064042" y="1065658"/>
            <a:ext cx="7238833" cy="646331"/>
          </a:xfrm>
          <a:prstGeom prst="rect">
            <a:avLst/>
          </a:prstGeom>
          <a:noFill/>
        </p:spPr>
        <p:txBody>
          <a:bodyPr wrap="square">
            <a:spAutoFit/>
          </a:bodyPr>
          <a:lstStyle/>
          <a:p>
            <a:r>
              <a:rPr lang="en-US" b="1" dirty="0">
                <a:solidFill>
                  <a:schemeClr val="accent2">
                    <a:lumMod val="75000"/>
                  </a:schemeClr>
                </a:solidFill>
                <a:latin typeface="+mn-lt"/>
              </a:rPr>
              <a:t>Sixth-century, Attic black-figure krater, 66 cm tall with 270 figures</a:t>
            </a:r>
          </a:p>
          <a:p>
            <a:r>
              <a:rPr lang="en-US" b="1" dirty="0">
                <a:solidFill>
                  <a:schemeClr val="accent2">
                    <a:lumMod val="75000"/>
                  </a:schemeClr>
                </a:solidFill>
                <a:latin typeface="+mn-lt"/>
              </a:rPr>
              <a:t>Side B, top register depicts Theseus and the 7 pairs of Athenian youths</a:t>
            </a:r>
            <a:endParaRPr lang="en-US" dirty="0"/>
          </a:p>
        </p:txBody>
      </p:sp>
    </p:spTree>
    <p:extLst>
      <p:ext uri="{BB962C8B-B14F-4D97-AF65-F5344CB8AC3E}">
        <p14:creationId xmlns:p14="http://schemas.microsoft.com/office/powerpoint/2010/main" val="57225110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DE7EBE-7CA6-7AF3-9428-5EC499BD1CA1}"/>
              </a:ext>
            </a:extLst>
          </p:cNvPr>
          <p:cNvSpPr>
            <a:spLocks noGrp="1"/>
          </p:cNvSpPr>
          <p:nvPr>
            <p:ph type="title"/>
          </p:nvPr>
        </p:nvSpPr>
        <p:spPr>
          <a:xfrm>
            <a:off x="50061" y="136525"/>
            <a:ext cx="12091878" cy="683090"/>
          </a:xfrm>
        </p:spPr>
        <p:txBody>
          <a:bodyPr>
            <a:normAutofit/>
          </a:bodyPr>
          <a:lstStyle/>
          <a:p>
            <a:pPr algn="ctr"/>
            <a:r>
              <a:rPr lang="en-US" sz="3500" b="1" dirty="0">
                <a:solidFill>
                  <a:schemeClr val="accent2">
                    <a:lumMod val="75000"/>
                  </a:schemeClr>
                </a:solidFill>
                <a:latin typeface="+mn-lt"/>
              </a:rPr>
              <a:t>The </a:t>
            </a:r>
            <a:r>
              <a:rPr lang="en-US" sz="3500" b="1" i="1" dirty="0">
                <a:solidFill>
                  <a:schemeClr val="accent2">
                    <a:lumMod val="75000"/>
                  </a:schemeClr>
                </a:solidFill>
                <a:latin typeface="+mn-lt"/>
              </a:rPr>
              <a:t>Crito</a:t>
            </a:r>
            <a:r>
              <a:rPr lang="en-US" sz="3500" b="1" dirty="0">
                <a:solidFill>
                  <a:schemeClr val="accent2">
                    <a:lumMod val="75000"/>
                  </a:schemeClr>
                </a:solidFill>
                <a:latin typeface="+mn-lt"/>
              </a:rPr>
              <a:t>’s Conclusion: Let the God Lead the Way (</a:t>
            </a:r>
            <a:r>
              <a:rPr lang="en-US" sz="3500" b="1" i="1" dirty="0">
                <a:solidFill>
                  <a:schemeClr val="accent2">
                    <a:lumMod val="75000"/>
                  </a:schemeClr>
                </a:solidFill>
                <a:latin typeface="+mn-lt"/>
              </a:rPr>
              <a:t>Crito </a:t>
            </a:r>
            <a:r>
              <a:rPr lang="en-US" sz="3500" b="1" dirty="0">
                <a:solidFill>
                  <a:schemeClr val="accent2">
                    <a:lumMod val="75000"/>
                  </a:schemeClr>
                </a:solidFill>
                <a:latin typeface="+mn-lt"/>
              </a:rPr>
              <a:t>54d-e)</a:t>
            </a:r>
          </a:p>
        </p:txBody>
      </p:sp>
      <p:pic>
        <p:nvPicPr>
          <p:cNvPr id="4" name="Picture 3">
            <a:extLst>
              <a:ext uri="{FF2B5EF4-FFF2-40B4-BE49-F238E27FC236}">
                <a16:creationId xmlns:a16="http://schemas.microsoft.com/office/drawing/2014/main" id="{45A373A2-A9FF-471B-4235-FD5307300744}"/>
              </a:ext>
            </a:extLst>
          </p:cNvPr>
          <p:cNvPicPr>
            <a:picLocks noChangeAspect="1"/>
          </p:cNvPicPr>
          <p:nvPr/>
        </p:nvPicPr>
        <p:blipFill>
          <a:blip r:embed="rId2"/>
          <a:stretch>
            <a:fillRect/>
          </a:stretch>
        </p:blipFill>
        <p:spPr>
          <a:xfrm>
            <a:off x="87350" y="1023482"/>
            <a:ext cx="3411754" cy="5789645"/>
          </a:xfrm>
          <a:prstGeom prst="rect">
            <a:avLst/>
          </a:prstGeom>
        </p:spPr>
      </p:pic>
      <p:sp>
        <p:nvSpPr>
          <p:cNvPr id="5" name="Rounded Rectangle 4">
            <a:extLst>
              <a:ext uri="{FF2B5EF4-FFF2-40B4-BE49-F238E27FC236}">
                <a16:creationId xmlns:a16="http://schemas.microsoft.com/office/drawing/2014/main" id="{8701C77E-1BA5-218B-AEE6-FFC31FA33567}"/>
              </a:ext>
            </a:extLst>
          </p:cNvPr>
          <p:cNvSpPr/>
          <p:nvPr/>
        </p:nvSpPr>
        <p:spPr>
          <a:xfrm>
            <a:off x="4028918" y="778615"/>
            <a:ext cx="8113021" cy="5300769"/>
          </a:xfrm>
          <a:prstGeom prst="roundRect">
            <a:avLst/>
          </a:prstGeom>
          <a:ln>
            <a:solidFill>
              <a:schemeClr val="accent2"/>
            </a:solidFill>
          </a:ln>
        </p:spPr>
        <p:style>
          <a:lnRef idx="2">
            <a:schemeClr val="accent6"/>
          </a:lnRef>
          <a:fillRef idx="1">
            <a:schemeClr val="lt1"/>
          </a:fillRef>
          <a:effectRef idx="0">
            <a:schemeClr val="accent6"/>
          </a:effectRef>
          <a:fontRef idx="minor">
            <a:schemeClr val="dk1"/>
          </a:fontRef>
        </p:style>
        <p:txBody>
          <a:bodyPr rtlCol="0" anchor="ctr"/>
          <a:lstStyle/>
          <a:p>
            <a:pPr algn="just"/>
            <a:r>
              <a:rPr lang="en-US" sz="2400" b="1" dirty="0"/>
              <a:t>Socrates: </a:t>
            </a:r>
            <a:r>
              <a:rPr lang="en-US" sz="2400" dirty="0"/>
              <a:t>“</a:t>
            </a:r>
            <a:r>
              <a:rPr lang="en-US" sz="2400" b="1" dirty="0">
                <a:solidFill>
                  <a:schemeClr val="accent2">
                    <a:lumMod val="75000"/>
                  </a:schemeClr>
                </a:solidFill>
              </a:rPr>
              <a:t>My dear friend Crito,</a:t>
            </a:r>
            <a:r>
              <a:rPr lang="en-US" sz="2400" dirty="0"/>
              <a:t> […] I warn you that, as </a:t>
            </a:r>
            <a:r>
              <a:rPr lang="en-US" sz="2400" b="1" dirty="0">
                <a:solidFill>
                  <a:schemeClr val="accent2">
                    <a:lumMod val="75000"/>
                  </a:schemeClr>
                </a:solidFill>
              </a:rPr>
              <a:t>my opinion stands</a:t>
            </a:r>
            <a:r>
              <a:rPr lang="en-US" sz="2400" dirty="0"/>
              <a:t> at present, it will be useless to urge a different view. However, if you think that you will do any good by it, speak up.” </a:t>
            </a:r>
          </a:p>
          <a:p>
            <a:pPr algn="just"/>
            <a:endParaRPr lang="en-US" sz="2400" dirty="0"/>
          </a:p>
          <a:p>
            <a:pPr algn="just"/>
            <a:r>
              <a:rPr lang="en-US" sz="2400" b="1" dirty="0"/>
              <a:t>Crito: </a:t>
            </a:r>
            <a:r>
              <a:rPr lang="en-US" sz="2400" dirty="0"/>
              <a:t>‘No, Socrates, </a:t>
            </a:r>
            <a:r>
              <a:rPr lang="en-US" sz="2400" b="1" dirty="0"/>
              <a:t>I have nothing to say</a:t>
            </a:r>
            <a:r>
              <a:rPr lang="en-US" sz="2400" dirty="0"/>
              <a:t>.’ </a:t>
            </a:r>
          </a:p>
          <a:p>
            <a:pPr algn="just"/>
            <a:endParaRPr lang="en-US" sz="2400" dirty="0"/>
          </a:p>
          <a:p>
            <a:pPr algn="just"/>
            <a:r>
              <a:rPr lang="en-US" sz="2400" b="1" dirty="0"/>
              <a:t>Socrates:</a:t>
            </a:r>
            <a:r>
              <a:rPr lang="en-US" sz="2400" dirty="0"/>
              <a:t> ‘</a:t>
            </a:r>
            <a:r>
              <a:rPr lang="en-US" sz="2400" b="1" u="sng" dirty="0">
                <a:solidFill>
                  <a:schemeClr val="accent2">
                    <a:lumMod val="75000"/>
                  </a:schemeClr>
                </a:solidFill>
              </a:rPr>
              <a:t>Then</a:t>
            </a:r>
            <a:r>
              <a:rPr lang="en-US" sz="2400" dirty="0"/>
              <a:t> give it up, Crito, and </a:t>
            </a:r>
            <a:r>
              <a:rPr lang="en-US" sz="2400" b="1" u="sng" dirty="0">
                <a:solidFill>
                  <a:schemeClr val="accent2">
                    <a:lumMod val="75000"/>
                  </a:schemeClr>
                </a:solidFill>
              </a:rPr>
              <a:t>let us follow this course, since the god leads the way</a:t>
            </a:r>
            <a:r>
              <a:rPr lang="en-US" sz="2400" dirty="0"/>
              <a:t>.’</a:t>
            </a:r>
          </a:p>
          <a:p>
            <a:pPr algn="just"/>
            <a:endParaRPr lang="en-US" sz="2400" dirty="0"/>
          </a:p>
          <a:p>
            <a:pPr algn="just"/>
            <a:r>
              <a:rPr lang="en-US" sz="2400" dirty="0"/>
              <a:t>*Crito must accept what is beyond his control and let Socrates go…</a:t>
            </a:r>
          </a:p>
        </p:txBody>
      </p:sp>
      <p:sp>
        <p:nvSpPr>
          <p:cNvPr id="6" name="Oval 5">
            <a:extLst>
              <a:ext uri="{FF2B5EF4-FFF2-40B4-BE49-F238E27FC236}">
                <a16:creationId xmlns:a16="http://schemas.microsoft.com/office/drawing/2014/main" id="{02B14553-3009-8676-DC6F-2B300AAB45A6}"/>
              </a:ext>
            </a:extLst>
          </p:cNvPr>
          <p:cNvSpPr/>
          <p:nvPr/>
        </p:nvSpPr>
        <p:spPr>
          <a:xfrm>
            <a:off x="3287910" y="3692021"/>
            <a:ext cx="363056" cy="315844"/>
          </a:xfrm>
          <a:prstGeom prst="ellipse">
            <a:avLst/>
          </a:prstGeom>
          <a:ln>
            <a:solidFill>
              <a:schemeClr val="accent2"/>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7" name="Oval 6">
            <a:extLst>
              <a:ext uri="{FF2B5EF4-FFF2-40B4-BE49-F238E27FC236}">
                <a16:creationId xmlns:a16="http://schemas.microsoft.com/office/drawing/2014/main" id="{A6B80D2A-F698-D68F-3F70-6FC330C7E586}"/>
              </a:ext>
            </a:extLst>
          </p:cNvPr>
          <p:cNvSpPr>
            <a:spLocks noChangeAspect="1"/>
          </p:cNvSpPr>
          <p:nvPr/>
        </p:nvSpPr>
        <p:spPr>
          <a:xfrm>
            <a:off x="3071516" y="3928111"/>
            <a:ext cx="275151" cy="266945"/>
          </a:xfrm>
          <a:prstGeom prst="ellipse">
            <a:avLst/>
          </a:prstGeom>
          <a:ln>
            <a:solidFill>
              <a:schemeClr val="accent2"/>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8" name="Oval 7">
            <a:extLst>
              <a:ext uri="{FF2B5EF4-FFF2-40B4-BE49-F238E27FC236}">
                <a16:creationId xmlns:a16="http://schemas.microsoft.com/office/drawing/2014/main" id="{6D7820C3-10CC-A3C0-C406-B07DA098F615}"/>
              </a:ext>
            </a:extLst>
          </p:cNvPr>
          <p:cNvSpPr>
            <a:spLocks noChangeAspect="1"/>
          </p:cNvSpPr>
          <p:nvPr/>
        </p:nvSpPr>
        <p:spPr>
          <a:xfrm>
            <a:off x="2830057" y="4182010"/>
            <a:ext cx="220121" cy="213556"/>
          </a:xfrm>
          <a:prstGeom prst="ellipse">
            <a:avLst/>
          </a:prstGeom>
          <a:ln>
            <a:solidFill>
              <a:schemeClr val="accent2"/>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9" name="Oval 8">
            <a:extLst>
              <a:ext uri="{FF2B5EF4-FFF2-40B4-BE49-F238E27FC236}">
                <a16:creationId xmlns:a16="http://schemas.microsoft.com/office/drawing/2014/main" id="{F63B9784-7712-C80F-161B-EA14B1C63EC6}"/>
              </a:ext>
            </a:extLst>
          </p:cNvPr>
          <p:cNvSpPr>
            <a:spLocks noChangeAspect="1"/>
          </p:cNvSpPr>
          <p:nvPr/>
        </p:nvSpPr>
        <p:spPr>
          <a:xfrm>
            <a:off x="3598805" y="3429893"/>
            <a:ext cx="413812" cy="360000"/>
          </a:xfrm>
          <a:prstGeom prst="ellipse">
            <a:avLst/>
          </a:prstGeom>
          <a:ln>
            <a:solidFill>
              <a:schemeClr val="accent2"/>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41938624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23AE22-3297-567B-FEFB-297259B1697E}"/>
              </a:ext>
            </a:extLst>
          </p:cNvPr>
          <p:cNvSpPr>
            <a:spLocks noGrp="1"/>
          </p:cNvSpPr>
          <p:nvPr>
            <p:ph type="title"/>
          </p:nvPr>
        </p:nvSpPr>
        <p:spPr>
          <a:xfrm>
            <a:off x="0" y="3648657"/>
            <a:ext cx="12192000" cy="683090"/>
          </a:xfrm>
        </p:spPr>
        <p:txBody>
          <a:bodyPr>
            <a:normAutofit fontScale="90000"/>
          </a:bodyPr>
          <a:lstStyle/>
          <a:p>
            <a:pPr algn="ctr"/>
            <a:r>
              <a:rPr lang="en-US" b="1" dirty="0">
                <a:solidFill>
                  <a:schemeClr val="accent2">
                    <a:lumMod val="75000"/>
                  </a:schemeClr>
                </a:solidFill>
                <a:latin typeface="+mn-lt"/>
              </a:rPr>
              <a:t>IV. Crito’s Arguments:</a:t>
            </a:r>
            <a:br>
              <a:rPr lang="en-US" b="1" dirty="0">
                <a:solidFill>
                  <a:schemeClr val="accent2">
                    <a:lumMod val="75000"/>
                  </a:schemeClr>
                </a:solidFill>
                <a:latin typeface="+mn-lt"/>
              </a:rPr>
            </a:br>
            <a:r>
              <a:rPr lang="en-GB" sz="4400" b="1" kern="0" dirty="0">
                <a:solidFill>
                  <a:schemeClr val="accent2">
                    <a:lumMod val="75000"/>
                  </a:schemeClr>
                </a:solidFill>
                <a:effectLst/>
                <a:latin typeface="+mn-lt"/>
                <a:ea typeface="Calibri" panose="020F0502020204030204" pitchFamily="34" charset="0"/>
              </a:rPr>
              <a:t>Why Socrates should choose life and flee Athens</a:t>
            </a:r>
            <a:br>
              <a:rPr lang="en-GB" sz="4400" b="1" kern="0" dirty="0">
                <a:solidFill>
                  <a:schemeClr val="accent2">
                    <a:lumMod val="75000"/>
                  </a:schemeClr>
                </a:solidFill>
                <a:effectLst/>
                <a:latin typeface="+mn-lt"/>
                <a:ea typeface="Calibri" panose="020F0502020204030204" pitchFamily="34" charset="0"/>
              </a:rPr>
            </a:br>
            <a:br>
              <a:rPr lang="en-GB" sz="4400" b="1" kern="0" dirty="0">
                <a:solidFill>
                  <a:schemeClr val="accent2">
                    <a:lumMod val="75000"/>
                  </a:schemeClr>
                </a:solidFill>
                <a:effectLst/>
                <a:latin typeface="+mn-lt"/>
                <a:ea typeface="Calibri" panose="020F0502020204030204" pitchFamily="34" charset="0"/>
              </a:rPr>
            </a:br>
            <a:r>
              <a:rPr lang="en-GB" sz="4400" b="1" kern="0" dirty="0">
                <a:effectLst/>
                <a:latin typeface="+mn-lt"/>
                <a:ea typeface="Calibri" panose="020F0502020204030204" pitchFamily="34" charset="0"/>
              </a:rPr>
              <a:t>Crito: </a:t>
            </a:r>
            <a:r>
              <a:rPr lang="en-GB" sz="4400" dirty="0">
                <a:effectLst/>
                <a:ea typeface="Calibri" panose="020F0502020204030204" pitchFamily="34" charset="0"/>
              </a:rPr>
              <a:t>“But look here, Socrates, it is still not too late to be persuaded by me and to be saved’ (44b).</a:t>
            </a:r>
            <a:br>
              <a:rPr lang="en-GB" sz="4400" b="1" dirty="0">
                <a:solidFill>
                  <a:srgbClr val="000000"/>
                </a:solidFill>
                <a:effectLst/>
                <a:ea typeface="Times New Roman" panose="02020603050405020304" pitchFamily="18" charset="0"/>
                <a:cs typeface="Calibri" panose="020F0502020204030204" pitchFamily="34" charset="0"/>
              </a:rPr>
            </a:br>
            <a:endParaRPr lang="en-US" b="1" dirty="0">
              <a:solidFill>
                <a:schemeClr val="accent2">
                  <a:lumMod val="75000"/>
                </a:schemeClr>
              </a:solidFill>
              <a:latin typeface="+mn-lt"/>
            </a:endParaRPr>
          </a:p>
        </p:txBody>
      </p:sp>
    </p:spTree>
    <p:extLst>
      <p:ext uri="{BB962C8B-B14F-4D97-AF65-F5344CB8AC3E}">
        <p14:creationId xmlns:p14="http://schemas.microsoft.com/office/powerpoint/2010/main" val="7627713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E03687-8F76-D4F6-AC51-4AC157D24B67}"/>
              </a:ext>
            </a:extLst>
          </p:cNvPr>
          <p:cNvSpPr>
            <a:spLocks noGrp="1"/>
          </p:cNvSpPr>
          <p:nvPr>
            <p:ph type="title"/>
          </p:nvPr>
        </p:nvSpPr>
        <p:spPr>
          <a:xfrm>
            <a:off x="-1" y="134589"/>
            <a:ext cx="12179967" cy="683090"/>
          </a:xfrm>
        </p:spPr>
        <p:txBody>
          <a:bodyPr>
            <a:normAutofit/>
          </a:bodyPr>
          <a:lstStyle/>
          <a:p>
            <a:pPr algn="ctr"/>
            <a:r>
              <a:rPr lang="en-GB" sz="3800" b="1" dirty="0">
                <a:solidFill>
                  <a:schemeClr val="accent2">
                    <a:lumMod val="75000"/>
                  </a:schemeClr>
                </a:solidFill>
                <a:effectLst/>
                <a:latin typeface="+mn-lt"/>
                <a:ea typeface="Times New Roman" panose="02020603050405020304" pitchFamily="18" charset="0"/>
                <a:cs typeface="Calibri" panose="020F0502020204030204" pitchFamily="34" charset="0"/>
              </a:rPr>
              <a:t>Crito’s Plea: Socrates Should Flee (Plato </a:t>
            </a:r>
            <a:r>
              <a:rPr lang="en-GB" sz="3800" b="1" i="1" dirty="0">
                <a:solidFill>
                  <a:schemeClr val="accent2">
                    <a:lumMod val="75000"/>
                  </a:schemeClr>
                </a:solidFill>
                <a:effectLst/>
                <a:latin typeface="+mn-lt"/>
                <a:ea typeface="Times New Roman" panose="02020603050405020304" pitchFamily="18" charset="0"/>
                <a:cs typeface="Calibri" panose="020F0502020204030204" pitchFamily="34" charset="0"/>
              </a:rPr>
              <a:t>Crito </a:t>
            </a:r>
            <a:r>
              <a:rPr lang="en-GB" sz="3800" b="1" dirty="0">
                <a:solidFill>
                  <a:schemeClr val="accent2">
                    <a:lumMod val="75000"/>
                  </a:schemeClr>
                </a:solidFill>
                <a:effectLst/>
                <a:latin typeface="+mn-lt"/>
                <a:ea typeface="Times New Roman" panose="02020603050405020304" pitchFamily="18" charset="0"/>
                <a:cs typeface="Calibri" panose="020F0502020204030204" pitchFamily="34" charset="0"/>
              </a:rPr>
              <a:t>44b-46a)</a:t>
            </a:r>
            <a:endParaRPr lang="en-US" sz="3800" dirty="0">
              <a:solidFill>
                <a:schemeClr val="accent2">
                  <a:lumMod val="75000"/>
                </a:schemeClr>
              </a:solidFill>
              <a:latin typeface="+mn-lt"/>
            </a:endParaRPr>
          </a:p>
        </p:txBody>
      </p:sp>
      <p:sp>
        <p:nvSpPr>
          <p:cNvPr id="3" name="Content Placeholder 2">
            <a:extLst>
              <a:ext uri="{FF2B5EF4-FFF2-40B4-BE49-F238E27FC236}">
                <a16:creationId xmlns:a16="http://schemas.microsoft.com/office/drawing/2014/main" id="{16F6ED3C-2D3B-B1F2-9434-1270EBFA2DDD}"/>
              </a:ext>
            </a:extLst>
          </p:cNvPr>
          <p:cNvSpPr>
            <a:spLocks noGrp="1"/>
          </p:cNvSpPr>
          <p:nvPr>
            <p:ph idx="1"/>
          </p:nvPr>
        </p:nvSpPr>
        <p:spPr>
          <a:xfrm>
            <a:off x="0" y="701534"/>
            <a:ext cx="12238600" cy="5996145"/>
          </a:xfrm>
        </p:spPr>
        <p:txBody>
          <a:bodyPr>
            <a:noAutofit/>
          </a:bodyPr>
          <a:lstStyle/>
          <a:p>
            <a:pPr marL="342900" lvl="0" indent="-342900">
              <a:lnSpc>
                <a:spcPct val="115000"/>
              </a:lnSpc>
              <a:spcBef>
                <a:spcPts val="0"/>
              </a:spcBef>
              <a:buFont typeface="+mj-lt"/>
              <a:buAutoNum type="arabicPeriod"/>
            </a:pPr>
            <a:r>
              <a:rPr lang="en-GB" sz="2300" b="1" dirty="0">
                <a:solidFill>
                  <a:srgbClr val="000000"/>
                </a:solidFill>
                <a:effectLst/>
                <a:ea typeface="Times New Roman" panose="02020603050405020304" pitchFamily="18" charset="0"/>
                <a:cs typeface="Calibri" panose="020F0502020204030204" pitchFamily="34" charset="0"/>
              </a:rPr>
              <a:t>Personal impact on Crito:</a:t>
            </a:r>
            <a:r>
              <a:rPr lang="en-GB" sz="2300" dirty="0">
                <a:solidFill>
                  <a:srgbClr val="000000"/>
                </a:solidFill>
                <a:effectLst/>
                <a:ea typeface="Times New Roman" panose="02020603050405020304" pitchFamily="18" charset="0"/>
                <a:cs typeface="Calibri" panose="020F0502020204030204" pitchFamily="34" charset="0"/>
              </a:rPr>
              <a:t> If Socrates </a:t>
            </a:r>
            <a:r>
              <a:rPr lang="en-GB" sz="2300" dirty="0">
                <a:solidFill>
                  <a:srgbClr val="000000"/>
                </a:solidFill>
                <a:ea typeface="Times New Roman" panose="02020603050405020304" pitchFamily="18" charset="0"/>
                <a:cs typeface="Calibri" panose="020F0502020204030204" pitchFamily="34" charset="0"/>
              </a:rPr>
              <a:t>dies</a:t>
            </a:r>
            <a:r>
              <a:rPr lang="en-GB" sz="2300" dirty="0">
                <a:solidFill>
                  <a:srgbClr val="000000"/>
                </a:solidFill>
                <a:effectLst/>
                <a:ea typeface="Times New Roman" panose="02020603050405020304" pitchFamily="18" charset="0"/>
                <a:cs typeface="Calibri" panose="020F0502020204030204" pitchFamily="34" charset="0"/>
              </a:rPr>
              <a:t>, Crito will be deprived of an irreplaceable friend (44b).</a:t>
            </a:r>
          </a:p>
          <a:p>
            <a:pPr marL="457200" lvl="0" indent="-457200">
              <a:lnSpc>
                <a:spcPct val="115000"/>
              </a:lnSpc>
              <a:spcBef>
                <a:spcPts val="0"/>
              </a:spcBef>
              <a:buFont typeface="+mj-lt"/>
              <a:buAutoNum type="arabicPeriod" startAt="2"/>
            </a:pPr>
            <a:r>
              <a:rPr lang="en-GB" sz="2300" b="1" dirty="0">
                <a:solidFill>
                  <a:srgbClr val="000000"/>
                </a:solidFill>
                <a:effectLst/>
                <a:ea typeface="Times New Roman" panose="02020603050405020304" pitchFamily="18" charset="0"/>
                <a:cs typeface="Calibri" panose="020F0502020204030204" pitchFamily="34" charset="0"/>
              </a:rPr>
              <a:t>Socrates’ friends will gain a bad reputation:  </a:t>
            </a:r>
          </a:p>
          <a:p>
            <a:pPr lvl="1">
              <a:lnSpc>
                <a:spcPct val="115000"/>
              </a:lnSpc>
              <a:spcBef>
                <a:spcPts val="0"/>
              </a:spcBef>
            </a:pPr>
            <a:r>
              <a:rPr lang="en-GB" sz="2300" dirty="0">
                <a:solidFill>
                  <a:srgbClr val="000000"/>
                </a:solidFill>
                <a:ea typeface="Times New Roman" panose="02020603050405020304" pitchFamily="18" charset="0"/>
                <a:cs typeface="Calibri" panose="020F0502020204030204" pitchFamily="34" charset="0"/>
              </a:rPr>
              <a:t>Socrates’ refusal will bring his friends ‘s</a:t>
            </a:r>
            <a:r>
              <a:rPr lang="en-GB" sz="2300" dirty="0">
                <a:solidFill>
                  <a:srgbClr val="000000"/>
                </a:solidFill>
                <a:effectLst/>
                <a:ea typeface="Times New Roman" panose="02020603050405020304" pitchFamily="18" charset="0"/>
                <a:cs typeface="Calibri" panose="020F0502020204030204" pitchFamily="34" charset="0"/>
              </a:rPr>
              <a:t>hame’ (</a:t>
            </a:r>
            <a:r>
              <a:rPr lang="en-GB" sz="2300" i="1" dirty="0" err="1">
                <a:solidFill>
                  <a:srgbClr val="000000"/>
                </a:solidFill>
                <a:effectLst/>
                <a:ea typeface="Times New Roman" panose="02020603050405020304" pitchFamily="18" charset="0"/>
                <a:cs typeface="Calibri" panose="020F0502020204030204" pitchFamily="34" charset="0"/>
              </a:rPr>
              <a:t>aischos</a:t>
            </a:r>
            <a:r>
              <a:rPr lang="en-GB" sz="2300" dirty="0">
                <a:solidFill>
                  <a:srgbClr val="000000"/>
                </a:solidFill>
                <a:effectLst/>
                <a:ea typeface="Times New Roman" panose="02020603050405020304" pitchFamily="18" charset="0"/>
                <a:cs typeface="Calibri" panose="020F0502020204030204" pitchFamily="34" charset="0"/>
              </a:rPr>
              <a:t>) and a bad reputation (</a:t>
            </a:r>
            <a:r>
              <a:rPr lang="en-GB" sz="2300" i="1" dirty="0">
                <a:solidFill>
                  <a:srgbClr val="000000"/>
                </a:solidFill>
                <a:effectLst/>
                <a:ea typeface="Times New Roman" panose="02020603050405020304" pitchFamily="18" charset="0"/>
                <a:cs typeface="Calibri" panose="020F0502020204030204" pitchFamily="34" charset="0"/>
              </a:rPr>
              <a:t>doxa</a:t>
            </a:r>
            <a:r>
              <a:rPr lang="en-GB" sz="2300" dirty="0">
                <a:solidFill>
                  <a:srgbClr val="000000"/>
                </a:solidFill>
                <a:effectLst/>
                <a:ea typeface="Times New Roman" panose="02020603050405020304" pitchFamily="18" charset="0"/>
                <a:cs typeface="Calibri" panose="020F0502020204030204" pitchFamily="34" charset="0"/>
              </a:rPr>
              <a:t>) (44b-c);</a:t>
            </a:r>
          </a:p>
          <a:p>
            <a:pPr lvl="2">
              <a:lnSpc>
                <a:spcPct val="115000"/>
              </a:lnSpc>
              <a:spcBef>
                <a:spcPts val="0"/>
              </a:spcBef>
            </a:pPr>
            <a:r>
              <a:rPr lang="en-GB" sz="2300" dirty="0">
                <a:solidFill>
                  <a:srgbClr val="000000"/>
                </a:solidFill>
                <a:ea typeface="Times New Roman" panose="02020603050405020304" pitchFamily="18" charset="0"/>
                <a:cs typeface="Calibri" panose="020F0502020204030204" pitchFamily="34" charset="0"/>
              </a:rPr>
              <a:t>‘what could be more shameful than to get a reputation for thinking more of money than of friends’ (44c)</a:t>
            </a:r>
            <a:endParaRPr lang="en-GB" sz="2300" dirty="0">
              <a:solidFill>
                <a:srgbClr val="000000"/>
              </a:solidFill>
              <a:effectLst/>
              <a:ea typeface="Times New Roman" panose="02020603050405020304" pitchFamily="18" charset="0"/>
              <a:cs typeface="Calibri" panose="020F0502020204030204" pitchFamily="34" charset="0"/>
            </a:endParaRPr>
          </a:p>
          <a:p>
            <a:pPr lvl="1">
              <a:lnSpc>
                <a:spcPct val="115000"/>
              </a:lnSpc>
              <a:spcBef>
                <a:spcPts val="0"/>
              </a:spcBef>
            </a:pPr>
            <a:r>
              <a:rPr lang="en-GB" sz="2300" dirty="0">
                <a:solidFill>
                  <a:srgbClr val="000000"/>
                </a:solidFill>
                <a:effectLst/>
                <a:ea typeface="Times New Roman" panose="02020603050405020304" pitchFamily="18" charset="0"/>
                <a:cs typeface="Calibri" panose="020F0502020204030204" pitchFamily="34" charset="0"/>
              </a:rPr>
              <a:t>no one will believe that Socrates refused to accept help (44c)</a:t>
            </a:r>
          </a:p>
          <a:p>
            <a:pPr lvl="1">
              <a:lnSpc>
                <a:spcPct val="115000"/>
              </a:lnSpc>
              <a:spcBef>
                <a:spcPts val="0"/>
              </a:spcBef>
            </a:pPr>
            <a:r>
              <a:rPr lang="en-GB" sz="2300" dirty="0">
                <a:solidFill>
                  <a:srgbClr val="000000"/>
                </a:solidFill>
                <a:ea typeface="Times New Roman" panose="02020603050405020304" pitchFamily="18" charset="0"/>
                <a:cs typeface="Calibri" panose="020F0502020204030204" pitchFamily="34" charset="0"/>
              </a:rPr>
              <a:t>Socrates’ conviction is proof that ‘popular opinion’ can have a devastating impact: ‘Present circumstances are quite enough to show the capacity of ordinary people for doing harm…’ (44d)  </a:t>
            </a:r>
          </a:p>
          <a:p>
            <a:pPr lvl="1">
              <a:lnSpc>
                <a:spcPct val="115000"/>
              </a:lnSpc>
              <a:spcBef>
                <a:spcPts val="0"/>
              </a:spcBef>
            </a:pPr>
            <a:r>
              <a:rPr lang="en-GB" sz="2300" dirty="0">
                <a:solidFill>
                  <a:srgbClr val="000000"/>
                </a:solidFill>
                <a:effectLst/>
                <a:ea typeface="Times New Roman" panose="02020603050405020304" pitchFamily="18" charset="0"/>
                <a:cs typeface="Calibri" panose="020F0502020204030204" pitchFamily="34" charset="0"/>
              </a:rPr>
              <a:t>‘it will look as though we played something like a coward’s </a:t>
            </a:r>
            <a:r>
              <a:rPr lang="en-GB" sz="2300" i="1" dirty="0">
                <a:solidFill>
                  <a:srgbClr val="000000"/>
                </a:solidFill>
                <a:effectLst/>
                <a:ea typeface="Times New Roman" panose="02020603050405020304" pitchFamily="18" charset="0"/>
                <a:cs typeface="Calibri" panose="020F0502020204030204" pitchFamily="34" charset="0"/>
              </a:rPr>
              <a:t>(</a:t>
            </a:r>
            <a:r>
              <a:rPr lang="en-GB" sz="2300" i="1" dirty="0" err="1">
                <a:solidFill>
                  <a:srgbClr val="000000"/>
                </a:solidFill>
                <a:effectLst/>
                <a:ea typeface="Times New Roman" panose="02020603050405020304" pitchFamily="18" charset="0"/>
                <a:cs typeface="Calibri" panose="020F0502020204030204" pitchFamily="34" charset="0"/>
              </a:rPr>
              <a:t>kakia</a:t>
            </a:r>
            <a:r>
              <a:rPr lang="en-GB" sz="2300" i="1" dirty="0">
                <a:solidFill>
                  <a:srgbClr val="000000"/>
                </a:solidFill>
                <a:effectLst/>
                <a:ea typeface="Times New Roman" panose="02020603050405020304" pitchFamily="18" charset="0"/>
                <a:cs typeface="Calibri" panose="020F0502020204030204" pitchFamily="34" charset="0"/>
              </a:rPr>
              <a:t>)</a:t>
            </a:r>
            <a:r>
              <a:rPr lang="en-GB" sz="2300" dirty="0">
                <a:solidFill>
                  <a:srgbClr val="000000"/>
                </a:solidFill>
                <a:effectLst/>
                <a:ea typeface="Times New Roman" panose="02020603050405020304" pitchFamily="18" charset="0"/>
                <a:cs typeface="Calibri" panose="020F0502020204030204" pitchFamily="34" charset="0"/>
              </a:rPr>
              <a:t> part all through this affair’ (45e)</a:t>
            </a:r>
          </a:p>
          <a:p>
            <a:pPr marL="457200" lvl="0" indent="-457200">
              <a:lnSpc>
                <a:spcPct val="115000"/>
              </a:lnSpc>
              <a:spcBef>
                <a:spcPts val="0"/>
              </a:spcBef>
              <a:buFont typeface="+mj-lt"/>
              <a:buAutoNum type="arabicPeriod" startAt="3"/>
            </a:pPr>
            <a:r>
              <a:rPr lang="en-GB" sz="2300" b="1" dirty="0">
                <a:solidFill>
                  <a:srgbClr val="000000"/>
                </a:solidFill>
                <a:effectLst/>
                <a:ea typeface="Times New Roman" panose="02020603050405020304" pitchFamily="18" charset="0"/>
                <a:cs typeface="Calibri" panose="020F0502020204030204" pitchFamily="34" charset="0"/>
              </a:rPr>
              <a:t>We have the means and the will </a:t>
            </a:r>
            <a:r>
              <a:rPr lang="en-GB" sz="2300" b="1" dirty="0">
                <a:solidFill>
                  <a:srgbClr val="000000"/>
                </a:solidFill>
                <a:ea typeface="Times New Roman" panose="02020603050405020304" pitchFamily="18" charset="0"/>
                <a:cs typeface="Calibri" panose="020F0502020204030204" pitchFamily="34" charset="0"/>
              </a:rPr>
              <a:t>to aid and abet you; money and risk are no object (44e-45c)</a:t>
            </a:r>
          </a:p>
          <a:p>
            <a:pPr lvl="1">
              <a:lnSpc>
                <a:spcPct val="115000"/>
              </a:lnSpc>
              <a:spcBef>
                <a:spcPts val="0"/>
              </a:spcBef>
            </a:pPr>
            <a:r>
              <a:rPr lang="en-GB" sz="2300" dirty="0">
                <a:solidFill>
                  <a:srgbClr val="000000"/>
                </a:solidFill>
                <a:ea typeface="Times New Roman" panose="02020603050405020304" pitchFamily="18" charset="0"/>
                <a:cs typeface="Calibri" panose="020F0502020204030204" pitchFamily="34" charset="0"/>
              </a:rPr>
              <a:t>‘I hope that you aren’t worrying about the possible effects […] if you escape’; (44e)</a:t>
            </a:r>
          </a:p>
          <a:p>
            <a:pPr lvl="2">
              <a:lnSpc>
                <a:spcPct val="115000"/>
              </a:lnSpc>
              <a:spcBef>
                <a:spcPts val="0"/>
              </a:spcBef>
            </a:pPr>
            <a:r>
              <a:rPr lang="en-GB" sz="2300" dirty="0">
                <a:solidFill>
                  <a:srgbClr val="000000"/>
                </a:solidFill>
                <a:ea typeface="Times New Roman" panose="02020603050405020304" pitchFamily="18" charset="0"/>
                <a:cs typeface="Calibri" panose="020F0502020204030204" pitchFamily="34" charset="0"/>
              </a:rPr>
              <a:t>all of Socrates friends are willing to </a:t>
            </a:r>
            <a:r>
              <a:rPr lang="en-GB" sz="2300" dirty="0">
                <a:solidFill>
                  <a:srgbClr val="000000"/>
                </a:solidFill>
                <a:effectLst/>
                <a:ea typeface="Times New Roman" panose="02020603050405020304" pitchFamily="18" charset="0"/>
                <a:cs typeface="Calibri" panose="020F0502020204030204" pitchFamily="34" charset="0"/>
              </a:rPr>
              <a:t>‘forfeit all our property or pay a fine’ (44e); </a:t>
            </a:r>
          </a:p>
          <a:p>
            <a:pPr lvl="3">
              <a:lnSpc>
                <a:spcPct val="115000"/>
              </a:lnSpc>
              <a:spcBef>
                <a:spcPts val="0"/>
              </a:spcBef>
            </a:pPr>
            <a:r>
              <a:rPr lang="en-GB" sz="2300" dirty="0">
                <a:solidFill>
                  <a:srgbClr val="000000"/>
                </a:solidFill>
                <a:ea typeface="Times New Roman" panose="02020603050405020304" pitchFamily="18" charset="0"/>
                <a:cs typeface="Calibri" panose="020F0502020204030204" pitchFamily="34" charset="0"/>
              </a:rPr>
              <a:t>‘its quite a moderate sum that certain people want for rescuing you’ (45a)</a:t>
            </a:r>
          </a:p>
          <a:p>
            <a:pPr lvl="2">
              <a:lnSpc>
                <a:spcPct val="115000"/>
              </a:lnSpc>
              <a:spcBef>
                <a:spcPts val="0"/>
              </a:spcBef>
            </a:pPr>
            <a:r>
              <a:rPr lang="en-GB" sz="2300" dirty="0">
                <a:solidFill>
                  <a:srgbClr val="000000"/>
                </a:solidFill>
                <a:ea typeface="Times New Roman" panose="02020603050405020304" pitchFamily="18" charset="0"/>
                <a:cs typeface="Calibri" panose="020F0502020204030204" pitchFamily="34" charset="0"/>
              </a:rPr>
              <a:t>‘It’s surely right for us to run that risk in saving you, and even worse, if necessary’ (45a)</a:t>
            </a:r>
            <a:r>
              <a:rPr lang="en-GB" sz="2300" b="1" dirty="0">
                <a:solidFill>
                  <a:srgbClr val="000000"/>
                </a:solidFill>
                <a:effectLst/>
                <a:ea typeface="Times New Roman" panose="02020603050405020304" pitchFamily="18" charset="0"/>
                <a:cs typeface="Calibri" panose="020F0502020204030204" pitchFamily="34" charset="0"/>
              </a:rPr>
              <a:t> </a:t>
            </a:r>
          </a:p>
          <a:p>
            <a:pPr marL="457200" lvl="1" indent="0">
              <a:lnSpc>
                <a:spcPct val="115000"/>
              </a:lnSpc>
              <a:spcBef>
                <a:spcPts val="0"/>
              </a:spcBef>
              <a:buNone/>
            </a:pPr>
            <a:endParaRPr lang="en-GB" sz="2100" dirty="0">
              <a:solidFill>
                <a:srgbClr val="000000"/>
              </a:solidFill>
              <a:ea typeface="Times New Roman" panose="02020603050405020304" pitchFamily="18" charset="0"/>
              <a:cs typeface="Calibri" panose="020F0502020204030204" pitchFamily="34" charset="0"/>
            </a:endParaRPr>
          </a:p>
          <a:p>
            <a:pPr lvl="1">
              <a:lnSpc>
                <a:spcPct val="115000"/>
              </a:lnSpc>
              <a:spcBef>
                <a:spcPts val="0"/>
              </a:spcBef>
            </a:pPr>
            <a:endParaRPr lang="en-GB" sz="2100" dirty="0">
              <a:solidFill>
                <a:srgbClr val="000000"/>
              </a:solidFill>
              <a:effectLst/>
              <a:ea typeface="Times New Roman" panose="02020603050405020304" pitchFamily="18" charset="0"/>
              <a:cs typeface="Calibri" panose="020F0502020204030204" pitchFamily="34" charset="0"/>
            </a:endParaRPr>
          </a:p>
        </p:txBody>
      </p:sp>
    </p:spTree>
    <p:extLst>
      <p:ext uri="{BB962C8B-B14F-4D97-AF65-F5344CB8AC3E}">
        <p14:creationId xmlns:p14="http://schemas.microsoft.com/office/powerpoint/2010/main" val="397733039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6F6ED3C-2D3B-B1F2-9434-1270EBFA2DDD}"/>
              </a:ext>
            </a:extLst>
          </p:cNvPr>
          <p:cNvSpPr>
            <a:spLocks noGrp="1"/>
          </p:cNvSpPr>
          <p:nvPr>
            <p:ph idx="1"/>
          </p:nvPr>
        </p:nvSpPr>
        <p:spPr>
          <a:xfrm>
            <a:off x="22056" y="877906"/>
            <a:ext cx="12179967" cy="6117797"/>
          </a:xfrm>
        </p:spPr>
        <p:txBody>
          <a:bodyPr>
            <a:normAutofit fontScale="92500" lnSpcReduction="10000"/>
          </a:bodyPr>
          <a:lstStyle/>
          <a:p>
            <a:pPr marL="457200" lvl="0" indent="-457200">
              <a:lnSpc>
                <a:spcPct val="115000"/>
              </a:lnSpc>
              <a:spcBef>
                <a:spcPts val="0"/>
              </a:spcBef>
              <a:buFont typeface="+mj-lt"/>
              <a:buAutoNum type="arabicPeriod" startAt="4"/>
            </a:pPr>
            <a:r>
              <a:rPr lang="en-GB" sz="2700" b="1" dirty="0">
                <a:solidFill>
                  <a:srgbClr val="000000"/>
                </a:solidFill>
                <a:effectLst/>
                <a:ea typeface="Times New Roman" panose="02020603050405020304" pitchFamily="18" charset="0"/>
                <a:cs typeface="Calibri" panose="020F0502020204030204" pitchFamily="34" charset="0"/>
              </a:rPr>
              <a:t>Socrates should not perpetrate this injustice against himself (45c).</a:t>
            </a:r>
          </a:p>
          <a:p>
            <a:pPr lvl="1">
              <a:lnSpc>
                <a:spcPct val="115000"/>
              </a:lnSpc>
              <a:spcBef>
                <a:spcPts val="0"/>
              </a:spcBef>
            </a:pPr>
            <a:r>
              <a:rPr lang="en-GB" sz="2700" dirty="0">
                <a:solidFill>
                  <a:srgbClr val="000000"/>
                </a:solidFill>
                <a:ea typeface="Times New Roman" panose="02020603050405020304" pitchFamily="18" charset="0"/>
                <a:cs typeface="Calibri" panose="020F0502020204030204" pitchFamily="34" charset="0"/>
              </a:rPr>
              <a:t>This is unjust: ‘</a:t>
            </a:r>
            <a:r>
              <a:rPr lang="en-GB" sz="2700" b="1" dirty="0">
                <a:solidFill>
                  <a:schemeClr val="accent2">
                    <a:lumMod val="75000"/>
                  </a:schemeClr>
                </a:solidFill>
                <a:ea typeface="Times New Roman" panose="02020603050405020304" pitchFamily="18" charset="0"/>
                <a:cs typeface="Calibri" panose="020F0502020204030204" pitchFamily="34" charset="0"/>
              </a:rPr>
              <a:t>I don’t even feel that it is just for you to do what you are doing</a:t>
            </a:r>
            <a:r>
              <a:rPr lang="en-GB" sz="2700" dirty="0">
                <a:solidFill>
                  <a:srgbClr val="000000"/>
                </a:solidFill>
                <a:ea typeface="Times New Roman" panose="02020603050405020304" pitchFamily="18" charset="0"/>
                <a:cs typeface="Calibri" panose="020F0502020204030204" pitchFamily="34" charset="0"/>
              </a:rPr>
              <a:t>, throwing away your life when you might save it’ (45c)</a:t>
            </a:r>
          </a:p>
          <a:p>
            <a:pPr lvl="1">
              <a:lnSpc>
                <a:spcPct val="115000"/>
              </a:lnSpc>
              <a:spcBef>
                <a:spcPts val="0"/>
              </a:spcBef>
            </a:pPr>
            <a:r>
              <a:rPr lang="en-GB" sz="2700" dirty="0">
                <a:solidFill>
                  <a:srgbClr val="000000"/>
                </a:solidFill>
                <a:ea typeface="Times New Roman" panose="02020603050405020304" pitchFamily="18" charset="0"/>
                <a:cs typeface="Calibri" panose="020F0502020204030204" pitchFamily="34" charset="0"/>
              </a:rPr>
              <a:t>By accepting execution Socrates is aiding his enemies who ‘wanted to ruin’ him (45c)</a:t>
            </a:r>
            <a:endParaRPr lang="en-GB" sz="2700" dirty="0">
              <a:solidFill>
                <a:srgbClr val="000000"/>
              </a:solidFill>
              <a:ea typeface="Times New Roman" panose="02020603050405020304" pitchFamily="18" charset="0"/>
              <a:cs typeface="Times New Roman" panose="02020603050405020304" pitchFamily="18" charset="0"/>
            </a:endParaRPr>
          </a:p>
          <a:p>
            <a:pPr marL="457200" lvl="0" indent="-457200">
              <a:lnSpc>
                <a:spcPct val="115000"/>
              </a:lnSpc>
              <a:spcBef>
                <a:spcPts val="0"/>
              </a:spcBef>
              <a:buFont typeface="+mj-lt"/>
              <a:buAutoNum type="arabicPeriod" startAt="4"/>
            </a:pPr>
            <a:r>
              <a:rPr lang="en-GB" sz="2700" b="1" dirty="0">
                <a:solidFill>
                  <a:srgbClr val="000000"/>
                </a:solidFill>
                <a:effectLst/>
                <a:ea typeface="Times New Roman" panose="02020603050405020304" pitchFamily="18" charset="0"/>
                <a:cs typeface="Calibri" panose="020F0502020204030204" pitchFamily="34" charset="0"/>
              </a:rPr>
              <a:t>Socrates should not let his sons grow up without a father (45c-e). 👶 </a:t>
            </a:r>
          </a:p>
          <a:p>
            <a:pPr lvl="1">
              <a:lnSpc>
                <a:spcPct val="115000"/>
              </a:lnSpc>
              <a:spcBef>
                <a:spcPts val="0"/>
              </a:spcBef>
            </a:pPr>
            <a:r>
              <a:rPr lang="en-GB" sz="2700" dirty="0">
                <a:solidFill>
                  <a:srgbClr val="000000"/>
                </a:solidFill>
                <a:effectLst/>
                <a:ea typeface="Calibri" panose="020F0502020204030204" pitchFamily="34" charset="0"/>
                <a:cs typeface="Calibri" panose="020F0502020204030204" pitchFamily="34" charset="0"/>
              </a:rPr>
              <a:t>‘you are betraying your sons’ (45c)</a:t>
            </a:r>
          </a:p>
          <a:p>
            <a:pPr lvl="1">
              <a:lnSpc>
                <a:spcPct val="115000"/>
              </a:lnSpc>
              <a:spcBef>
                <a:spcPts val="0"/>
              </a:spcBef>
            </a:pPr>
            <a:r>
              <a:rPr lang="en-GB" sz="2700" dirty="0">
                <a:solidFill>
                  <a:srgbClr val="000000"/>
                </a:solidFill>
                <a:ea typeface="Calibri" panose="020F0502020204030204" pitchFamily="34" charset="0"/>
                <a:cs typeface="Calibri" panose="020F0502020204030204" pitchFamily="34" charset="0"/>
              </a:rPr>
              <a:t>‘you have it in your power to finish bringing them up and educating them’ (45d)</a:t>
            </a:r>
          </a:p>
          <a:p>
            <a:pPr lvl="1">
              <a:lnSpc>
                <a:spcPct val="115000"/>
              </a:lnSpc>
              <a:spcBef>
                <a:spcPts val="0"/>
              </a:spcBef>
            </a:pPr>
            <a:r>
              <a:rPr lang="en-GB" sz="2700" dirty="0">
                <a:solidFill>
                  <a:srgbClr val="000000"/>
                </a:solidFill>
                <a:effectLst/>
                <a:ea typeface="Calibri" panose="020F0502020204030204" pitchFamily="34" charset="0"/>
                <a:cs typeface="Calibri" panose="020F0502020204030204" pitchFamily="34" charset="0"/>
              </a:rPr>
              <a:t>‘they’ll be left to get along as </a:t>
            </a:r>
            <a:r>
              <a:rPr lang="en-GB" sz="2700" b="1" dirty="0">
                <a:solidFill>
                  <a:schemeClr val="accent2">
                    <a:lumMod val="75000"/>
                  </a:schemeClr>
                </a:solidFill>
                <a:effectLst/>
                <a:ea typeface="Calibri" panose="020F0502020204030204" pitchFamily="34" charset="0"/>
                <a:cs typeface="Calibri" panose="020F0502020204030204" pitchFamily="34" charset="0"/>
              </a:rPr>
              <a:t>the whim of fortune</a:t>
            </a:r>
            <a:r>
              <a:rPr lang="en-GB" sz="2700" dirty="0">
                <a:solidFill>
                  <a:srgbClr val="000000"/>
                </a:solidFill>
                <a:effectLst/>
                <a:ea typeface="Calibri" panose="020F0502020204030204" pitchFamily="34" charset="0"/>
                <a:cs typeface="Calibri" panose="020F0502020204030204" pitchFamily="34" charset="0"/>
              </a:rPr>
              <a:t> determines’ </a:t>
            </a:r>
            <a:r>
              <a:rPr lang="en-GB" sz="2700" b="1" dirty="0">
                <a:solidFill>
                  <a:schemeClr val="accent2">
                    <a:lumMod val="75000"/>
                  </a:schemeClr>
                </a:solidFill>
                <a:effectLst/>
                <a:ea typeface="Calibri" panose="020F0502020204030204" pitchFamily="34" charset="0"/>
                <a:cs typeface="Calibri" panose="020F0502020204030204" pitchFamily="34" charset="0"/>
              </a:rPr>
              <a:t>(</a:t>
            </a:r>
            <a:r>
              <a:rPr lang="en-IE" sz="2700" b="1" i="1" dirty="0" err="1">
                <a:solidFill>
                  <a:schemeClr val="accent2">
                    <a:lumMod val="75000"/>
                  </a:schemeClr>
                </a:solidFill>
                <a:effectLst/>
                <a:ea typeface="Calibri" panose="020F0502020204030204" pitchFamily="34" charset="0"/>
                <a:cs typeface="Calibri" panose="020F0502020204030204" pitchFamily="34" charset="0"/>
              </a:rPr>
              <a:t>týchōsin</a:t>
            </a:r>
            <a:r>
              <a:rPr lang="en-GB" sz="2700" b="1" dirty="0">
                <a:solidFill>
                  <a:schemeClr val="accent2">
                    <a:lumMod val="75000"/>
                  </a:schemeClr>
                </a:solidFill>
                <a:effectLst/>
                <a:ea typeface="Calibri" panose="020F0502020204030204" pitchFamily="34" charset="0"/>
                <a:cs typeface="Calibri" panose="020F0502020204030204" pitchFamily="34" charset="0"/>
              </a:rPr>
              <a:t>)</a:t>
            </a:r>
            <a:r>
              <a:rPr lang="en-GB" sz="2700" dirty="0">
                <a:solidFill>
                  <a:schemeClr val="accent2">
                    <a:lumMod val="75000"/>
                  </a:schemeClr>
                </a:solidFill>
                <a:effectLst/>
                <a:ea typeface="Calibri" panose="020F0502020204030204" pitchFamily="34" charset="0"/>
                <a:cs typeface="Calibri" panose="020F0502020204030204" pitchFamily="34" charset="0"/>
              </a:rPr>
              <a:t>. </a:t>
            </a:r>
            <a:r>
              <a:rPr lang="en-GB" sz="2700" dirty="0">
                <a:effectLst/>
                <a:ea typeface="Calibri" panose="020F0502020204030204" pitchFamily="34" charset="0"/>
                <a:cs typeface="Calibri" panose="020F0502020204030204" pitchFamily="34" charset="0"/>
              </a:rPr>
              <a:t>They will probably have </a:t>
            </a:r>
            <a:r>
              <a:rPr lang="en-GB" sz="2700" b="1" dirty="0">
                <a:solidFill>
                  <a:schemeClr val="accent2">
                    <a:lumMod val="75000"/>
                  </a:schemeClr>
                </a:solidFill>
                <a:effectLst/>
                <a:ea typeface="Calibri" panose="020F0502020204030204" pitchFamily="34" charset="0"/>
                <a:cs typeface="Calibri" panose="020F0502020204030204" pitchFamily="34" charset="0"/>
              </a:rPr>
              <a:t>the kind of luck </a:t>
            </a:r>
            <a:r>
              <a:rPr lang="en-GB" sz="2700" dirty="0">
                <a:effectLst/>
                <a:ea typeface="Calibri" panose="020F0502020204030204" pitchFamily="34" charset="0"/>
                <a:cs typeface="Calibri" panose="020F0502020204030204" pitchFamily="34" charset="0"/>
              </a:rPr>
              <a:t>that usually comes to orphans…</a:t>
            </a:r>
            <a:r>
              <a:rPr lang="en-GB" sz="2700" dirty="0">
                <a:solidFill>
                  <a:srgbClr val="000000"/>
                </a:solidFill>
                <a:effectLst/>
                <a:ea typeface="Calibri" panose="020F0502020204030204" pitchFamily="34" charset="0"/>
                <a:cs typeface="Calibri" panose="020F0502020204030204" pitchFamily="34" charset="0"/>
              </a:rPr>
              <a:t> (45d).</a:t>
            </a:r>
            <a:endParaRPr lang="en-GB" sz="2700" b="1" dirty="0">
              <a:solidFill>
                <a:srgbClr val="000000"/>
              </a:solidFill>
              <a:effectLst/>
              <a:ea typeface="Times New Roman" panose="02020603050405020304" pitchFamily="18" charset="0"/>
              <a:cs typeface="Calibri" panose="020F0502020204030204" pitchFamily="34" charset="0"/>
            </a:endParaRPr>
          </a:p>
          <a:p>
            <a:pPr marL="457200" lvl="0" indent="-457200">
              <a:lnSpc>
                <a:spcPct val="115000"/>
              </a:lnSpc>
              <a:spcBef>
                <a:spcPts val="0"/>
              </a:spcBef>
              <a:buFont typeface="+mj-lt"/>
              <a:buAutoNum type="arabicPeriod" startAt="4"/>
            </a:pPr>
            <a:r>
              <a:rPr lang="en-GB" sz="2700" b="1" dirty="0">
                <a:solidFill>
                  <a:srgbClr val="000000"/>
                </a:solidFill>
                <a:ea typeface="Calibri" panose="020F0502020204030204" pitchFamily="34" charset="0"/>
                <a:cs typeface="Calibri" panose="020F0502020204030204" pitchFamily="34" charset="0"/>
              </a:rPr>
              <a:t>Socrates should live up to his own principles</a:t>
            </a:r>
            <a:r>
              <a:rPr lang="en-GB" sz="2700" b="1" dirty="0">
                <a:solidFill>
                  <a:srgbClr val="000000"/>
                </a:solidFill>
                <a:ea typeface="Calibri" panose="020F0502020204030204" pitchFamily="34" charset="0"/>
                <a:cs typeface="Calibri" panose="020F0502020204030204" pitchFamily="34" charset="0"/>
                <a:sym typeface="Wingdings" pitchFamily="2" charset="2"/>
              </a:rPr>
              <a:t> (45d-e) 🔥</a:t>
            </a:r>
          </a:p>
          <a:p>
            <a:pPr lvl="1">
              <a:lnSpc>
                <a:spcPct val="115000"/>
              </a:lnSpc>
              <a:spcBef>
                <a:spcPts val="0"/>
              </a:spcBef>
            </a:pPr>
            <a:r>
              <a:rPr lang="en-GB" sz="2700" dirty="0">
                <a:solidFill>
                  <a:srgbClr val="000000"/>
                </a:solidFill>
                <a:effectLst/>
                <a:ea typeface="Calibri" panose="020F0502020204030204" pitchFamily="34" charset="0"/>
                <a:cs typeface="Calibri" panose="020F0502020204030204" pitchFamily="34" charset="0"/>
                <a:sym typeface="Wingdings" pitchFamily="2" charset="2"/>
              </a:rPr>
              <a:t>‘You ought to make the choice of a good (</a:t>
            </a:r>
            <a:r>
              <a:rPr lang="en-GB" sz="2700" i="1" dirty="0" err="1">
                <a:solidFill>
                  <a:srgbClr val="000000"/>
                </a:solidFill>
                <a:effectLst/>
                <a:ea typeface="Calibri" panose="020F0502020204030204" pitchFamily="34" charset="0"/>
                <a:cs typeface="Calibri" panose="020F0502020204030204" pitchFamily="34" charset="0"/>
                <a:sym typeface="Wingdings" pitchFamily="2" charset="2"/>
              </a:rPr>
              <a:t>agathos</a:t>
            </a:r>
            <a:r>
              <a:rPr lang="en-GB" sz="2700" dirty="0">
                <a:solidFill>
                  <a:srgbClr val="000000"/>
                </a:solidFill>
                <a:effectLst/>
                <a:ea typeface="Calibri" panose="020F0502020204030204" pitchFamily="34" charset="0"/>
                <a:cs typeface="Calibri" panose="020F0502020204030204" pitchFamily="34" charset="0"/>
                <a:sym typeface="Wingdings" pitchFamily="2" charset="2"/>
              </a:rPr>
              <a:t>) and ‘brave’/’manly’ (</a:t>
            </a:r>
            <a:r>
              <a:rPr lang="en-GB" sz="2700" i="1" dirty="0" err="1">
                <a:solidFill>
                  <a:srgbClr val="000000"/>
                </a:solidFill>
                <a:effectLst/>
                <a:ea typeface="Calibri" panose="020F0502020204030204" pitchFamily="34" charset="0"/>
                <a:cs typeface="Calibri" panose="020F0502020204030204" pitchFamily="34" charset="0"/>
                <a:sym typeface="Wingdings" pitchFamily="2" charset="2"/>
              </a:rPr>
              <a:t>andreios</a:t>
            </a:r>
            <a:r>
              <a:rPr lang="en-GB" sz="2700" dirty="0">
                <a:solidFill>
                  <a:srgbClr val="000000"/>
                </a:solidFill>
                <a:effectLst/>
                <a:ea typeface="Calibri" panose="020F0502020204030204" pitchFamily="34" charset="0"/>
                <a:cs typeface="Calibri" panose="020F0502020204030204" pitchFamily="34" charset="0"/>
                <a:sym typeface="Wingdings" pitchFamily="2" charset="2"/>
              </a:rPr>
              <a:t>) man, considering that you profess to have made virtue </a:t>
            </a:r>
            <a:r>
              <a:rPr lang="en-GB" sz="2700" i="1" dirty="0">
                <a:solidFill>
                  <a:srgbClr val="000000"/>
                </a:solidFill>
                <a:effectLst/>
                <a:ea typeface="Calibri" panose="020F0502020204030204" pitchFamily="34" charset="0"/>
                <a:cs typeface="Calibri" panose="020F0502020204030204" pitchFamily="34" charset="0"/>
                <a:sym typeface="Wingdings" pitchFamily="2" charset="2"/>
              </a:rPr>
              <a:t>(</a:t>
            </a:r>
            <a:r>
              <a:rPr lang="en-GB" sz="2700" i="1" dirty="0" err="1">
                <a:solidFill>
                  <a:srgbClr val="000000"/>
                </a:solidFill>
                <a:effectLst/>
                <a:ea typeface="Calibri" panose="020F0502020204030204" pitchFamily="34" charset="0"/>
                <a:cs typeface="Calibri" panose="020F0502020204030204" pitchFamily="34" charset="0"/>
                <a:sym typeface="Wingdings" pitchFamily="2" charset="2"/>
              </a:rPr>
              <a:t>aretē</a:t>
            </a:r>
            <a:r>
              <a:rPr lang="en-GB" sz="2700" i="1" dirty="0">
                <a:solidFill>
                  <a:srgbClr val="000000"/>
                </a:solidFill>
                <a:effectLst/>
                <a:ea typeface="Calibri" panose="020F0502020204030204" pitchFamily="34" charset="0"/>
                <a:cs typeface="Calibri" panose="020F0502020204030204" pitchFamily="34" charset="0"/>
                <a:sym typeface="Wingdings" pitchFamily="2" charset="2"/>
              </a:rPr>
              <a:t>)</a:t>
            </a:r>
            <a:r>
              <a:rPr lang="en-GB" sz="2700" dirty="0">
                <a:solidFill>
                  <a:srgbClr val="000000"/>
                </a:solidFill>
                <a:effectLst/>
                <a:ea typeface="Calibri" panose="020F0502020204030204" pitchFamily="34" charset="0"/>
                <a:cs typeface="Calibri" panose="020F0502020204030204" pitchFamily="34" charset="0"/>
                <a:sym typeface="Wingdings" pitchFamily="2" charset="2"/>
              </a:rPr>
              <a:t> your principal concern all through your life. Really, I am ashamed, both on your account and on ours…’</a:t>
            </a:r>
          </a:p>
          <a:p>
            <a:pPr>
              <a:lnSpc>
                <a:spcPct val="115000"/>
              </a:lnSpc>
              <a:spcBef>
                <a:spcPts val="0"/>
              </a:spcBef>
            </a:pPr>
            <a:r>
              <a:rPr lang="en-GB" sz="2700" b="1" dirty="0">
                <a:solidFill>
                  <a:srgbClr val="000000"/>
                </a:solidFill>
                <a:ea typeface="Calibri" panose="020F0502020204030204" pitchFamily="34" charset="0"/>
                <a:cs typeface="Calibri" panose="020F0502020204030204" pitchFamily="34" charset="0"/>
                <a:sym typeface="Wingdings" pitchFamily="2" charset="2"/>
              </a:rPr>
              <a:t>Refutation? Socrates offers an overarching response tied to justice and obeying the law:</a:t>
            </a:r>
            <a:endParaRPr lang="en-GB" sz="2700" b="1" dirty="0">
              <a:solidFill>
                <a:srgbClr val="000000"/>
              </a:solidFill>
              <a:effectLst/>
              <a:ea typeface="Calibri" panose="020F0502020204030204" pitchFamily="34" charset="0"/>
              <a:cs typeface="Times New Roman" panose="02020603050405020304" pitchFamily="18" charset="0"/>
            </a:endParaRPr>
          </a:p>
          <a:p>
            <a:pPr marL="0" indent="0">
              <a:buNone/>
            </a:pPr>
            <a:endParaRPr lang="en-US" dirty="0"/>
          </a:p>
        </p:txBody>
      </p:sp>
      <p:sp>
        <p:nvSpPr>
          <p:cNvPr id="6" name="Title 1">
            <a:extLst>
              <a:ext uri="{FF2B5EF4-FFF2-40B4-BE49-F238E27FC236}">
                <a16:creationId xmlns:a16="http://schemas.microsoft.com/office/drawing/2014/main" id="{A21F3FD2-A5B1-FE2A-B50D-686C4587F6BF}"/>
              </a:ext>
            </a:extLst>
          </p:cNvPr>
          <p:cNvSpPr>
            <a:spLocks noGrp="1"/>
          </p:cNvSpPr>
          <p:nvPr>
            <p:ph type="title"/>
          </p:nvPr>
        </p:nvSpPr>
        <p:spPr>
          <a:xfrm>
            <a:off x="-1" y="153251"/>
            <a:ext cx="12179967" cy="683090"/>
          </a:xfrm>
        </p:spPr>
        <p:txBody>
          <a:bodyPr>
            <a:normAutofit/>
          </a:bodyPr>
          <a:lstStyle/>
          <a:p>
            <a:pPr algn="ctr"/>
            <a:r>
              <a:rPr lang="en-GB" sz="3800" b="1" dirty="0">
                <a:solidFill>
                  <a:schemeClr val="accent2">
                    <a:lumMod val="75000"/>
                  </a:schemeClr>
                </a:solidFill>
                <a:effectLst/>
                <a:latin typeface="+mn-lt"/>
                <a:ea typeface="Times New Roman" panose="02020603050405020304" pitchFamily="18" charset="0"/>
                <a:cs typeface="Calibri" panose="020F0502020204030204" pitchFamily="34" charset="0"/>
              </a:rPr>
              <a:t>Crito’s Plea: Socrates Should Flee (Plato </a:t>
            </a:r>
            <a:r>
              <a:rPr lang="en-GB" sz="3800" b="1" i="1" dirty="0">
                <a:solidFill>
                  <a:schemeClr val="accent2">
                    <a:lumMod val="75000"/>
                  </a:schemeClr>
                </a:solidFill>
                <a:effectLst/>
                <a:latin typeface="+mn-lt"/>
                <a:ea typeface="Times New Roman" panose="02020603050405020304" pitchFamily="18" charset="0"/>
                <a:cs typeface="Calibri" panose="020F0502020204030204" pitchFamily="34" charset="0"/>
              </a:rPr>
              <a:t>Crito </a:t>
            </a:r>
            <a:r>
              <a:rPr lang="en-GB" sz="3800" b="1" dirty="0">
                <a:solidFill>
                  <a:schemeClr val="accent2">
                    <a:lumMod val="75000"/>
                  </a:schemeClr>
                </a:solidFill>
                <a:effectLst/>
                <a:latin typeface="+mn-lt"/>
                <a:ea typeface="Times New Roman" panose="02020603050405020304" pitchFamily="18" charset="0"/>
                <a:cs typeface="Calibri" panose="020F0502020204030204" pitchFamily="34" charset="0"/>
              </a:rPr>
              <a:t>44b-46a)</a:t>
            </a:r>
            <a:endParaRPr lang="en-US" sz="3800" dirty="0">
              <a:solidFill>
                <a:schemeClr val="accent2">
                  <a:lumMod val="75000"/>
                </a:schemeClr>
              </a:solidFill>
              <a:latin typeface="+mn-lt"/>
            </a:endParaRPr>
          </a:p>
        </p:txBody>
      </p:sp>
    </p:spTree>
    <p:extLst>
      <p:ext uri="{BB962C8B-B14F-4D97-AF65-F5344CB8AC3E}">
        <p14:creationId xmlns:p14="http://schemas.microsoft.com/office/powerpoint/2010/main" val="31222466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23AE22-3297-567B-FEFB-297259B1697E}"/>
              </a:ext>
            </a:extLst>
          </p:cNvPr>
          <p:cNvSpPr>
            <a:spLocks noGrp="1"/>
          </p:cNvSpPr>
          <p:nvPr>
            <p:ph type="title"/>
          </p:nvPr>
        </p:nvSpPr>
        <p:spPr>
          <a:xfrm>
            <a:off x="0" y="3593239"/>
            <a:ext cx="12192000" cy="683090"/>
          </a:xfrm>
        </p:spPr>
        <p:txBody>
          <a:bodyPr>
            <a:noAutofit/>
          </a:bodyPr>
          <a:lstStyle/>
          <a:p>
            <a:pPr algn="ctr"/>
            <a:r>
              <a:rPr lang="en-US" sz="3500" b="1" dirty="0">
                <a:solidFill>
                  <a:schemeClr val="accent2">
                    <a:lumMod val="75000"/>
                  </a:schemeClr>
                </a:solidFill>
                <a:latin typeface="+mn-lt"/>
              </a:rPr>
              <a:t>V. Socrates’ Response</a:t>
            </a:r>
            <a:br>
              <a:rPr lang="en-GB" sz="3500" b="1" kern="0" dirty="0">
                <a:solidFill>
                  <a:schemeClr val="accent2">
                    <a:lumMod val="75000"/>
                  </a:schemeClr>
                </a:solidFill>
                <a:effectLst/>
                <a:latin typeface="+mn-lt"/>
                <a:ea typeface="Calibri" panose="020F0502020204030204" pitchFamily="34" charset="0"/>
              </a:rPr>
            </a:br>
            <a:r>
              <a:rPr lang="en-GB" sz="3500" b="1" kern="0" dirty="0">
                <a:solidFill>
                  <a:schemeClr val="accent2">
                    <a:lumMod val="75000"/>
                  </a:schemeClr>
                </a:solidFill>
                <a:effectLst/>
                <a:latin typeface="+mn-lt"/>
                <a:ea typeface="Calibri" panose="020F0502020204030204" pitchFamily="34" charset="0"/>
              </a:rPr>
              <a:t>Why attempting to escape would </a:t>
            </a:r>
            <a:r>
              <a:rPr lang="en-GB" sz="3500" b="1" kern="0" dirty="0">
                <a:solidFill>
                  <a:schemeClr val="accent2">
                    <a:lumMod val="75000"/>
                  </a:schemeClr>
                </a:solidFill>
                <a:latin typeface="+mn-lt"/>
                <a:ea typeface="Calibri" panose="020F0502020204030204" pitchFamily="34" charset="0"/>
              </a:rPr>
              <a:t>c</a:t>
            </a:r>
            <a:r>
              <a:rPr lang="en-GB" sz="3500" b="1" kern="0" dirty="0">
                <a:solidFill>
                  <a:schemeClr val="accent2">
                    <a:lumMod val="75000"/>
                  </a:schemeClr>
                </a:solidFill>
                <a:effectLst/>
                <a:latin typeface="+mn-lt"/>
                <a:ea typeface="Calibri" panose="020F0502020204030204" pitchFamily="34" charset="0"/>
              </a:rPr>
              <a:t>ontradict his beliefs </a:t>
            </a:r>
            <a:br>
              <a:rPr lang="en-GB" sz="3500" b="1" kern="0" dirty="0">
                <a:solidFill>
                  <a:schemeClr val="accent2">
                    <a:lumMod val="75000"/>
                  </a:schemeClr>
                </a:solidFill>
                <a:effectLst/>
                <a:latin typeface="+mn-lt"/>
                <a:ea typeface="Calibri" panose="020F0502020204030204" pitchFamily="34" charset="0"/>
              </a:rPr>
            </a:br>
            <a:br>
              <a:rPr lang="en-GB" sz="3500" b="1" kern="0" dirty="0">
                <a:solidFill>
                  <a:schemeClr val="accent2">
                    <a:lumMod val="75000"/>
                  </a:schemeClr>
                </a:solidFill>
                <a:effectLst/>
                <a:latin typeface="+mn-lt"/>
                <a:ea typeface="Calibri" panose="020F0502020204030204" pitchFamily="34" charset="0"/>
              </a:rPr>
            </a:br>
            <a:r>
              <a:rPr lang="en-GB" sz="3500" b="1" kern="0" dirty="0">
                <a:solidFill>
                  <a:schemeClr val="accent2">
                    <a:lumMod val="75000"/>
                  </a:schemeClr>
                </a:solidFill>
                <a:effectLst/>
                <a:latin typeface="+mn-lt"/>
                <a:ea typeface="Calibri" panose="020F0502020204030204" pitchFamily="34" charset="0"/>
              </a:rPr>
              <a:t>LO: 4.13 </a:t>
            </a:r>
            <a:r>
              <a:rPr lang="en-GB" sz="3500" b="1" dirty="0">
                <a:effectLst/>
                <a:latin typeface="+mn-lt"/>
              </a:rPr>
              <a:t>‘living well’ when faced with the inevitability of death according to Socrates as depicted in Plato’s </a:t>
            </a:r>
            <a:r>
              <a:rPr lang="en-GB" sz="3500" b="1" i="1" dirty="0">
                <a:effectLst/>
                <a:latin typeface="+mn-lt"/>
              </a:rPr>
              <a:t>Crito</a:t>
            </a:r>
            <a:br>
              <a:rPr lang="en-GB" sz="3500" b="1" dirty="0">
                <a:effectLst/>
                <a:latin typeface="+mn-lt"/>
              </a:rPr>
            </a:br>
            <a:endParaRPr lang="en-US" sz="3500" b="1" dirty="0">
              <a:solidFill>
                <a:schemeClr val="accent2">
                  <a:lumMod val="75000"/>
                </a:schemeClr>
              </a:solidFill>
              <a:latin typeface="+mn-lt"/>
            </a:endParaRPr>
          </a:p>
        </p:txBody>
      </p:sp>
    </p:spTree>
    <p:extLst>
      <p:ext uri="{BB962C8B-B14F-4D97-AF65-F5344CB8AC3E}">
        <p14:creationId xmlns:p14="http://schemas.microsoft.com/office/powerpoint/2010/main" val="166922425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DE7EBE-7CA6-7AF3-9428-5EC499BD1CA1}"/>
              </a:ext>
            </a:extLst>
          </p:cNvPr>
          <p:cNvSpPr>
            <a:spLocks noGrp="1"/>
          </p:cNvSpPr>
          <p:nvPr>
            <p:ph type="title"/>
          </p:nvPr>
        </p:nvSpPr>
        <p:spPr>
          <a:xfrm>
            <a:off x="0" y="63373"/>
            <a:ext cx="12192000" cy="683090"/>
          </a:xfrm>
        </p:spPr>
        <p:txBody>
          <a:bodyPr>
            <a:normAutofit fontScale="90000"/>
          </a:bodyPr>
          <a:lstStyle/>
          <a:p>
            <a:pPr algn="ctr"/>
            <a:r>
              <a:rPr lang="en-US" b="1" dirty="0">
                <a:solidFill>
                  <a:schemeClr val="accent2">
                    <a:lumMod val="75000"/>
                  </a:schemeClr>
                </a:solidFill>
                <a:latin typeface="+mn-lt"/>
              </a:rPr>
              <a:t>Socrates has been Consistent His Entire Life (</a:t>
            </a:r>
            <a:r>
              <a:rPr lang="en-US" b="1" i="1" dirty="0">
                <a:solidFill>
                  <a:schemeClr val="accent2">
                    <a:lumMod val="75000"/>
                  </a:schemeClr>
                </a:solidFill>
                <a:latin typeface="+mn-lt"/>
              </a:rPr>
              <a:t>Crito </a:t>
            </a:r>
            <a:r>
              <a:rPr lang="en-US" b="1" dirty="0">
                <a:solidFill>
                  <a:schemeClr val="accent2">
                    <a:lumMod val="75000"/>
                  </a:schemeClr>
                </a:solidFill>
                <a:latin typeface="+mn-lt"/>
              </a:rPr>
              <a:t>46b-c)</a:t>
            </a:r>
          </a:p>
        </p:txBody>
      </p:sp>
      <p:pic>
        <p:nvPicPr>
          <p:cNvPr id="4" name="Picture 3">
            <a:extLst>
              <a:ext uri="{FF2B5EF4-FFF2-40B4-BE49-F238E27FC236}">
                <a16:creationId xmlns:a16="http://schemas.microsoft.com/office/drawing/2014/main" id="{45A373A2-A9FF-471B-4235-FD5307300744}"/>
              </a:ext>
            </a:extLst>
          </p:cNvPr>
          <p:cNvPicPr>
            <a:picLocks noChangeAspect="1"/>
          </p:cNvPicPr>
          <p:nvPr/>
        </p:nvPicPr>
        <p:blipFill>
          <a:blip r:embed="rId3"/>
          <a:stretch>
            <a:fillRect/>
          </a:stretch>
        </p:blipFill>
        <p:spPr>
          <a:xfrm>
            <a:off x="86636" y="1068355"/>
            <a:ext cx="3411754" cy="5789645"/>
          </a:xfrm>
          <a:prstGeom prst="rect">
            <a:avLst/>
          </a:prstGeom>
        </p:spPr>
      </p:pic>
      <p:sp>
        <p:nvSpPr>
          <p:cNvPr id="5" name="Rounded Rectangle 4">
            <a:extLst>
              <a:ext uri="{FF2B5EF4-FFF2-40B4-BE49-F238E27FC236}">
                <a16:creationId xmlns:a16="http://schemas.microsoft.com/office/drawing/2014/main" id="{8701C77E-1BA5-218B-AEE6-FFC31FA33567}"/>
              </a:ext>
            </a:extLst>
          </p:cNvPr>
          <p:cNvSpPr/>
          <p:nvPr/>
        </p:nvSpPr>
        <p:spPr>
          <a:xfrm>
            <a:off x="3976042" y="742039"/>
            <a:ext cx="8129322" cy="6024521"/>
          </a:xfrm>
          <a:prstGeom prst="roundRect">
            <a:avLst/>
          </a:prstGeom>
          <a:ln>
            <a:solidFill>
              <a:schemeClr val="accent2"/>
            </a:solidFill>
          </a:ln>
        </p:spPr>
        <p:style>
          <a:lnRef idx="2">
            <a:schemeClr val="accent6"/>
          </a:lnRef>
          <a:fillRef idx="1">
            <a:schemeClr val="lt1"/>
          </a:fillRef>
          <a:effectRef idx="0">
            <a:schemeClr val="accent6"/>
          </a:effectRef>
          <a:fontRef idx="minor">
            <a:schemeClr val="dk1"/>
          </a:fontRef>
        </p:style>
        <p:txBody>
          <a:bodyPr rtlCol="0" anchor="ctr"/>
          <a:lstStyle/>
          <a:p>
            <a:pPr marL="228600" indent="-228600" algn="just">
              <a:lnSpc>
                <a:spcPct val="150000"/>
              </a:lnSpc>
              <a:spcAft>
                <a:spcPts val="800"/>
              </a:spcAft>
            </a:pPr>
            <a:r>
              <a:rPr lang="en-US" sz="2400" b="1" dirty="0"/>
              <a:t>Socrates:</a:t>
            </a:r>
            <a:r>
              <a:rPr lang="en-US" sz="2400" dirty="0"/>
              <a:t> ‘</a:t>
            </a:r>
            <a:r>
              <a:rPr lang="en-US" sz="2400" b="1" u="sng" dirty="0">
                <a:solidFill>
                  <a:schemeClr val="accent2">
                    <a:lumMod val="75000"/>
                  </a:schemeClr>
                </a:solidFill>
              </a:rPr>
              <a:t>I</a:t>
            </a:r>
            <a:r>
              <a:rPr lang="en-US" sz="2400" dirty="0"/>
              <a:t>, not now for the first time but </a:t>
            </a:r>
            <a:r>
              <a:rPr lang="en-US" sz="2400" b="1" u="sng" dirty="0">
                <a:solidFill>
                  <a:schemeClr val="accent2">
                    <a:lumMod val="75000"/>
                  </a:schemeClr>
                </a:solidFill>
              </a:rPr>
              <a:t>always, have been the sort [of man] to be persuaded by nothing and nobody</a:t>
            </a:r>
            <a:r>
              <a:rPr lang="en-US" sz="2400" dirty="0"/>
              <a:t> else of mine [i.e. my friends], </a:t>
            </a:r>
            <a:r>
              <a:rPr lang="en-US" sz="2400" b="1" u="sng" dirty="0">
                <a:solidFill>
                  <a:schemeClr val="accent2">
                    <a:lumMod val="75000"/>
                  </a:schemeClr>
                </a:solidFill>
              </a:rPr>
              <a:t>other than the argument that seems to me to be the best by means of discussion</a:t>
            </a:r>
            <a:r>
              <a:rPr lang="en-US" sz="2400" dirty="0"/>
              <a:t>. I am not able now to throw away the arguments that I was regularly saying before just because this </a:t>
            </a:r>
            <a:r>
              <a:rPr lang="en-US" sz="2400" b="1" dirty="0">
                <a:solidFill>
                  <a:schemeClr val="tx1"/>
                </a:solidFill>
              </a:rPr>
              <a:t>fate</a:t>
            </a:r>
            <a:r>
              <a:rPr lang="en-US" sz="2400" dirty="0">
                <a:solidFill>
                  <a:schemeClr val="tx1"/>
                </a:solidFill>
              </a:rPr>
              <a:t> (</a:t>
            </a:r>
            <a:r>
              <a:rPr lang="en-IE" sz="2400" b="1" i="1" u="sng" dirty="0" err="1">
                <a:solidFill>
                  <a:schemeClr val="tx1"/>
                </a:solidFill>
                <a:effectLst/>
                <a:ea typeface="Calibri" panose="020F0502020204030204" pitchFamily="34" charset="0"/>
                <a:cs typeface="Calibri" panose="020F0502020204030204" pitchFamily="34" charset="0"/>
              </a:rPr>
              <a:t>týchē</a:t>
            </a:r>
            <a:r>
              <a:rPr lang="en-US" sz="2400" dirty="0">
                <a:solidFill>
                  <a:schemeClr val="tx1"/>
                </a:solidFill>
              </a:rPr>
              <a:t>) </a:t>
            </a:r>
            <a:r>
              <a:rPr lang="en-US" sz="2400" dirty="0"/>
              <a:t>has come to pass for me”(46b-c).</a:t>
            </a:r>
            <a:endParaRPr lang="en-GB" sz="2400" b="1" dirty="0">
              <a:solidFill>
                <a:srgbClr val="000000"/>
              </a:solidFill>
              <a:effectLst/>
              <a:ea typeface="Times New Roman" panose="02020603050405020304" pitchFamily="18" charset="0"/>
              <a:cs typeface="Calibri" panose="020F0502020204030204" pitchFamily="34" charset="0"/>
            </a:endParaRPr>
          </a:p>
          <a:p>
            <a:pPr marL="228600" indent="-228600" algn="just">
              <a:lnSpc>
                <a:spcPct val="150000"/>
              </a:lnSpc>
              <a:spcAft>
                <a:spcPts val="800"/>
              </a:spcAft>
            </a:pPr>
            <a:endParaRPr lang="en-GB" sz="2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Oval 5">
            <a:extLst>
              <a:ext uri="{FF2B5EF4-FFF2-40B4-BE49-F238E27FC236}">
                <a16:creationId xmlns:a16="http://schemas.microsoft.com/office/drawing/2014/main" id="{02B14553-3009-8676-DC6F-2B300AAB45A6}"/>
              </a:ext>
            </a:extLst>
          </p:cNvPr>
          <p:cNvSpPr/>
          <p:nvPr/>
        </p:nvSpPr>
        <p:spPr>
          <a:xfrm>
            <a:off x="3251334" y="3716405"/>
            <a:ext cx="363056" cy="315844"/>
          </a:xfrm>
          <a:prstGeom prst="ellipse">
            <a:avLst/>
          </a:prstGeom>
          <a:ln>
            <a:solidFill>
              <a:schemeClr val="accent2"/>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7" name="Oval 6">
            <a:extLst>
              <a:ext uri="{FF2B5EF4-FFF2-40B4-BE49-F238E27FC236}">
                <a16:creationId xmlns:a16="http://schemas.microsoft.com/office/drawing/2014/main" id="{A6B80D2A-F698-D68F-3F70-6FC330C7E586}"/>
              </a:ext>
            </a:extLst>
          </p:cNvPr>
          <p:cNvSpPr>
            <a:spLocks noChangeAspect="1"/>
          </p:cNvSpPr>
          <p:nvPr/>
        </p:nvSpPr>
        <p:spPr>
          <a:xfrm>
            <a:off x="3034940" y="3952495"/>
            <a:ext cx="275151" cy="266945"/>
          </a:xfrm>
          <a:prstGeom prst="ellipse">
            <a:avLst/>
          </a:prstGeom>
          <a:ln>
            <a:solidFill>
              <a:schemeClr val="accent2"/>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8" name="Oval 7">
            <a:extLst>
              <a:ext uri="{FF2B5EF4-FFF2-40B4-BE49-F238E27FC236}">
                <a16:creationId xmlns:a16="http://schemas.microsoft.com/office/drawing/2014/main" id="{6D7820C3-10CC-A3C0-C406-B07DA098F615}"/>
              </a:ext>
            </a:extLst>
          </p:cNvPr>
          <p:cNvSpPr>
            <a:spLocks noChangeAspect="1"/>
          </p:cNvSpPr>
          <p:nvPr/>
        </p:nvSpPr>
        <p:spPr>
          <a:xfrm>
            <a:off x="2830057" y="4182010"/>
            <a:ext cx="220121" cy="213556"/>
          </a:xfrm>
          <a:prstGeom prst="ellipse">
            <a:avLst/>
          </a:prstGeom>
          <a:ln>
            <a:solidFill>
              <a:schemeClr val="accent2"/>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9" name="Oval 8">
            <a:extLst>
              <a:ext uri="{FF2B5EF4-FFF2-40B4-BE49-F238E27FC236}">
                <a16:creationId xmlns:a16="http://schemas.microsoft.com/office/drawing/2014/main" id="{F63B9784-7712-C80F-161B-EA14B1C63EC6}"/>
              </a:ext>
            </a:extLst>
          </p:cNvPr>
          <p:cNvSpPr>
            <a:spLocks noChangeAspect="1"/>
          </p:cNvSpPr>
          <p:nvPr/>
        </p:nvSpPr>
        <p:spPr>
          <a:xfrm>
            <a:off x="3562229" y="3429893"/>
            <a:ext cx="413812" cy="360000"/>
          </a:xfrm>
          <a:prstGeom prst="ellipse">
            <a:avLst/>
          </a:prstGeom>
          <a:ln>
            <a:solidFill>
              <a:schemeClr val="accent2"/>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221395891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DE7EBE-7CA6-7AF3-9428-5EC499BD1CA1}"/>
              </a:ext>
            </a:extLst>
          </p:cNvPr>
          <p:cNvSpPr>
            <a:spLocks noGrp="1"/>
          </p:cNvSpPr>
          <p:nvPr>
            <p:ph type="title"/>
          </p:nvPr>
        </p:nvSpPr>
        <p:spPr>
          <a:xfrm>
            <a:off x="0" y="63373"/>
            <a:ext cx="12192000" cy="683090"/>
          </a:xfrm>
        </p:spPr>
        <p:txBody>
          <a:bodyPr>
            <a:normAutofit fontScale="90000"/>
          </a:bodyPr>
          <a:lstStyle/>
          <a:p>
            <a:pPr algn="ctr"/>
            <a:r>
              <a:rPr lang="en-US" b="1" dirty="0">
                <a:solidFill>
                  <a:schemeClr val="accent2">
                    <a:lumMod val="75000"/>
                  </a:schemeClr>
                </a:solidFill>
                <a:latin typeface="+mn-lt"/>
              </a:rPr>
              <a:t>Living Well Means Acting Justly (</a:t>
            </a:r>
            <a:r>
              <a:rPr lang="en-US" b="1" i="1" dirty="0">
                <a:solidFill>
                  <a:schemeClr val="accent2">
                    <a:lumMod val="75000"/>
                  </a:schemeClr>
                </a:solidFill>
                <a:latin typeface="+mn-lt"/>
              </a:rPr>
              <a:t>Crito </a:t>
            </a:r>
            <a:r>
              <a:rPr lang="en-US" b="1" dirty="0">
                <a:solidFill>
                  <a:schemeClr val="accent2">
                    <a:lumMod val="75000"/>
                  </a:schemeClr>
                </a:solidFill>
                <a:latin typeface="+mn-lt"/>
              </a:rPr>
              <a:t>48b-c)</a:t>
            </a:r>
          </a:p>
        </p:txBody>
      </p:sp>
      <p:pic>
        <p:nvPicPr>
          <p:cNvPr id="4" name="Picture 3">
            <a:extLst>
              <a:ext uri="{FF2B5EF4-FFF2-40B4-BE49-F238E27FC236}">
                <a16:creationId xmlns:a16="http://schemas.microsoft.com/office/drawing/2014/main" id="{45A373A2-A9FF-471B-4235-FD5307300744}"/>
              </a:ext>
            </a:extLst>
          </p:cNvPr>
          <p:cNvPicPr>
            <a:picLocks noChangeAspect="1"/>
          </p:cNvPicPr>
          <p:nvPr/>
        </p:nvPicPr>
        <p:blipFill>
          <a:blip r:embed="rId3"/>
          <a:stretch>
            <a:fillRect/>
          </a:stretch>
        </p:blipFill>
        <p:spPr>
          <a:xfrm>
            <a:off x="86636" y="1068355"/>
            <a:ext cx="3411754" cy="5789645"/>
          </a:xfrm>
          <a:prstGeom prst="rect">
            <a:avLst/>
          </a:prstGeom>
        </p:spPr>
      </p:pic>
      <p:sp>
        <p:nvSpPr>
          <p:cNvPr id="5" name="Rounded Rectangle 4">
            <a:extLst>
              <a:ext uri="{FF2B5EF4-FFF2-40B4-BE49-F238E27FC236}">
                <a16:creationId xmlns:a16="http://schemas.microsoft.com/office/drawing/2014/main" id="{8701C77E-1BA5-218B-AEE6-FFC31FA33567}"/>
              </a:ext>
            </a:extLst>
          </p:cNvPr>
          <p:cNvSpPr/>
          <p:nvPr/>
        </p:nvSpPr>
        <p:spPr>
          <a:xfrm>
            <a:off x="3976042" y="742039"/>
            <a:ext cx="8129322" cy="6024521"/>
          </a:xfrm>
          <a:prstGeom prst="roundRect">
            <a:avLst/>
          </a:prstGeom>
          <a:ln>
            <a:solidFill>
              <a:schemeClr val="accent2"/>
            </a:solidFill>
          </a:ln>
        </p:spPr>
        <p:style>
          <a:lnRef idx="2">
            <a:schemeClr val="accent6"/>
          </a:lnRef>
          <a:fillRef idx="1">
            <a:schemeClr val="lt1"/>
          </a:fillRef>
          <a:effectRef idx="0">
            <a:schemeClr val="accent6"/>
          </a:effectRef>
          <a:fontRef idx="minor">
            <a:schemeClr val="dk1"/>
          </a:fontRef>
        </p:style>
        <p:txBody>
          <a:bodyPr rtlCol="0" anchor="ctr"/>
          <a:lstStyle/>
          <a:p>
            <a:pPr marL="228600" indent="-228600" algn="just">
              <a:lnSpc>
                <a:spcPct val="150000"/>
              </a:lnSpc>
              <a:spcAft>
                <a:spcPts val="800"/>
              </a:spcAft>
            </a:pPr>
            <a:r>
              <a:rPr lang="en-IE" sz="2200" b="1" dirty="0">
                <a:effectLst/>
                <a:latin typeface="Calibri" panose="020F0502020204030204" pitchFamily="34" charset="0"/>
                <a:ea typeface="Calibri" panose="020F0502020204030204" pitchFamily="34" charset="0"/>
                <a:cs typeface="Calibri" panose="020F0502020204030204" pitchFamily="34" charset="0"/>
              </a:rPr>
              <a:t>Socrates:</a:t>
            </a:r>
            <a:r>
              <a:rPr lang="en-IE" sz="2200" dirty="0">
                <a:effectLst/>
                <a:latin typeface="Calibri" panose="020F0502020204030204" pitchFamily="34" charset="0"/>
                <a:ea typeface="Calibri" panose="020F0502020204030204" pitchFamily="34" charset="0"/>
                <a:cs typeface="Calibri" panose="020F0502020204030204" pitchFamily="34" charset="0"/>
              </a:rPr>
              <a:t> […] At the same time I should like you to </a:t>
            </a:r>
            <a:r>
              <a:rPr lang="en-IE" sz="2200" b="1" i="1" dirty="0">
                <a:solidFill>
                  <a:schemeClr val="accent2">
                    <a:lumMod val="75000"/>
                  </a:schemeClr>
                </a:solidFill>
                <a:effectLst/>
                <a:latin typeface="Calibri" panose="020F0502020204030204" pitchFamily="34" charset="0"/>
                <a:ea typeface="Calibri" panose="020F0502020204030204" pitchFamily="34" charset="0"/>
                <a:cs typeface="Calibri" panose="020F0502020204030204" pitchFamily="34" charset="0"/>
              </a:rPr>
              <a:t>consider whether we still agree</a:t>
            </a:r>
            <a:r>
              <a:rPr lang="en-IE" sz="2200" b="1" dirty="0">
                <a:solidFill>
                  <a:schemeClr val="accent2">
                    <a:lumMod val="75000"/>
                  </a:schemeClr>
                </a:solidFill>
                <a:effectLst/>
                <a:latin typeface="Calibri" panose="020F0502020204030204" pitchFamily="34" charset="0"/>
                <a:ea typeface="Calibri" panose="020F0502020204030204" pitchFamily="34" charset="0"/>
                <a:cs typeface="Calibri" panose="020F0502020204030204" pitchFamily="34" charset="0"/>
              </a:rPr>
              <a:t> </a:t>
            </a:r>
            <a:r>
              <a:rPr lang="en-IE" sz="2200" dirty="0">
                <a:effectLst/>
                <a:latin typeface="Calibri" panose="020F0502020204030204" pitchFamily="34" charset="0"/>
                <a:ea typeface="Calibri" panose="020F0502020204030204" pitchFamily="34" charset="0"/>
                <a:cs typeface="Calibri" panose="020F0502020204030204" pitchFamily="34" charset="0"/>
              </a:rPr>
              <a:t>on this point: </a:t>
            </a:r>
            <a:r>
              <a:rPr lang="en-IE" sz="2200" b="1" dirty="0">
                <a:solidFill>
                  <a:schemeClr val="accent2">
                    <a:lumMod val="75000"/>
                  </a:schemeClr>
                </a:solidFill>
                <a:effectLst/>
                <a:latin typeface="Calibri" panose="020F0502020204030204" pitchFamily="34" charset="0"/>
                <a:ea typeface="Calibri" panose="020F0502020204030204" pitchFamily="34" charset="0"/>
                <a:cs typeface="Calibri" panose="020F0502020204030204" pitchFamily="34" charset="0"/>
              </a:rPr>
              <a:t>that</a:t>
            </a:r>
            <a:r>
              <a:rPr lang="en-IE" sz="2200" dirty="0">
                <a:effectLst/>
                <a:latin typeface="Calibri" panose="020F0502020204030204" pitchFamily="34" charset="0"/>
                <a:ea typeface="Calibri" panose="020F0502020204030204" pitchFamily="34" charset="0"/>
                <a:cs typeface="Calibri" panose="020F0502020204030204" pitchFamily="34" charset="0"/>
              </a:rPr>
              <a:t> </a:t>
            </a:r>
            <a:r>
              <a:rPr lang="en-IE" sz="2200" b="1" dirty="0">
                <a:solidFill>
                  <a:schemeClr val="accent2">
                    <a:lumMod val="75000"/>
                  </a:schemeClr>
                </a:solidFill>
                <a:effectLst/>
                <a:latin typeface="Calibri" panose="020F0502020204030204" pitchFamily="34" charset="0"/>
                <a:ea typeface="Calibri" panose="020F0502020204030204" pitchFamily="34" charset="0"/>
                <a:cs typeface="Calibri" panose="020F0502020204030204" pitchFamily="34" charset="0"/>
              </a:rPr>
              <a:t>the really important thing is not to live, but to live well.</a:t>
            </a:r>
            <a:endParaRPr lang="en-GB" sz="2200" b="1"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228600" indent="-228600" algn="just">
              <a:lnSpc>
                <a:spcPct val="150000"/>
              </a:lnSpc>
              <a:spcAft>
                <a:spcPts val="800"/>
              </a:spcAft>
            </a:pPr>
            <a:r>
              <a:rPr lang="en-IE" sz="2200" b="1" dirty="0">
                <a:effectLst/>
                <a:latin typeface="Calibri" panose="020F0502020204030204" pitchFamily="34" charset="0"/>
                <a:ea typeface="Calibri" panose="020F0502020204030204" pitchFamily="34" charset="0"/>
                <a:cs typeface="Calibri" panose="020F0502020204030204" pitchFamily="34" charset="0"/>
              </a:rPr>
              <a:t>Crito:</a:t>
            </a:r>
            <a:r>
              <a:rPr lang="en-IE" sz="2200" dirty="0">
                <a:effectLst/>
                <a:latin typeface="Calibri" panose="020F0502020204030204" pitchFamily="34" charset="0"/>
                <a:ea typeface="Calibri" panose="020F0502020204030204" pitchFamily="34" charset="0"/>
                <a:cs typeface="Calibri" panose="020F0502020204030204" pitchFamily="34" charset="0"/>
              </a:rPr>
              <a:t> Agreed.</a:t>
            </a:r>
            <a:endParaRPr lang="en-GB" sz="2200" dirty="0">
              <a:effectLst/>
              <a:latin typeface="Calibri" panose="020F0502020204030204" pitchFamily="34" charset="0"/>
              <a:ea typeface="Calibri" panose="020F0502020204030204" pitchFamily="34" charset="0"/>
              <a:cs typeface="Times New Roman" panose="02020603050405020304" pitchFamily="18" charset="0"/>
            </a:endParaRPr>
          </a:p>
          <a:p>
            <a:pPr marL="228600" indent="-228600" algn="just">
              <a:lnSpc>
                <a:spcPct val="150000"/>
              </a:lnSpc>
              <a:spcAft>
                <a:spcPts val="800"/>
              </a:spcAft>
            </a:pPr>
            <a:r>
              <a:rPr lang="en-IE" sz="2200" b="1" dirty="0">
                <a:effectLst/>
                <a:latin typeface="Calibri" panose="020F0502020204030204" pitchFamily="34" charset="0"/>
                <a:ea typeface="Calibri" panose="020F0502020204030204" pitchFamily="34" charset="0"/>
                <a:cs typeface="Calibri" panose="020F0502020204030204" pitchFamily="34" charset="0"/>
              </a:rPr>
              <a:t>Socrates:</a:t>
            </a:r>
            <a:r>
              <a:rPr lang="en-IE" sz="2200" dirty="0">
                <a:effectLst/>
                <a:latin typeface="Calibri" panose="020F0502020204030204" pitchFamily="34" charset="0"/>
                <a:ea typeface="Calibri" panose="020F0502020204030204" pitchFamily="34" charset="0"/>
                <a:cs typeface="Calibri" panose="020F0502020204030204" pitchFamily="34" charset="0"/>
              </a:rPr>
              <a:t> And is it still agreed or not that </a:t>
            </a:r>
            <a:r>
              <a:rPr lang="en-IE" sz="2200" b="1" dirty="0">
                <a:solidFill>
                  <a:schemeClr val="accent2">
                    <a:lumMod val="75000"/>
                  </a:schemeClr>
                </a:solidFill>
                <a:effectLst/>
                <a:latin typeface="Calibri" panose="020F0502020204030204" pitchFamily="34" charset="0"/>
                <a:ea typeface="Calibri" panose="020F0502020204030204" pitchFamily="34" charset="0"/>
                <a:cs typeface="Calibri" panose="020F0502020204030204" pitchFamily="34" charset="0"/>
              </a:rPr>
              <a:t>to live well amounts to the same thing as to live honourably and justly?</a:t>
            </a:r>
            <a:endParaRPr lang="en-GB" sz="2200" b="1"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228600" indent="-228600" algn="just">
              <a:lnSpc>
                <a:spcPct val="150000"/>
              </a:lnSpc>
              <a:spcAft>
                <a:spcPts val="800"/>
              </a:spcAft>
            </a:pPr>
            <a:r>
              <a:rPr lang="en-IE" sz="2200" b="1" dirty="0">
                <a:effectLst/>
                <a:latin typeface="Calibri" panose="020F0502020204030204" pitchFamily="34" charset="0"/>
                <a:ea typeface="Calibri" panose="020F0502020204030204" pitchFamily="34" charset="0"/>
                <a:cs typeface="Calibri" panose="020F0502020204030204" pitchFamily="34" charset="0"/>
              </a:rPr>
              <a:t>Crito:</a:t>
            </a:r>
            <a:r>
              <a:rPr lang="en-IE" sz="2200" dirty="0">
                <a:effectLst/>
                <a:latin typeface="Calibri" panose="020F0502020204030204" pitchFamily="34" charset="0"/>
                <a:ea typeface="Calibri" panose="020F0502020204030204" pitchFamily="34" charset="0"/>
                <a:cs typeface="Calibri" panose="020F0502020204030204" pitchFamily="34" charset="0"/>
              </a:rPr>
              <a:t> Yes.</a:t>
            </a:r>
          </a:p>
          <a:p>
            <a:pPr marL="228600" indent="-228600" algn="just">
              <a:lnSpc>
                <a:spcPct val="150000"/>
              </a:lnSpc>
              <a:spcAft>
                <a:spcPts val="800"/>
              </a:spcAft>
            </a:pPr>
            <a:r>
              <a:rPr lang="en-IE" sz="2200" b="1" dirty="0">
                <a:effectLst/>
                <a:latin typeface="Calibri" panose="020F0502020204030204" pitchFamily="34" charset="0"/>
                <a:ea typeface="Calibri" panose="020F0502020204030204" pitchFamily="34" charset="0"/>
                <a:cs typeface="Calibri" panose="020F0502020204030204" pitchFamily="34" charset="0"/>
              </a:rPr>
              <a:t>Socrates:</a:t>
            </a:r>
            <a:r>
              <a:rPr lang="en-IE" sz="2200" b="1" dirty="0">
                <a:latin typeface="Calibri" panose="020F0502020204030204" pitchFamily="34" charset="0"/>
                <a:ea typeface="Calibri" panose="020F0502020204030204" pitchFamily="34" charset="0"/>
                <a:cs typeface="Calibri" panose="020F0502020204030204" pitchFamily="34" charset="0"/>
              </a:rPr>
              <a:t> </a:t>
            </a:r>
            <a:r>
              <a:rPr lang="en-IE" sz="2200" dirty="0">
                <a:latin typeface="Calibri" panose="020F0502020204030204" pitchFamily="34" charset="0"/>
                <a:ea typeface="Calibri" panose="020F0502020204030204" pitchFamily="34" charset="0"/>
                <a:cs typeface="Calibri" panose="020F0502020204030204" pitchFamily="34" charset="0"/>
              </a:rPr>
              <a:t>Then in light of this admission </a:t>
            </a:r>
            <a:r>
              <a:rPr lang="en-IE" sz="2200" b="1" dirty="0">
                <a:solidFill>
                  <a:schemeClr val="accent2">
                    <a:lumMod val="75000"/>
                  </a:schemeClr>
                </a:solidFill>
                <a:latin typeface="Calibri" panose="020F0502020204030204" pitchFamily="34" charset="0"/>
                <a:ea typeface="Calibri" panose="020F0502020204030204" pitchFamily="34" charset="0"/>
                <a:cs typeface="Calibri" panose="020F0502020204030204" pitchFamily="34" charset="0"/>
              </a:rPr>
              <a:t>we must consider whether</a:t>
            </a:r>
            <a:r>
              <a:rPr lang="en-IE" sz="2200" dirty="0">
                <a:latin typeface="Calibri" panose="020F0502020204030204" pitchFamily="34" charset="0"/>
                <a:ea typeface="Calibri" panose="020F0502020204030204" pitchFamily="34" charset="0"/>
                <a:cs typeface="Calibri" panose="020F0502020204030204" pitchFamily="34" charset="0"/>
              </a:rPr>
              <a:t> or not </a:t>
            </a:r>
            <a:r>
              <a:rPr lang="en-IE" sz="2200" b="1" dirty="0">
                <a:solidFill>
                  <a:schemeClr val="accent2">
                    <a:lumMod val="75000"/>
                  </a:schemeClr>
                </a:solidFill>
                <a:latin typeface="Calibri" panose="020F0502020204030204" pitchFamily="34" charset="0"/>
                <a:ea typeface="Calibri" panose="020F0502020204030204" pitchFamily="34" charset="0"/>
                <a:cs typeface="Calibri" panose="020F0502020204030204" pitchFamily="34" charset="0"/>
              </a:rPr>
              <a:t>it is just for me to try to get away without being released</a:t>
            </a:r>
            <a:r>
              <a:rPr lang="en-IE" sz="2200" dirty="0">
                <a:latin typeface="Calibri" panose="020F0502020204030204" pitchFamily="34" charset="0"/>
                <a:ea typeface="Calibri" panose="020F0502020204030204" pitchFamily="34" charset="0"/>
                <a:cs typeface="Calibri" panose="020F0502020204030204" pitchFamily="34" charset="0"/>
              </a:rPr>
              <a:t> by the Athenians. If it turns out to be just, we must make the attempt; </a:t>
            </a:r>
            <a:r>
              <a:rPr lang="en-IE" sz="2200" b="1" u="sng" dirty="0">
                <a:latin typeface="Calibri" panose="020F0502020204030204" pitchFamily="34" charset="0"/>
                <a:ea typeface="Calibri" panose="020F0502020204030204" pitchFamily="34" charset="0"/>
                <a:cs typeface="Calibri" panose="020F0502020204030204" pitchFamily="34" charset="0"/>
              </a:rPr>
              <a:t>if not, we must drop it</a:t>
            </a:r>
            <a:r>
              <a:rPr lang="en-IE" sz="2200" dirty="0">
                <a:latin typeface="Calibri" panose="020F0502020204030204" pitchFamily="34" charset="0"/>
                <a:ea typeface="Calibri" panose="020F0502020204030204" pitchFamily="34" charset="0"/>
                <a:cs typeface="Calibri" panose="020F0502020204030204" pitchFamily="34" charset="0"/>
              </a:rPr>
              <a:t>.</a:t>
            </a:r>
            <a:endParaRPr lang="en-GB" sz="2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Oval 5">
            <a:extLst>
              <a:ext uri="{FF2B5EF4-FFF2-40B4-BE49-F238E27FC236}">
                <a16:creationId xmlns:a16="http://schemas.microsoft.com/office/drawing/2014/main" id="{02B14553-3009-8676-DC6F-2B300AAB45A6}"/>
              </a:ext>
            </a:extLst>
          </p:cNvPr>
          <p:cNvSpPr/>
          <p:nvPr/>
        </p:nvSpPr>
        <p:spPr>
          <a:xfrm>
            <a:off x="3251334" y="3716405"/>
            <a:ext cx="363056" cy="315844"/>
          </a:xfrm>
          <a:prstGeom prst="ellipse">
            <a:avLst/>
          </a:prstGeom>
          <a:ln>
            <a:solidFill>
              <a:schemeClr val="accent2"/>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7" name="Oval 6">
            <a:extLst>
              <a:ext uri="{FF2B5EF4-FFF2-40B4-BE49-F238E27FC236}">
                <a16:creationId xmlns:a16="http://schemas.microsoft.com/office/drawing/2014/main" id="{A6B80D2A-F698-D68F-3F70-6FC330C7E586}"/>
              </a:ext>
            </a:extLst>
          </p:cNvPr>
          <p:cNvSpPr>
            <a:spLocks noChangeAspect="1"/>
          </p:cNvSpPr>
          <p:nvPr/>
        </p:nvSpPr>
        <p:spPr>
          <a:xfrm>
            <a:off x="3034940" y="3952495"/>
            <a:ext cx="275151" cy="266945"/>
          </a:xfrm>
          <a:prstGeom prst="ellipse">
            <a:avLst/>
          </a:prstGeom>
          <a:ln>
            <a:solidFill>
              <a:schemeClr val="accent2"/>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8" name="Oval 7">
            <a:extLst>
              <a:ext uri="{FF2B5EF4-FFF2-40B4-BE49-F238E27FC236}">
                <a16:creationId xmlns:a16="http://schemas.microsoft.com/office/drawing/2014/main" id="{6D7820C3-10CC-A3C0-C406-B07DA098F615}"/>
              </a:ext>
            </a:extLst>
          </p:cNvPr>
          <p:cNvSpPr>
            <a:spLocks noChangeAspect="1"/>
          </p:cNvSpPr>
          <p:nvPr/>
        </p:nvSpPr>
        <p:spPr>
          <a:xfrm>
            <a:off x="2830057" y="4182010"/>
            <a:ext cx="220121" cy="213556"/>
          </a:xfrm>
          <a:prstGeom prst="ellipse">
            <a:avLst/>
          </a:prstGeom>
          <a:ln>
            <a:solidFill>
              <a:schemeClr val="accent2"/>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9" name="Oval 8">
            <a:extLst>
              <a:ext uri="{FF2B5EF4-FFF2-40B4-BE49-F238E27FC236}">
                <a16:creationId xmlns:a16="http://schemas.microsoft.com/office/drawing/2014/main" id="{F63B9784-7712-C80F-161B-EA14B1C63EC6}"/>
              </a:ext>
            </a:extLst>
          </p:cNvPr>
          <p:cNvSpPr>
            <a:spLocks noChangeAspect="1"/>
          </p:cNvSpPr>
          <p:nvPr/>
        </p:nvSpPr>
        <p:spPr>
          <a:xfrm>
            <a:off x="3562229" y="3429893"/>
            <a:ext cx="413812" cy="360000"/>
          </a:xfrm>
          <a:prstGeom prst="ellipse">
            <a:avLst/>
          </a:prstGeom>
          <a:ln>
            <a:solidFill>
              <a:schemeClr val="accent2"/>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330045424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DE7EBE-7CA6-7AF3-9428-5EC499BD1CA1}"/>
              </a:ext>
            </a:extLst>
          </p:cNvPr>
          <p:cNvSpPr>
            <a:spLocks noGrp="1"/>
          </p:cNvSpPr>
          <p:nvPr>
            <p:ph type="title"/>
          </p:nvPr>
        </p:nvSpPr>
        <p:spPr>
          <a:xfrm>
            <a:off x="0" y="221869"/>
            <a:ext cx="3976041" cy="683090"/>
          </a:xfrm>
        </p:spPr>
        <p:txBody>
          <a:bodyPr>
            <a:noAutofit/>
          </a:bodyPr>
          <a:lstStyle/>
          <a:p>
            <a:pPr algn="ctr"/>
            <a:r>
              <a:rPr lang="en-US" sz="3300" b="1" dirty="0">
                <a:solidFill>
                  <a:schemeClr val="accent2">
                    <a:lumMod val="75000"/>
                  </a:schemeClr>
                </a:solidFill>
                <a:latin typeface="+mn-lt"/>
              </a:rPr>
              <a:t>Acting Justly Means… </a:t>
            </a:r>
            <a:br>
              <a:rPr lang="en-US" sz="3300" b="1" dirty="0">
                <a:solidFill>
                  <a:schemeClr val="accent2">
                    <a:lumMod val="75000"/>
                  </a:schemeClr>
                </a:solidFill>
                <a:latin typeface="+mn-lt"/>
              </a:rPr>
            </a:br>
            <a:r>
              <a:rPr lang="en-US" sz="3300" b="1" dirty="0">
                <a:solidFill>
                  <a:schemeClr val="accent2">
                    <a:lumMod val="75000"/>
                  </a:schemeClr>
                </a:solidFill>
                <a:latin typeface="+mn-lt"/>
              </a:rPr>
              <a:t>(</a:t>
            </a:r>
            <a:r>
              <a:rPr lang="en-US" sz="3300" b="1" i="1" dirty="0">
                <a:solidFill>
                  <a:schemeClr val="accent2">
                    <a:lumMod val="75000"/>
                  </a:schemeClr>
                </a:solidFill>
                <a:latin typeface="+mn-lt"/>
              </a:rPr>
              <a:t>Crito </a:t>
            </a:r>
            <a:r>
              <a:rPr lang="en-US" sz="3300" b="1" dirty="0">
                <a:solidFill>
                  <a:schemeClr val="accent2">
                    <a:lumMod val="75000"/>
                  </a:schemeClr>
                </a:solidFill>
                <a:latin typeface="+mn-lt"/>
              </a:rPr>
              <a:t>49b-d)</a:t>
            </a:r>
          </a:p>
        </p:txBody>
      </p:sp>
      <p:pic>
        <p:nvPicPr>
          <p:cNvPr id="4" name="Picture 3">
            <a:extLst>
              <a:ext uri="{FF2B5EF4-FFF2-40B4-BE49-F238E27FC236}">
                <a16:creationId xmlns:a16="http://schemas.microsoft.com/office/drawing/2014/main" id="{45A373A2-A9FF-471B-4235-FD5307300744}"/>
              </a:ext>
            </a:extLst>
          </p:cNvPr>
          <p:cNvPicPr>
            <a:picLocks noChangeAspect="1"/>
          </p:cNvPicPr>
          <p:nvPr/>
        </p:nvPicPr>
        <p:blipFill>
          <a:blip r:embed="rId3"/>
          <a:stretch>
            <a:fillRect/>
          </a:stretch>
        </p:blipFill>
        <p:spPr>
          <a:xfrm>
            <a:off x="86636" y="1068355"/>
            <a:ext cx="3411754" cy="5789645"/>
          </a:xfrm>
          <a:prstGeom prst="rect">
            <a:avLst/>
          </a:prstGeom>
        </p:spPr>
      </p:pic>
      <p:sp>
        <p:nvSpPr>
          <p:cNvPr id="5" name="Rounded Rectangle 4">
            <a:extLst>
              <a:ext uri="{FF2B5EF4-FFF2-40B4-BE49-F238E27FC236}">
                <a16:creationId xmlns:a16="http://schemas.microsoft.com/office/drawing/2014/main" id="{8701C77E-1BA5-218B-AEE6-FFC31FA33567}"/>
              </a:ext>
            </a:extLst>
          </p:cNvPr>
          <p:cNvSpPr/>
          <p:nvPr/>
        </p:nvSpPr>
        <p:spPr>
          <a:xfrm>
            <a:off x="3817545" y="27711"/>
            <a:ext cx="8279797" cy="6766560"/>
          </a:xfrm>
          <a:prstGeom prst="roundRect">
            <a:avLst/>
          </a:prstGeom>
          <a:ln>
            <a:solidFill>
              <a:schemeClr val="accent2"/>
            </a:solidFill>
          </a:ln>
        </p:spPr>
        <p:style>
          <a:lnRef idx="2">
            <a:schemeClr val="accent6"/>
          </a:lnRef>
          <a:fillRef idx="1">
            <a:schemeClr val="lt1"/>
          </a:fillRef>
          <a:effectRef idx="0">
            <a:schemeClr val="accent6"/>
          </a:effectRef>
          <a:fontRef idx="minor">
            <a:schemeClr val="dk1"/>
          </a:fontRef>
        </p:style>
        <p:txBody>
          <a:bodyPr rtlCol="0" anchor="ctr"/>
          <a:lstStyle/>
          <a:p>
            <a:pPr marL="228600" indent="-228600" algn="just">
              <a:lnSpc>
                <a:spcPct val="150000"/>
              </a:lnSpc>
              <a:spcAft>
                <a:spcPts val="800"/>
              </a:spcAft>
            </a:pPr>
            <a:r>
              <a:rPr lang="en-IE" sz="2200" b="1" dirty="0">
                <a:effectLst/>
                <a:latin typeface="Calibri" panose="020F0502020204030204" pitchFamily="34" charset="0"/>
                <a:ea typeface="Calibri" panose="020F0502020204030204" pitchFamily="34" charset="0"/>
                <a:cs typeface="Calibri" panose="020F0502020204030204" pitchFamily="34" charset="0"/>
              </a:rPr>
              <a:t>Socrates:</a:t>
            </a:r>
            <a:r>
              <a:rPr lang="en-IE" sz="2200" dirty="0">
                <a:effectLst/>
                <a:latin typeface="Calibri" panose="020F0502020204030204" pitchFamily="34" charset="0"/>
                <a:ea typeface="Calibri" panose="020F0502020204030204" pitchFamily="34" charset="0"/>
                <a:cs typeface="Calibri" panose="020F0502020204030204" pitchFamily="34" charset="0"/>
              </a:rPr>
              <a:t> […] </a:t>
            </a:r>
            <a:r>
              <a:rPr lang="en-IE" sz="2200" b="1" i="1" dirty="0">
                <a:effectLst/>
                <a:latin typeface="Calibri" panose="020F0502020204030204" pitchFamily="34" charset="0"/>
                <a:ea typeface="Calibri" panose="020F0502020204030204" pitchFamily="34" charset="0"/>
                <a:cs typeface="Calibri" panose="020F0502020204030204" pitchFamily="34" charset="0"/>
              </a:rPr>
              <a:t>Whatever the popular view is </a:t>
            </a:r>
            <a:r>
              <a:rPr lang="en-IE" sz="2200" dirty="0">
                <a:effectLst/>
                <a:latin typeface="Calibri" panose="020F0502020204030204" pitchFamily="34" charset="0"/>
                <a:ea typeface="Calibri" panose="020F0502020204030204" pitchFamily="34" charset="0"/>
                <a:cs typeface="Calibri" panose="020F0502020204030204" pitchFamily="34" charset="0"/>
              </a:rPr>
              <a:t>[…] the fact remains that </a:t>
            </a:r>
            <a:r>
              <a:rPr lang="en-IE" sz="2200" b="1" dirty="0">
                <a:solidFill>
                  <a:schemeClr val="accent2">
                    <a:lumMod val="75000"/>
                  </a:schemeClr>
                </a:solidFill>
                <a:effectLst/>
                <a:latin typeface="Calibri" panose="020F0502020204030204" pitchFamily="34" charset="0"/>
                <a:ea typeface="Calibri" panose="020F0502020204030204" pitchFamily="34" charset="0"/>
                <a:cs typeface="Calibri" panose="020F0502020204030204" pitchFamily="34" charset="0"/>
              </a:rPr>
              <a:t>to commit injustice is in </a:t>
            </a:r>
            <a:r>
              <a:rPr lang="en-IE" sz="2200" b="1" dirty="0">
                <a:solidFill>
                  <a:schemeClr val="accent2">
                    <a:lumMod val="75000"/>
                  </a:schemeClr>
                </a:solidFill>
                <a:latin typeface="Calibri" panose="020F0502020204030204" pitchFamily="34" charset="0"/>
                <a:ea typeface="Calibri" panose="020F0502020204030204" pitchFamily="34" charset="0"/>
                <a:cs typeface="Calibri" panose="020F0502020204030204" pitchFamily="34" charset="0"/>
              </a:rPr>
              <a:t>every case bad and dishonourable</a:t>
            </a:r>
            <a:r>
              <a:rPr lang="en-IE" sz="2200" dirty="0">
                <a:latin typeface="Calibri" panose="020F0502020204030204" pitchFamily="34" charset="0"/>
                <a:ea typeface="Calibri" panose="020F0502020204030204" pitchFamily="34" charset="0"/>
                <a:cs typeface="Calibri" panose="020F0502020204030204" pitchFamily="34" charset="0"/>
              </a:rPr>
              <a:t> for the person who does it. </a:t>
            </a:r>
            <a:r>
              <a:rPr lang="en-IE" sz="2200" b="1" u="sng" dirty="0">
                <a:solidFill>
                  <a:schemeClr val="accent2">
                    <a:lumMod val="75000"/>
                  </a:schemeClr>
                </a:solidFill>
                <a:latin typeface="Calibri" panose="020F0502020204030204" pitchFamily="34" charset="0"/>
                <a:ea typeface="Calibri" panose="020F0502020204030204" pitchFamily="34" charset="0"/>
                <a:cs typeface="Calibri" panose="020F0502020204030204" pitchFamily="34" charset="0"/>
              </a:rPr>
              <a:t>Is that our view, or not?</a:t>
            </a:r>
          </a:p>
          <a:p>
            <a:pPr marL="228600" indent="-228600" algn="just">
              <a:lnSpc>
                <a:spcPct val="150000"/>
              </a:lnSpc>
              <a:spcAft>
                <a:spcPts val="800"/>
              </a:spcAft>
            </a:pPr>
            <a:r>
              <a:rPr lang="en-IE" sz="2200" b="1" dirty="0">
                <a:effectLst/>
                <a:latin typeface="Calibri" panose="020F0502020204030204" pitchFamily="34" charset="0"/>
                <a:ea typeface="Calibri" panose="020F0502020204030204" pitchFamily="34" charset="0"/>
                <a:cs typeface="Calibri" panose="020F0502020204030204" pitchFamily="34" charset="0"/>
              </a:rPr>
              <a:t>Crito:</a:t>
            </a:r>
            <a:r>
              <a:rPr lang="en-IE" sz="2200" dirty="0">
                <a:effectLst/>
                <a:latin typeface="Calibri" panose="020F0502020204030204" pitchFamily="34" charset="0"/>
                <a:ea typeface="Calibri" panose="020F0502020204030204" pitchFamily="34" charset="0"/>
                <a:cs typeface="Calibri" panose="020F0502020204030204" pitchFamily="34" charset="0"/>
              </a:rPr>
              <a:t> </a:t>
            </a:r>
            <a:r>
              <a:rPr lang="en-IE" sz="2200" b="1" u="sng" dirty="0">
                <a:latin typeface="Calibri" panose="020F0502020204030204" pitchFamily="34" charset="0"/>
                <a:ea typeface="Calibri" panose="020F0502020204030204" pitchFamily="34" charset="0"/>
                <a:cs typeface="Calibri" panose="020F0502020204030204" pitchFamily="34" charset="0"/>
              </a:rPr>
              <a:t>Yes, it is</a:t>
            </a:r>
            <a:r>
              <a:rPr lang="en-IE" sz="2200" dirty="0">
                <a:latin typeface="Calibri" panose="020F0502020204030204" pitchFamily="34" charset="0"/>
                <a:ea typeface="Calibri" panose="020F0502020204030204" pitchFamily="34" charset="0"/>
                <a:cs typeface="Calibri" panose="020F0502020204030204" pitchFamily="34" charset="0"/>
              </a:rPr>
              <a:t>.</a:t>
            </a:r>
            <a:endParaRPr lang="en-GB" sz="2200" dirty="0">
              <a:effectLst/>
              <a:latin typeface="Calibri" panose="020F0502020204030204" pitchFamily="34" charset="0"/>
              <a:ea typeface="Calibri" panose="020F0502020204030204" pitchFamily="34" charset="0"/>
              <a:cs typeface="Times New Roman" panose="02020603050405020304" pitchFamily="18" charset="0"/>
            </a:endParaRPr>
          </a:p>
          <a:p>
            <a:pPr marL="228600" indent="-228600" algn="just">
              <a:lnSpc>
                <a:spcPct val="150000"/>
              </a:lnSpc>
              <a:spcAft>
                <a:spcPts val="800"/>
              </a:spcAft>
            </a:pPr>
            <a:r>
              <a:rPr lang="en-IE" sz="2200" b="1" dirty="0">
                <a:effectLst/>
                <a:latin typeface="Calibri" panose="020F0502020204030204" pitchFamily="34" charset="0"/>
                <a:ea typeface="Calibri" panose="020F0502020204030204" pitchFamily="34" charset="0"/>
                <a:cs typeface="Calibri" panose="020F0502020204030204" pitchFamily="34" charset="0"/>
              </a:rPr>
              <a:t>Socrates:</a:t>
            </a:r>
            <a:r>
              <a:rPr lang="en-IE" sz="2200" dirty="0">
                <a:effectLst/>
                <a:latin typeface="Calibri" panose="020F0502020204030204" pitchFamily="34" charset="0"/>
                <a:ea typeface="Calibri" panose="020F0502020204030204" pitchFamily="34" charset="0"/>
                <a:cs typeface="Calibri" panose="020F0502020204030204" pitchFamily="34" charset="0"/>
              </a:rPr>
              <a:t> Then </a:t>
            </a:r>
            <a:r>
              <a:rPr lang="en-IE" sz="2200" b="1" u="sng" dirty="0">
                <a:solidFill>
                  <a:schemeClr val="accent2">
                    <a:lumMod val="75000"/>
                  </a:schemeClr>
                </a:solidFill>
                <a:effectLst/>
                <a:latin typeface="Calibri" panose="020F0502020204030204" pitchFamily="34" charset="0"/>
                <a:ea typeface="Calibri" panose="020F0502020204030204" pitchFamily="34" charset="0"/>
                <a:cs typeface="Calibri" panose="020F0502020204030204" pitchFamily="34" charset="0"/>
              </a:rPr>
              <a:t>in no circumstances must one do wrong</a:t>
            </a:r>
            <a:r>
              <a:rPr lang="en-IE" sz="2200" dirty="0">
                <a:effectLst/>
                <a:latin typeface="Calibri" panose="020F0502020204030204" pitchFamily="34" charset="0"/>
                <a:ea typeface="Calibri" panose="020F0502020204030204" pitchFamily="34" charset="0"/>
                <a:cs typeface="Calibri" panose="020F0502020204030204" pitchFamily="34" charset="0"/>
              </a:rPr>
              <a:t>.</a:t>
            </a:r>
          </a:p>
          <a:p>
            <a:pPr marL="228600" indent="-228600" algn="just">
              <a:lnSpc>
                <a:spcPct val="150000"/>
              </a:lnSpc>
              <a:spcAft>
                <a:spcPts val="800"/>
              </a:spcAft>
            </a:pPr>
            <a:r>
              <a:rPr lang="en-IE" sz="2200" b="1" dirty="0">
                <a:effectLst/>
                <a:latin typeface="Calibri" panose="020F0502020204030204" pitchFamily="34" charset="0"/>
                <a:ea typeface="Calibri" panose="020F0502020204030204" pitchFamily="34" charset="0"/>
                <a:cs typeface="Calibri" panose="020F0502020204030204" pitchFamily="34" charset="0"/>
              </a:rPr>
              <a:t>Crito:</a:t>
            </a:r>
            <a:r>
              <a:rPr lang="en-IE" sz="2200" dirty="0">
                <a:effectLst/>
                <a:latin typeface="Calibri" panose="020F0502020204030204" pitchFamily="34" charset="0"/>
                <a:ea typeface="Calibri" panose="020F0502020204030204" pitchFamily="34" charset="0"/>
                <a:cs typeface="Calibri" panose="020F0502020204030204" pitchFamily="34" charset="0"/>
              </a:rPr>
              <a:t> </a:t>
            </a:r>
            <a:r>
              <a:rPr lang="en-IE" sz="2200" b="1" dirty="0">
                <a:solidFill>
                  <a:schemeClr val="tx1"/>
                </a:solidFill>
                <a:latin typeface="Calibri" panose="020F0502020204030204" pitchFamily="34" charset="0"/>
                <a:ea typeface="Calibri" panose="020F0502020204030204" pitchFamily="34" charset="0"/>
                <a:cs typeface="Calibri" panose="020F0502020204030204" pitchFamily="34" charset="0"/>
              </a:rPr>
              <a:t>No</a:t>
            </a:r>
            <a:endParaRPr lang="en-IE" sz="2200" b="1"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p>
            <a:pPr marL="228600" indent="-228600" algn="just">
              <a:lnSpc>
                <a:spcPct val="150000"/>
              </a:lnSpc>
              <a:spcAft>
                <a:spcPts val="800"/>
              </a:spcAft>
            </a:pPr>
            <a:r>
              <a:rPr lang="en-IE" sz="2200" b="1" dirty="0">
                <a:effectLst/>
                <a:latin typeface="Calibri" panose="020F0502020204030204" pitchFamily="34" charset="0"/>
                <a:ea typeface="Calibri" panose="020F0502020204030204" pitchFamily="34" charset="0"/>
                <a:cs typeface="Calibri" panose="020F0502020204030204" pitchFamily="34" charset="0"/>
              </a:rPr>
              <a:t>Socrates: </a:t>
            </a:r>
            <a:r>
              <a:rPr lang="en-IE" sz="2200" dirty="0">
                <a:effectLst/>
                <a:latin typeface="Calibri" panose="020F0502020204030204" pitchFamily="34" charset="0"/>
                <a:ea typeface="Calibri" panose="020F0502020204030204" pitchFamily="34" charset="0"/>
                <a:cs typeface="Calibri" panose="020F0502020204030204" pitchFamily="34" charset="0"/>
              </a:rPr>
              <a:t>In that case </a:t>
            </a:r>
            <a:r>
              <a:rPr lang="en-IE" sz="2200" b="1" dirty="0">
                <a:solidFill>
                  <a:schemeClr val="accent2">
                    <a:lumMod val="75000"/>
                  </a:schemeClr>
                </a:solidFill>
                <a:effectLst/>
                <a:latin typeface="Calibri" panose="020F0502020204030204" pitchFamily="34" charset="0"/>
                <a:ea typeface="Calibri" panose="020F0502020204030204" pitchFamily="34" charset="0"/>
                <a:cs typeface="Calibri" panose="020F0502020204030204" pitchFamily="34" charset="0"/>
              </a:rPr>
              <a:t>one must not return injustice when one is wronged</a:t>
            </a:r>
            <a:r>
              <a:rPr lang="en-IE" sz="2200" dirty="0">
                <a:effectLst/>
                <a:latin typeface="Calibri" panose="020F0502020204030204" pitchFamily="34" charset="0"/>
                <a:ea typeface="Calibri" panose="020F0502020204030204" pitchFamily="34" charset="0"/>
                <a:cs typeface="Calibri" panose="020F0502020204030204" pitchFamily="34" charset="0"/>
              </a:rPr>
              <a:t>, which most people regard as the natural course.</a:t>
            </a:r>
          </a:p>
          <a:p>
            <a:pPr marL="228600" indent="-228600" algn="just">
              <a:lnSpc>
                <a:spcPct val="150000"/>
              </a:lnSpc>
              <a:spcAft>
                <a:spcPts val="800"/>
              </a:spcAft>
            </a:pPr>
            <a:r>
              <a:rPr lang="en-IE" sz="2200" b="1" dirty="0">
                <a:latin typeface="Calibri" panose="020F0502020204030204" pitchFamily="34" charset="0"/>
                <a:ea typeface="Calibri" panose="020F0502020204030204" pitchFamily="34" charset="0"/>
                <a:cs typeface="Calibri" panose="020F0502020204030204" pitchFamily="34" charset="0"/>
              </a:rPr>
              <a:t>Crito:</a:t>
            </a:r>
            <a:r>
              <a:rPr lang="en-IE" sz="2200" dirty="0">
                <a:latin typeface="Calibri" panose="020F0502020204030204" pitchFamily="34" charset="0"/>
                <a:ea typeface="Calibri" panose="020F0502020204030204" pitchFamily="34" charset="0"/>
                <a:cs typeface="Calibri" panose="020F0502020204030204" pitchFamily="34" charset="0"/>
              </a:rPr>
              <a:t> Apparently not.</a:t>
            </a:r>
          </a:p>
          <a:p>
            <a:pPr marL="228600" indent="-228600" algn="just">
              <a:lnSpc>
                <a:spcPct val="150000"/>
              </a:lnSpc>
              <a:spcAft>
                <a:spcPts val="800"/>
              </a:spcAft>
            </a:pPr>
            <a:r>
              <a:rPr lang="en-IE" sz="2200" dirty="0">
                <a:effectLst/>
                <a:latin typeface="Calibri" panose="020F0502020204030204" pitchFamily="34" charset="0"/>
                <a:ea typeface="Calibri" panose="020F0502020204030204" pitchFamily="34" charset="0"/>
                <a:cs typeface="Calibri" panose="020F0502020204030204" pitchFamily="34" charset="0"/>
              </a:rPr>
              <a:t>[…] </a:t>
            </a:r>
            <a:r>
              <a:rPr lang="en-IE" sz="2200" b="1" dirty="0">
                <a:effectLst/>
                <a:latin typeface="Calibri" panose="020F0502020204030204" pitchFamily="34" charset="0"/>
                <a:ea typeface="Calibri" panose="020F0502020204030204" pitchFamily="34" charset="0"/>
                <a:cs typeface="Calibri" panose="020F0502020204030204" pitchFamily="34" charset="0"/>
              </a:rPr>
              <a:t>Socrates:</a:t>
            </a:r>
            <a:r>
              <a:rPr lang="en-IE" sz="2200" dirty="0">
                <a:effectLst/>
                <a:latin typeface="Calibri" panose="020F0502020204030204" pitchFamily="34" charset="0"/>
                <a:ea typeface="Calibri" panose="020F0502020204030204" pitchFamily="34" charset="0"/>
                <a:cs typeface="Calibri" panose="020F0502020204030204" pitchFamily="34" charset="0"/>
              </a:rPr>
              <a:t> ‘So </a:t>
            </a:r>
            <a:r>
              <a:rPr lang="en-IE" sz="2200" b="1" dirty="0">
                <a:solidFill>
                  <a:schemeClr val="accent2">
                    <a:lumMod val="75000"/>
                  </a:schemeClr>
                </a:solidFill>
                <a:effectLst/>
                <a:latin typeface="Calibri" panose="020F0502020204030204" pitchFamily="34" charset="0"/>
                <a:ea typeface="Calibri" panose="020F0502020204030204" pitchFamily="34" charset="0"/>
                <a:cs typeface="Calibri" panose="020F0502020204030204" pitchFamily="34" charset="0"/>
              </a:rPr>
              <a:t>one ought not </a:t>
            </a:r>
            <a:r>
              <a:rPr lang="en-IE" sz="2200" dirty="0">
                <a:effectLst/>
                <a:latin typeface="Calibri" panose="020F0502020204030204" pitchFamily="34" charset="0"/>
                <a:ea typeface="Calibri" panose="020F0502020204030204" pitchFamily="34" charset="0"/>
                <a:cs typeface="Calibri" panose="020F0502020204030204" pitchFamily="34" charset="0"/>
              </a:rPr>
              <a:t>to </a:t>
            </a:r>
            <a:r>
              <a:rPr lang="en-IE" sz="2200" b="1" dirty="0">
                <a:solidFill>
                  <a:schemeClr val="accent2">
                    <a:lumMod val="75000"/>
                  </a:schemeClr>
                </a:solidFill>
                <a:effectLst/>
                <a:latin typeface="Calibri" panose="020F0502020204030204" pitchFamily="34" charset="0"/>
                <a:ea typeface="Calibri" panose="020F0502020204030204" pitchFamily="34" charset="0"/>
                <a:cs typeface="Calibri" panose="020F0502020204030204" pitchFamily="34" charset="0"/>
              </a:rPr>
              <a:t>return an injustice or an injury</a:t>
            </a:r>
            <a:r>
              <a:rPr lang="en-IE" sz="2200" dirty="0">
                <a:effectLst/>
                <a:latin typeface="Calibri" panose="020F0502020204030204" pitchFamily="34" charset="0"/>
                <a:ea typeface="Calibri" panose="020F0502020204030204" pitchFamily="34" charset="0"/>
                <a:cs typeface="Calibri" panose="020F0502020204030204" pitchFamily="34" charset="0"/>
              </a:rPr>
              <a:t> to any person, </a:t>
            </a:r>
            <a:r>
              <a:rPr lang="en-IE" sz="2200" b="1" dirty="0">
                <a:solidFill>
                  <a:schemeClr val="accent2">
                    <a:lumMod val="75000"/>
                  </a:schemeClr>
                </a:solidFill>
                <a:effectLst/>
                <a:latin typeface="Calibri" panose="020F0502020204030204" pitchFamily="34" charset="0"/>
                <a:ea typeface="Calibri" panose="020F0502020204030204" pitchFamily="34" charset="0"/>
                <a:cs typeface="Calibri" panose="020F0502020204030204" pitchFamily="34" charset="0"/>
              </a:rPr>
              <a:t>whatever the provocation</a:t>
            </a:r>
            <a:r>
              <a:rPr lang="en-IE" sz="2200" dirty="0">
                <a:solidFill>
                  <a:schemeClr val="accent2">
                    <a:lumMod val="75000"/>
                  </a:schemeClr>
                </a:solidFill>
                <a:effectLst/>
                <a:latin typeface="Calibri" panose="020F0502020204030204" pitchFamily="34" charset="0"/>
                <a:ea typeface="Calibri" panose="020F0502020204030204" pitchFamily="34" charset="0"/>
                <a:cs typeface="Calibri" panose="020F0502020204030204" pitchFamily="34" charset="0"/>
              </a:rPr>
              <a:t>...’ </a:t>
            </a:r>
            <a:endParaRPr lang="en-GB" sz="22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Oval 5">
            <a:extLst>
              <a:ext uri="{FF2B5EF4-FFF2-40B4-BE49-F238E27FC236}">
                <a16:creationId xmlns:a16="http://schemas.microsoft.com/office/drawing/2014/main" id="{02B14553-3009-8676-DC6F-2B300AAB45A6}"/>
              </a:ext>
            </a:extLst>
          </p:cNvPr>
          <p:cNvSpPr/>
          <p:nvPr/>
        </p:nvSpPr>
        <p:spPr>
          <a:xfrm>
            <a:off x="3251334" y="3716405"/>
            <a:ext cx="363056" cy="315844"/>
          </a:xfrm>
          <a:prstGeom prst="ellipse">
            <a:avLst/>
          </a:prstGeom>
          <a:ln>
            <a:solidFill>
              <a:schemeClr val="accent2"/>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7" name="Oval 6">
            <a:extLst>
              <a:ext uri="{FF2B5EF4-FFF2-40B4-BE49-F238E27FC236}">
                <a16:creationId xmlns:a16="http://schemas.microsoft.com/office/drawing/2014/main" id="{A6B80D2A-F698-D68F-3F70-6FC330C7E586}"/>
              </a:ext>
            </a:extLst>
          </p:cNvPr>
          <p:cNvSpPr>
            <a:spLocks noChangeAspect="1"/>
          </p:cNvSpPr>
          <p:nvPr/>
        </p:nvSpPr>
        <p:spPr>
          <a:xfrm>
            <a:off x="3034940" y="3952495"/>
            <a:ext cx="275151" cy="266945"/>
          </a:xfrm>
          <a:prstGeom prst="ellipse">
            <a:avLst/>
          </a:prstGeom>
          <a:ln>
            <a:solidFill>
              <a:schemeClr val="accent2"/>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8" name="Oval 7">
            <a:extLst>
              <a:ext uri="{FF2B5EF4-FFF2-40B4-BE49-F238E27FC236}">
                <a16:creationId xmlns:a16="http://schemas.microsoft.com/office/drawing/2014/main" id="{6D7820C3-10CC-A3C0-C406-B07DA098F615}"/>
              </a:ext>
            </a:extLst>
          </p:cNvPr>
          <p:cNvSpPr>
            <a:spLocks noChangeAspect="1"/>
          </p:cNvSpPr>
          <p:nvPr/>
        </p:nvSpPr>
        <p:spPr>
          <a:xfrm>
            <a:off x="2830057" y="4182010"/>
            <a:ext cx="220121" cy="213556"/>
          </a:xfrm>
          <a:prstGeom prst="ellipse">
            <a:avLst/>
          </a:prstGeom>
          <a:ln>
            <a:solidFill>
              <a:schemeClr val="accent2"/>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9" name="Oval 8">
            <a:extLst>
              <a:ext uri="{FF2B5EF4-FFF2-40B4-BE49-F238E27FC236}">
                <a16:creationId xmlns:a16="http://schemas.microsoft.com/office/drawing/2014/main" id="{F63B9784-7712-C80F-161B-EA14B1C63EC6}"/>
              </a:ext>
            </a:extLst>
          </p:cNvPr>
          <p:cNvSpPr>
            <a:spLocks noChangeAspect="1"/>
          </p:cNvSpPr>
          <p:nvPr/>
        </p:nvSpPr>
        <p:spPr>
          <a:xfrm>
            <a:off x="3562229" y="3429893"/>
            <a:ext cx="413812" cy="360000"/>
          </a:xfrm>
          <a:prstGeom prst="ellipse">
            <a:avLst/>
          </a:prstGeom>
          <a:ln>
            <a:solidFill>
              <a:schemeClr val="accent2"/>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362375565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DE7EBE-7CA6-7AF3-9428-5EC499BD1CA1}"/>
              </a:ext>
            </a:extLst>
          </p:cNvPr>
          <p:cNvSpPr>
            <a:spLocks noGrp="1"/>
          </p:cNvSpPr>
          <p:nvPr>
            <p:ph type="title"/>
          </p:nvPr>
        </p:nvSpPr>
        <p:spPr>
          <a:xfrm>
            <a:off x="0" y="14605"/>
            <a:ext cx="12192000" cy="683090"/>
          </a:xfrm>
        </p:spPr>
        <p:txBody>
          <a:bodyPr>
            <a:normAutofit fontScale="90000"/>
          </a:bodyPr>
          <a:lstStyle/>
          <a:p>
            <a:pPr algn="ctr"/>
            <a:r>
              <a:rPr lang="en-US" b="1" dirty="0">
                <a:solidFill>
                  <a:schemeClr val="accent2">
                    <a:lumMod val="75000"/>
                  </a:schemeClr>
                </a:solidFill>
                <a:latin typeface="+mn-lt"/>
              </a:rPr>
              <a:t>Socrates’ Core Belief: Acting Justly (</a:t>
            </a:r>
            <a:r>
              <a:rPr lang="en-US" b="1" i="1" dirty="0">
                <a:solidFill>
                  <a:schemeClr val="accent2">
                    <a:lumMod val="75000"/>
                  </a:schemeClr>
                </a:solidFill>
                <a:latin typeface="+mn-lt"/>
              </a:rPr>
              <a:t>Crito </a:t>
            </a:r>
            <a:r>
              <a:rPr lang="en-US" b="1" dirty="0">
                <a:solidFill>
                  <a:schemeClr val="accent2">
                    <a:lumMod val="75000"/>
                  </a:schemeClr>
                </a:solidFill>
                <a:latin typeface="+mn-lt"/>
              </a:rPr>
              <a:t>49d-e)</a:t>
            </a:r>
          </a:p>
        </p:txBody>
      </p:sp>
      <p:pic>
        <p:nvPicPr>
          <p:cNvPr id="4" name="Picture 3">
            <a:extLst>
              <a:ext uri="{FF2B5EF4-FFF2-40B4-BE49-F238E27FC236}">
                <a16:creationId xmlns:a16="http://schemas.microsoft.com/office/drawing/2014/main" id="{45A373A2-A9FF-471B-4235-FD5307300744}"/>
              </a:ext>
            </a:extLst>
          </p:cNvPr>
          <p:cNvPicPr>
            <a:picLocks noChangeAspect="1"/>
          </p:cNvPicPr>
          <p:nvPr/>
        </p:nvPicPr>
        <p:blipFill>
          <a:blip r:embed="rId3"/>
          <a:stretch>
            <a:fillRect/>
          </a:stretch>
        </p:blipFill>
        <p:spPr>
          <a:xfrm>
            <a:off x="86636" y="1068355"/>
            <a:ext cx="3411754" cy="5789645"/>
          </a:xfrm>
          <a:prstGeom prst="rect">
            <a:avLst/>
          </a:prstGeom>
        </p:spPr>
      </p:pic>
      <p:sp>
        <p:nvSpPr>
          <p:cNvPr id="5" name="Rounded Rectangle 4">
            <a:extLst>
              <a:ext uri="{FF2B5EF4-FFF2-40B4-BE49-F238E27FC236}">
                <a16:creationId xmlns:a16="http://schemas.microsoft.com/office/drawing/2014/main" id="{8701C77E-1BA5-218B-AEE6-FFC31FA33567}"/>
              </a:ext>
            </a:extLst>
          </p:cNvPr>
          <p:cNvSpPr/>
          <p:nvPr/>
        </p:nvSpPr>
        <p:spPr>
          <a:xfrm>
            <a:off x="3817545" y="792479"/>
            <a:ext cx="8279797" cy="5937505"/>
          </a:xfrm>
          <a:prstGeom prst="roundRect">
            <a:avLst/>
          </a:prstGeom>
          <a:ln>
            <a:solidFill>
              <a:schemeClr val="accent2"/>
            </a:solidFill>
          </a:ln>
        </p:spPr>
        <p:style>
          <a:lnRef idx="2">
            <a:schemeClr val="accent6"/>
          </a:lnRef>
          <a:fillRef idx="1">
            <a:schemeClr val="lt1"/>
          </a:fillRef>
          <a:effectRef idx="0">
            <a:schemeClr val="accent6"/>
          </a:effectRef>
          <a:fontRef idx="minor">
            <a:schemeClr val="dk1"/>
          </a:fontRef>
        </p:style>
        <p:txBody>
          <a:bodyPr rtlCol="0" anchor="ctr"/>
          <a:lstStyle/>
          <a:p>
            <a:pPr marL="228600" indent="-228600" algn="just">
              <a:lnSpc>
                <a:spcPct val="150000"/>
              </a:lnSpc>
              <a:spcAft>
                <a:spcPts val="800"/>
              </a:spcAft>
            </a:pPr>
            <a:r>
              <a:rPr lang="en-IE" sz="2200" b="1" dirty="0">
                <a:effectLst/>
                <a:latin typeface="Calibri" panose="020F0502020204030204" pitchFamily="34" charset="0"/>
                <a:ea typeface="Calibri" panose="020F0502020204030204" pitchFamily="34" charset="0"/>
                <a:cs typeface="Calibri" panose="020F0502020204030204" pitchFamily="34" charset="0"/>
              </a:rPr>
              <a:t>Socrates:</a:t>
            </a:r>
            <a:r>
              <a:rPr lang="en-IE" sz="2200" dirty="0">
                <a:effectLst/>
                <a:latin typeface="Calibri" panose="020F0502020204030204" pitchFamily="34" charset="0"/>
                <a:ea typeface="Calibri" panose="020F0502020204030204" pitchFamily="34" charset="0"/>
                <a:cs typeface="Calibri" panose="020F0502020204030204" pitchFamily="34" charset="0"/>
              </a:rPr>
              <a:t> ‘I want even you to </a:t>
            </a:r>
            <a:r>
              <a:rPr lang="en-IE" sz="2200" b="1" i="1" u="sng" dirty="0">
                <a:solidFill>
                  <a:schemeClr val="accent2">
                    <a:lumMod val="75000"/>
                  </a:schemeClr>
                </a:solidFill>
                <a:effectLst/>
                <a:latin typeface="Calibri" panose="020F0502020204030204" pitchFamily="34" charset="0"/>
                <a:ea typeface="Calibri" panose="020F0502020204030204" pitchFamily="34" charset="0"/>
                <a:cs typeface="Calibri" panose="020F0502020204030204" pitchFamily="34" charset="0"/>
              </a:rPr>
              <a:t>consider very carefully whether you share my views and agree with me</a:t>
            </a:r>
            <a:r>
              <a:rPr lang="en-IE" sz="2200" dirty="0">
                <a:effectLst/>
                <a:latin typeface="Calibri" panose="020F0502020204030204" pitchFamily="34" charset="0"/>
                <a:ea typeface="Calibri" panose="020F0502020204030204" pitchFamily="34" charset="0"/>
                <a:cs typeface="Calibri" panose="020F0502020204030204" pitchFamily="34" charset="0"/>
              </a:rPr>
              <a:t>, and </a:t>
            </a:r>
            <a:r>
              <a:rPr lang="en-IE" sz="2200" b="1" u="sng" dirty="0">
                <a:effectLst/>
                <a:latin typeface="Calibri" panose="020F0502020204030204" pitchFamily="34" charset="0"/>
                <a:ea typeface="Calibri" panose="020F0502020204030204" pitchFamily="34" charset="0"/>
                <a:cs typeface="Calibri" panose="020F0502020204030204" pitchFamily="34" charset="0"/>
              </a:rPr>
              <a:t>whether</a:t>
            </a:r>
            <a:r>
              <a:rPr lang="en-IE" sz="2200" dirty="0">
                <a:effectLst/>
                <a:latin typeface="Calibri" panose="020F0502020204030204" pitchFamily="34" charset="0"/>
                <a:ea typeface="Calibri" panose="020F0502020204030204" pitchFamily="34" charset="0"/>
                <a:cs typeface="Calibri" panose="020F0502020204030204" pitchFamily="34" charset="0"/>
              </a:rPr>
              <a:t> we can proceed with our discussion from the established hypothesis that </a:t>
            </a:r>
            <a:r>
              <a:rPr lang="en-IE" sz="2200" b="1" u="sng" dirty="0">
                <a:solidFill>
                  <a:schemeClr val="accent2">
                    <a:lumMod val="75000"/>
                  </a:schemeClr>
                </a:solidFill>
                <a:effectLst/>
                <a:latin typeface="Calibri" panose="020F0502020204030204" pitchFamily="34" charset="0"/>
                <a:ea typeface="Calibri" panose="020F0502020204030204" pitchFamily="34" charset="0"/>
                <a:cs typeface="Calibri" panose="020F0502020204030204" pitchFamily="34" charset="0"/>
              </a:rPr>
              <a:t>it is never right to commit injustice or return injustice or defend one’s self against injury by retaliation</a:t>
            </a:r>
            <a:r>
              <a:rPr lang="en-IE" sz="2200" dirty="0">
                <a:effectLst/>
                <a:latin typeface="Calibri" panose="020F0502020204030204" pitchFamily="34" charset="0"/>
                <a:ea typeface="Calibri" panose="020F0502020204030204" pitchFamily="34" charset="0"/>
                <a:cs typeface="Calibri" panose="020F0502020204030204" pitchFamily="34" charset="0"/>
              </a:rPr>
              <a:t>; or whether you dissociate yourself from any share in this view as a basis for discussion. </a:t>
            </a:r>
            <a:r>
              <a:rPr lang="en-IE" sz="2200" b="1" u="sng" dirty="0">
                <a:solidFill>
                  <a:schemeClr val="accent2">
                    <a:lumMod val="75000"/>
                  </a:schemeClr>
                </a:solidFill>
                <a:effectLst/>
                <a:latin typeface="Calibri" panose="020F0502020204030204" pitchFamily="34" charset="0"/>
                <a:ea typeface="Calibri" panose="020F0502020204030204" pitchFamily="34" charset="0"/>
                <a:cs typeface="Calibri" panose="020F0502020204030204" pitchFamily="34" charset="0"/>
              </a:rPr>
              <a:t>I have held it for a long time, and still hold it</a:t>
            </a:r>
            <a:r>
              <a:rPr lang="en-IE" sz="2200" dirty="0">
                <a:effectLst/>
                <a:latin typeface="Calibri" panose="020F0502020204030204" pitchFamily="34" charset="0"/>
                <a:ea typeface="Calibri" panose="020F0502020204030204" pitchFamily="34" charset="0"/>
                <a:cs typeface="Calibri" panose="020F0502020204030204" pitchFamily="34" charset="0"/>
              </a:rPr>
              <a:t>; but </a:t>
            </a:r>
            <a:r>
              <a:rPr lang="en-IE" sz="2200" b="1" u="sng" dirty="0">
                <a:effectLst/>
                <a:latin typeface="Calibri" panose="020F0502020204030204" pitchFamily="34" charset="0"/>
                <a:ea typeface="Calibri" panose="020F0502020204030204" pitchFamily="34" charset="0"/>
                <a:cs typeface="Calibri" panose="020F0502020204030204" pitchFamily="34" charset="0"/>
              </a:rPr>
              <a:t>if you have formed any other opinion, say so</a:t>
            </a:r>
            <a:r>
              <a:rPr lang="en-IE" sz="2200" dirty="0">
                <a:effectLst/>
                <a:latin typeface="Calibri" panose="020F0502020204030204" pitchFamily="34" charset="0"/>
                <a:ea typeface="Calibri" panose="020F0502020204030204" pitchFamily="34" charset="0"/>
                <a:cs typeface="Calibri" panose="020F0502020204030204" pitchFamily="34" charset="0"/>
              </a:rPr>
              <a:t> and tell me what it is. If, on the other hand, you stand by what we have said, listen to my next point.’</a:t>
            </a:r>
          </a:p>
          <a:p>
            <a:pPr marL="228600" indent="-228600" algn="just">
              <a:lnSpc>
                <a:spcPct val="150000"/>
              </a:lnSpc>
              <a:spcAft>
                <a:spcPts val="800"/>
              </a:spcAft>
            </a:pPr>
            <a:r>
              <a:rPr lang="en-IE" sz="2200" b="1" dirty="0">
                <a:latin typeface="Calibri" panose="020F0502020204030204" pitchFamily="34" charset="0"/>
                <a:ea typeface="Calibri" panose="020F0502020204030204" pitchFamily="34" charset="0"/>
                <a:cs typeface="Calibri" panose="020F0502020204030204" pitchFamily="34" charset="0"/>
              </a:rPr>
              <a:t>Crito:</a:t>
            </a:r>
            <a:r>
              <a:rPr lang="en-IE" sz="2200" dirty="0">
                <a:latin typeface="Calibri" panose="020F0502020204030204" pitchFamily="34" charset="0"/>
                <a:ea typeface="Calibri" panose="020F0502020204030204" pitchFamily="34" charset="0"/>
                <a:cs typeface="Calibri" panose="020F0502020204030204" pitchFamily="34" charset="0"/>
              </a:rPr>
              <a:t> ‘Yes, </a:t>
            </a:r>
            <a:r>
              <a:rPr lang="en-IE" sz="2200" b="1" dirty="0">
                <a:latin typeface="Calibri" panose="020F0502020204030204" pitchFamily="34" charset="0"/>
                <a:ea typeface="Calibri" panose="020F0502020204030204" pitchFamily="34" charset="0"/>
                <a:cs typeface="Calibri" panose="020F0502020204030204" pitchFamily="34" charset="0"/>
              </a:rPr>
              <a:t>I stand by it and agree </a:t>
            </a:r>
            <a:r>
              <a:rPr lang="en-IE" sz="2200" dirty="0">
                <a:latin typeface="Calibri" panose="020F0502020204030204" pitchFamily="34" charset="0"/>
                <a:ea typeface="Calibri" panose="020F0502020204030204" pitchFamily="34" charset="0"/>
                <a:cs typeface="Calibri" panose="020F0502020204030204" pitchFamily="34" charset="0"/>
              </a:rPr>
              <a:t>with you. Go on.’</a:t>
            </a:r>
            <a:r>
              <a:rPr lang="en-IE" sz="2200" dirty="0">
                <a:effectLst/>
                <a:latin typeface="Calibri" panose="020F0502020204030204" pitchFamily="34" charset="0"/>
                <a:ea typeface="Calibri" panose="020F0502020204030204" pitchFamily="34" charset="0"/>
                <a:cs typeface="Calibri" panose="020F0502020204030204" pitchFamily="34" charset="0"/>
              </a:rPr>
              <a:t> </a:t>
            </a:r>
            <a:endParaRPr lang="en-GB" sz="2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Oval 5">
            <a:extLst>
              <a:ext uri="{FF2B5EF4-FFF2-40B4-BE49-F238E27FC236}">
                <a16:creationId xmlns:a16="http://schemas.microsoft.com/office/drawing/2014/main" id="{02B14553-3009-8676-DC6F-2B300AAB45A6}"/>
              </a:ext>
            </a:extLst>
          </p:cNvPr>
          <p:cNvSpPr/>
          <p:nvPr/>
        </p:nvSpPr>
        <p:spPr>
          <a:xfrm>
            <a:off x="3251334" y="3716405"/>
            <a:ext cx="363056" cy="315844"/>
          </a:xfrm>
          <a:prstGeom prst="ellipse">
            <a:avLst/>
          </a:prstGeom>
          <a:ln>
            <a:solidFill>
              <a:schemeClr val="accent2"/>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7" name="Oval 6">
            <a:extLst>
              <a:ext uri="{FF2B5EF4-FFF2-40B4-BE49-F238E27FC236}">
                <a16:creationId xmlns:a16="http://schemas.microsoft.com/office/drawing/2014/main" id="{A6B80D2A-F698-D68F-3F70-6FC330C7E586}"/>
              </a:ext>
            </a:extLst>
          </p:cNvPr>
          <p:cNvSpPr>
            <a:spLocks noChangeAspect="1"/>
          </p:cNvSpPr>
          <p:nvPr/>
        </p:nvSpPr>
        <p:spPr>
          <a:xfrm>
            <a:off x="3034940" y="3952495"/>
            <a:ext cx="275151" cy="266945"/>
          </a:xfrm>
          <a:prstGeom prst="ellipse">
            <a:avLst/>
          </a:prstGeom>
          <a:ln>
            <a:solidFill>
              <a:schemeClr val="accent2"/>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8" name="Oval 7">
            <a:extLst>
              <a:ext uri="{FF2B5EF4-FFF2-40B4-BE49-F238E27FC236}">
                <a16:creationId xmlns:a16="http://schemas.microsoft.com/office/drawing/2014/main" id="{6D7820C3-10CC-A3C0-C406-B07DA098F615}"/>
              </a:ext>
            </a:extLst>
          </p:cNvPr>
          <p:cNvSpPr>
            <a:spLocks noChangeAspect="1"/>
          </p:cNvSpPr>
          <p:nvPr/>
        </p:nvSpPr>
        <p:spPr>
          <a:xfrm>
            <a:off x="2830057" y="4182010"/>
            <a:ext cx="220121" cy="213556"/>
          </a:xfrm>
          <a:prstGeom prst="ellipse">
            <a:avLst/>
          </a:prstGeom>
          <a:ln>
            <a:solidFill>
              <a:schemeClr val="accent2"/>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9" name="Oval 8">
            <a:extLst>
              <a:ext uri="{FF2B5EF4-FFF2-40B4-BE49-F238E27FC236}">
                <a16:creationId xmlns:a16="http://schemas.microsoft.com/office/drawing/2014/main" id="{F63B9784-7712-C80F-161B-EA14B1C63EC6}"/>
              </a:ext>
            </a:extLst>
          </p:cNvPr>
          <p:cNvSpPr>
            <a:spLocks noChangeAspect="1"/>
          </p:cNvSpPr>
          <p:nvPr/>
        </p:nvSpPr>
        <p:spPr>
          <a:xfrm>
            <a:off x="3562229" y="3429893"/>
            <a:ext cx="413812" cy="360000"/>
          </a:xfrm>
          <a:prstGeom prst="ellipse">
            <a:avLst/>
          </a:prstGeom>
          <a:ln>
            <a:solidFill>
              <a:schemeClr val="accent2"/>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215529399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DE7EBE-7CA6-7AF3-9428-5EC499BD1CA1}"/>
              </a:ext>
            </a:extLst>
          </p:cNvPr>
          <p:cNvSpPr>
            <a:spLocks noGrp="1"/>
          </p:cNvSpPr>
          <p:nvPr>
            <p:ph type="title"/>
          </p:nvPr>
        </p:nvSpPr>
        <p:spPr>
          <a:xfrm>
            <a:off x="0" y="14605"/>
            <a:ext cx="12192000" cy="683090"/>
          </a:xfrm>
        </p:spPr>
        <p:txBody>
          <a:bodyPr>
            <a:normAutofit fontScale="90000"/>
          </a:bodyPr>
          <a:lstStyle/>
          <a:p>
            <a:pPr algn="ctr"/>
            <a:r>
              <a:rPr lang="en-US" b="1" dirty="0">
                <a:solidFill>
                  <a:schemeClr val="accent2">
                    <a:lumMod val="75000"/>
                  </a:schemeClr>
                </a:solidFill>
                <a:latin typeface="+mn-lt"/>
              </a:rPr>
              <a:t>The Argument of the Athenian Laws 50a-54d</a:t>
            </a:r>
          </a:p>
        </p:txBody>
      </p:sp>
      <p:sp>
        <p:nvSpPr>
          <p:cNvPr id="5" name="Rounded Rectangle 4">
            <a:extLst>
              <a:ext uri="{FF2B5EF4-FFF2-40B4-BE49-F238E27FC236}">
                <a16:creationId xmlns:a16="http://schemas.microsoft.com/office/drawing/2014/main" id="{8701C77E-1BA5-218B-AEE6-FFC31FA33567}"/>
              </a:ext>
            </a:extLst>
          </p:cNvPr>
          <p:cNvSpPr/>
          <p:nvPr/>
        </p:nvSpPr>
        <p:spPr>
          <a:xfrm>
            <a:off x="3363241" y="792479"/>
            <a:ext cx="8734102" cy="5937505"/>
          </a:xfrm>
          <a:prstGeom prst="roundRect">
            <a:avLst/>
          </a:prstGeom>
          <a:ln>
            <a:solidFill>
              <a:schemeClr val="accent2"/>
            </a:solidFill>
          </a:ln>
        </p:spPr>
        <p:style>
          <a:lnRef idx="2">
            <a:schemeClr val="accent6"/>
          </a:lnRef>
          <a:fillRef idx="1">
            <a:schemeClr val="lt1"/>
          </a:fillRef>
          <a:effectRef idx="0">
            <a:schemeClr val="accent6"/>
          </a:effectRef>
          <a:fontRef idx="minor">
            <a:schemeClr val="dk1"/>
          </a:fontRef>
        </p:style>
        <p:txBody>
          <a:bodyPr rtlCol="0" anchor="ctr"/>
          <a:lstStyle/>
          <a:p>
            <a:pPr marL="228600" indent="-228600" algn="just">
              <a:lnSpc>
                <a:spcPct val="150000"/>
              </a:lnSpc>
              <a:spcAft>
                <a:spcPts val="800"/>
              </a:spcAft>
            </a:pPr>
            <a:endParaRPr lang="en-IE" sz="2200" b="1" dirty="0">
              <a:effectLst/>
              <a:latin typeface="Calibri" panose="020F0502020204030204" pitchFamily="34" charset="0"/>
              <a:ea typeface="Calibri" panose="020F0502020204030204" pitchFamily="34" charset="0"/>
              <a:cs typeface="Calibri" panose="020F0502020204030204" pitchFamily="34" charset="0"/>
            </a:endParaRPr>
          </a:p>
          <a:p>
            <a:pPr marL="228600" indent="-228600" algn="just">
              <a:lnSpc>
                <a:spcPct val="150000"/>
              </a:lnSpc>
              <a:spcAft>
                <a:spcPts val="800"/>
              </a:spcAft>
            </a:pPr>
            <a:endParaRPr lang="en-IE" sz="2200" b="1" dirty="0">
              <a:latin typeface="Calibri" panose="020F0502020204030204" pitchFamily="34" charset="0"/>
              <a:ea typeface="Calibri" panose="020F0502020204030204" pitchFamily="34" charset="0"/>
              <a:cs typeface="Calibri" panose="020F0502020204030204" pitchFamily="34" charset="0"/>
            </a:endParaRPr>
          </a:p>
          <a:p>
            <a:pPr marL="228600" indent="-228600" algn="just">
              <a:spcAft>
                <a:spcPts val="800"/>
              </a:spcAft>
            </a:pPr>
            <a:endParaRPr lang="en-IE" sz="2200" b="1" dirty="0">
              <a:effectLst/>
              <a:latin typeface="Calibri" panose="020F0502020204030204" pitchFamily="34" charset="0"/>
              <a:ea typeface="Calibri" panose="020F0502020204030204" pitchFamily="34" charset="0"/>
              <a:cs typeface="Calibri" panose="020F0502020204030204" pitchFamily="34" charset="0"/>
            </a:endParaRPr>
          </a:p>
          <a:p>
            <a:pPr marL="228600" indent="-228600" algn="just">
              <a:spcAft>
                <a:spcPts val="800"/>
              </a:spcAft>
            </a:pPr>
            <a:endParaRPr lang="en-IE" sz="2200" b="1" dirty="0">
              <a:latin typeface="Calibri" panose="020F0502020204030204" pitchFamily="34" charset="0"/>
              <a:ea typeface="Calibri" panose="020F0502020204030204" pitchFamily="34" charset="0"/>
              <a:cs typeface="Calibri" panose="020F0502020204030204" pitchFamily="34" charset="0"/>
            </a:endParaRPr>
          </a:p>
          <a:p>
            <a:pPr marL="228600" indent="-228600" algn="just">
              <a:spcAft>
                <a:spcPts val="800"/>
              </a:spcAft>
            </a:pPr>
            <a:endParaRPr lang="en-IE" sz="2200" b="1" dirty="0">
              <a:effectLst/>
              <a:latin typeface="Calibri" panose="020F0502020204030204" pitchFamily="34" charset="0"/>
              <a:ea typeface="Calibri" panose="020F0502020204030204" pitchFamily="34" charset="0"/>
              <a:cs typeface="Calibri" panose="020F0502020204030204" pitchFamily="34" charset="0"/>
            </a:endParaRPr>
          </a:p>
          <a:p>
            <a:pPr marL="228600" indent="-228600" algn="just">
              <a:spcAft>
                <a:spcPts val="800"/>
              </a:spcAft>
            </a:pPr>
            <a:r>
              <a:rPr lang="en-IE" sz="2200" b="1" dirty="0">
                <a:effectLst/>
                <a:latin typeface="Calibri" panose="020F0502020204030204" pitchFamily="34" charset="0"/>
                <a:ea typeface="Calibri" panose="020F0502020204030204" pitchFamily="34" charset="0"/>
                <a:cs typeface="Calibri" panose="020F0502020204030204" pitchFamily="34" charset="0"/>
              </a:rPr>
              <a:t> *To flee would be unjust…:</a:t>
            </a:r>
          </a:p>
          <a:p>
            <a:pPr marL="228600" indent="-228600" algn="just">
              <a:spcAft>
                <a:spcPts val="800"/>
              </a:spcAft>
            </a:pPr>
            <a:r>
              <a:rPr lang="en-IE" sz="2200" b="1" dirty="0">
                <a:effectLst/>
                <a:latin typeface="Calibri" panose="020F0502020204030204" pitchFamily="34" charset="0"/>
                <a:ea typeface="Calibri" panose="020F0502020204030204" pitchFamily="34" charset="0"/>
                <a:cs typeface="Calibri" panose="020F0502020204030204" pitchFamily="34" charset="0"/>
              </a:rPr>
              <a:t>Laws:</a:t>
            </a:r>
            <a:r>
              <a:rPr lang="en-IE" sz="2200" dirty="0">
                <a:effectLst/>
                <a:latin typeface="Calibri" panose="020F0502020204030204" pitchFamily="34" charset="0"/>
                <a:ea typeface="Calibri" panose="020F0502020204030204" pitchFamily="34" charset="0"/>
                <a:cs typeface="Calibri" panose="020F0502020204030204" pitchFamily="34" charset="0"/>
              </a:rPr>
              <a:t> ‘Socrates, what are you proposing to do? </a:t>
            </a:r>
            <a:r>
              <a:rPr lang="en-IE" sz="2200" b="1" dirty="0">
                <a:solidFill>
                  <a:schemeClr val="accent2">
                    <a:lumMod val="75000"/>
                  </a:schemeClr>
                </a:solidFill>
                <a:effectLst/>
                <a:latin typeface="Calibri" panose="020F0502020204030204" pitchFamily="34" charset="0"/>
                <a:ea typeface="Calibri" panose="020F0502020204030204" pitchFamily="34" charset="0"/>
                <a:cs typeface="Calibri" panose="020F0502020204030204" pitchFamily="34" charset="0"/>
              </a:rPr>
              <a:t>Can you deny that by this act which you are contemplating you intend</a:t>
            </a:r>
            <a:r>
              <a:rPr lang="en-IE" sz="2200" dirty="0">
                <a:effectLst/>
                <a:latin typeface="Calibri" panose="020F0502020204030204" pitchFamily="34" charset="0"/>
                <a:ea typeface="Calibri" panose="020F0502020204030204" pitchFamily="34" charset="0"/>
                <a:cs typeface="Calibri" panose="020F0502020204030204" pitchFamily="34" charset="0"/>
              </a:rPr>
              <a:t>, so far as you have the power</a:t>
            </a:r>
            <a:r>
              <a:rPr lang="en-IE" sz="2200" dirty="0">
                <a:solidFill>
                  <a:schemeClr val="accent2">
                    <a:lumMod val="75000"/>
                  </a:schemeClr>
                </a:solidFill>
                <a:effectLst/>
                <a:latin typeface="Calibri" panose="020F0502020204030204" pitchFamily="34" charset="0"/>
                <a:ea typeface="Calibri" panose="020F0502020204030204" pitchFamily="34" charset="0"/>
                <a:cs typeface="Calibri" panose="020F0502020204030204" pitchFamily="34" charset="0"/>
              </a:rPr>
              <a:t>, </a:t>
            </a:r>
            <a:r>
              <a:rPr lang="en-IE" sz="2200" b="1" dirty="0">
                <a:solidFill>
                  <a:schemeClr val="accent2">
                    <a:lumMod val="75000"/>
                  </a:schemeClr>
                </a:solidFill>
                <a:effectLst/>
                <a:latin typeface="Calibri" panose="020F0502020204030204" pitchFamily="34" charset="0"/>
                <a:ea typeface="Calibri" panose="020F0502020204030204" pitchFamily="34" charset="0"/>
                <a:cs typeface="Calibri" panose="020F0502020204030204" pitchFamily="34" charset="0"/>
              </a:rPr>
              <a:t>to destroy us, the Laws, and the whole city</a:t>
            </a:r>
            <a:r>
              <a:rPr lang="en-IE" sz="2200" b="1" dirty="0">
                <a:effectLst/>
                <a:latin typeface="Calibri" panose="020F0502020204030204" pitchFamily="34" charset="0"/>
                <a:ea typeface="Calibri" panose="020F0502020204030204" pitchFamily="34" charset="0"/>
                <a:cs typeface="Calibri" panose="020F0502020204030204" pitchFamily="34" charset="0"/>
              </a:rPr>
              <a:t> </a:t>
            </a:r>
            <a:r>
              <a:rPr lang="en-IE" sz="2200" dirty="0">
                <a:effectLst/>
                <a:latin typeface="Calibri" panose="020F0502020204030204" pitchFamily="34" charset="0"/>
                <a:ea typeface="Calibri" panose="020F0502020204030204" pitchFamily="34" charset="0"/>
                <a:cs typeface="Calibri" panose="020F0502020204030204" pitchFamily="34" charset="0"/>
              </a:rPr>
              <a:t>as well? ’ (50a-b)</a:t>
            </a:r>
          </a:p>
          <a:p>
            <a:pPr marL="800100" lvl="1" indent="-342900" algn="just">
              <a:spcAft>
                <a:spcPts val="800"/>
              </a:spcAft>
              <a:buFont typeface="Arial" panose="020B0604020202020204" pitchFamily="34" charset="0"/>
              <a:buChar char="•"/>
            </a:pPr>
            <a:r>
              <a:rPr lang="en-IE" sz="2200" dirty="0">
                <a:latin typeface="Calibri" panose="020F0502020204030204" pitchFamily="34" charset="0"/>
                <a:ea typeface="Calibri" panose="020F0502020204030204" pitchFamily="34" charset="0"/>
                <a:cs typeface="Calibri" panose="020F0502020204030204" pitchFamily="34" charset="0"/>
              </a:rPr>
              <a:t>*Review: suffering injustice does not allow you to act unjustly </a:t>
            </a:r>
            <a:endParaRPr lang="en-IE" sz="2200" dirty="0">
              <a:effectLst/>
              <a:latin typeface="Calibri" panose="020F0502020204030204" pitchFamily="34" charset="0"/>
              <a:ea typeface="Calibri" panose="020F0502020204030204" pitchFamily="34" charset="0"/>
              <a:cs typeface="Calibri" panose="020F0502020204030204" pitchFamily="34" charset="0"/>
            </a:endParaRPr>
          </a:p>
          <a:p>
            <a:pPr marL="228600" indent="-228600" algn="just">
              <a:spcAft>
                <a:spcPts val="800"/>
              </a:spcAft>
            </a:pPr>
            <a:r>
              <a:rPr lang="en-IE" sz="2200" b="1" dirty="0">
                <a:effectLst/>
                <a:latin typeface="Calibri" panose="020F0502020204030204" pitchFamily="34" charset="0"/>
                <a:ea typeface="Calibri" panose="020F0502020204030204" pitchFamily="34" charset="0"/>
                <a:cs typeface="Calibri" panose="020F0502020204030204" pitchFamily="34" charset="0"/>
              </a:rPr>
              <a:t>Laws: </a:t>
            </a:r>
            <a:r>
              <a:rPr lang="en-IE" sz="2200" dirty="0">
                <a:effectLst/>
                <a:latin typeface="Calibri" panose="020F0502020204030204" pitchFamily="34" charset="0"/>
                <a:ea typeface="Calibri" panose="020F0502020204030204" pitchFamily="34" charset="0"/>
                <a:cs typeface="Calibri" panose="020F0502020204030204" pitchFamily="34" charset="0"/>
              </a:rPr>
              <a:t>‘did you undertake to abide by whatever judgements the city pronounced?’ (50c)</a:t>
            </a:r>
          </a:p>
          <a:p>
            <a:pPr marL="800100" lvl="1" indent="-342900" algn="just">
              <a:spcAft>
                <a:spcPts val="800"/>
              </a:spcAft>
              <a:buFont typeface="Arial" panose="020B0604020202020204" pitchFamily="34" charset="0"/>
              <a:buChar char="•"/>
            </a:pPr>
            <a:r>
              <a:rPr lang="en-IE" sz="2200" dirty="0">
                <a:latin typeface="Calibri" panose="020F0502020204030204" pitchFamily="34" charset="0"/>
                <a:ea typeface="Calibri" panose="020F0502020204030204" pitchFamily="34" charset="0"/>
                <a:cs typeface="Calibri" panose="020F0502020204030204" pitchFamily="34" charset="0"/>
              </a:rPr>
              <a:t>*Socrates stood trial instead of fleeing and accepted the risk. </a:t>
            </a:r>
            <a:endParaRPr lang="en-IE" sz="2200" dirty="0">
              <a:effectLst/>
              <a:latin typeface="Calibri" panose="020F0502020204030204" pitchFamily="34" charset="0"/>
              <a:ea typeface="Calibri" panose="020F0502020204030204" pitchFamily="34" charset="0"/>
              <a:cs typeface="Calibri" panose="020F0502020204030204" pitchFamily="34" charset="0"/>
            </a:endParaRPr>
          </a:p>
          <a:p>
            <a:pPr marL="228600" indent="-228600" algn="just">
              <a:spcAft>
                <a:spcPts val="800"/>
              </a:spcAft>
            </a:pPr>
            <a:r>
              <a:rPr lang="en-IE" sz="2200" b="1" dirty="0">
                <a:effectLst/>
                <a:latin typeface="Calibri" panose="020F0502020204030204" pitchFamily="34" charset="0"/>
                <a:ea typeface="Calibri" panose="020F0502020204030204" pitchFamily="34" charset="0"/>
                <a:cs typeface="Calibri" panose="020F0502020204030204" pitchFamily="34" charset="0"/>
              </a:rPr>
              <a:t>Laws: </a:t>
            </a:r>
            <a:r>
              <a:rPr lang="en-IE" sz="2200" dirty="0">
                <a:effectLst/>
                <a:latin typeface="Calibri" panose="020F0502020204030204" pitchFamily="34" charset="0"/>
                <a:ea typeface="Calibri" panose="020F0502020204030204" pitchFamily="34" charset="0"/>
                <a:cs typeface="Calibri" panose="020F0502020204030204" pitchFamily="34" charset="0"/>
              </a:rPr>
              <a:t>‘you must either persuade your country or do whatever it orders […] </a:t>
            </a:r>
            <a:r>
              <a:rPr lang="en-IE" sz="2200" dirty="0">
                <a:latin typeface="Calibri" panose="020F0502020204030204" pitchFamily="34" charset="0"/>
                <a:ea typeface="Calibri" panose="020F0502020204030204" pitchFamily="34" charset="0"/>
                <a:cs typeface="Calibri" panose="020F0502020204030204" pitchFamily="34" charset="0"/>
              </a:rPr>
              <a:t>you must do whatever your city and your country commands, or else persuade it that justice is on your side’ (51b-c)</a:t>
            </a:r>
          </a:p>
          <a:p>
            <a:pPr marL="228600" indent="-228600" algn="just">
              <a:spcAft>
                <a:spcPts val="800"/>
              </a:spcAft>
            </a:pPr>
            <a:r>
              <a:rPr lang="en-IE" sz="2200" b="1" dirty="0">
                <a:effectLst/>
                <a:latin typeface="Calibri" panose="020F0502020204030204" pitchFamily="34" charset="0"/>
                <a:ea typeface="Calibri" panose="020F0502020204030204" pitchFamily="34" charset="0"/>
                <a:cs typeface="Calibri" panose="020F0502020204030204" pitchFamily="34" charset="0"/>
              </a:rPr>
              <a:t>***Socrates:</a:t>
            </a:r>
            <a:r>
              <a:rPr lang="en-IE" sz="2200" dirty="0">
                <a:effectLst/>
                <a:latin typeface="Calibri" panose="020F0502020204030204" pitchFamily="34" charset="0"/>
                <a:ea typeface="Calibri" panose="020F0502020204030204" pitchFamily="34" charset="0"/>
                <a:cs typeface="Calibri" panose="020F0502020204030204" pitchFamily="34" charset="0"/>
              </a:rPr>
              <a:t> </a:t>
            </a:r>
            <a:r>
              <a:rPr lang="en-IE" sz="2200" u="sng" dirty="0">
                <a:solidFill>
                  <a:schemeClr val="accent2">
                    <a:lumMod val="75000"/>
                  </a:schemeClr>
                </a:solidFill>
                <a:effectLst/>
                <a:latin typeface="Calibri" panose="020F0502020204030204" pitchFamily="34" charset="0"/>
                <a:ea typeface="Calibri" panose="020F0502020204030204" pitchFamily="34" charset="0"/>
                <a:cs typeface="Calibri" panose="020F0502020204030204" pitchFamily="34" charset="0"/>
              </a:rPr>
              <a:t>What shall we say to this Crito? That what the Laws says is true, or not?</a:t>
            </a:r>
          </a:p>
          <a:p>
            <a:pPr marL="228600" indent="-228600" algn="just">
              <a:spcAft>
                <a:spcPts val="800"/>
              </a:spcAft>
            </a:pPr>
            <a:r>
              <a:rPr lang="en-IE" sz="2200" b="1" dirty="0">
                <a:latin typeface="Calibri" panose="020F0502020204030204" pitchFamily="34" charset="0"/>
                <a:ea typeface="Calibri" panose="020F0502020204030204" pitchFamily="34" charset="0"/>
                <a:cs typeface="Calibri" panose="020F0502020204030204" pitchFamily="34" charset="0"/>
              </a:rPr>
              <a:t>	***Crito:</a:t>
            </a:r>
            <a:r>
              <a:rPr lang="en-IE" sz="2200" dirty="0">
                <a:latin typeface="Calibri" panose="020F0502020204030204" pitchFamily="34" charset="0"/>
                <a:ea typeface="Calibri" panose="020F0502020204030204" pitchFamily="34" charset="0"/>
                <a:cs typeface="Calibri" panose="020F0502020204030204" pitchFamily="34" charset="0"/>
              </a:rPr>
              <a:t> </a:t>
            </a:r>
            <a:r>
              <a:rPr lang="en-IE" sz="2200" u="sng" dirty="0">
                <a:solidFill>
                  <a:schemeClr val="accent2">
                    <a:lumMod val="75000"/>
                  </a:schemeClr>
                </a:solidFill>
                <a:latin typeface="Calibri" panose="020F0502020204030204" pitchFamily="34" charset="0"/>
                <a:ea typeface="Calibri" panose="020F0502020204030204" pitchFamily="34" charset="0"/>
                <a:cs typeface="Calibri" panose="020F0502020204030204" pitchFamily="34" charset="0"/>
              </a:rPr>
              <a:t>Yes, I think so.</a:t>
            </a:r>
            <a:endParaRPr lang="en-IE" sz="2200" u="sng" dirty="0">
              <a:solidFill>
                <a:schemeClr val="accent2">
                  <a:lumMod val="75000"/>
                </a:schemeClr>
              </a:solidFill>
              <a:effectLst/>
              <a:latin typeface="Calibri" panose="020F0502020204030204" pitchFamily="34" charset="0"/>
              <a:ea typeface="Calibri" panose="020F0502020204030204" pitchFamily="34" charset="0"/>
              <a:cs typeface="Calibri" panose="020F0502020204030204" pitchFamily="34" charset="0"/>
            </a:endParaRPr>
          </a:p>
          <a:p>
            <a:pPr marL="228600" indent="-228600" algn="just">
              <a:lnSpc>
                <a:spcPct val="150000"/>
              </a:lnSpc>
              <a:spcAft>
                <a:spcPts val="800"/>
              </a:spcAft>
            </a:pPr>
            <a:endParaRPr lang="en-IE" sz="2200" dirty="0">
              <a:effectLst/>
              <a:latin typeface="Calibri" panose="020F0502020204030204" pitchFamily="34" charset="0"/>
              <a:ea typeface="Calibri" panose="020F0502020204030204" pitchFamily="34" charset="0"/>
              <a:cs typeface="Calibri" panose="020F0502020204030204" pitchFamily="34" charset="0"/>
            </a:endParaRPr>
          </a:p>
          <a:p>
            <a:pPr marL="228600" indent="-228600" algn="just">
              <a:lnSpc>
                <a:spcPct val="150000"/>
              </a:lnSpc>
              <a:spcAft>
                <a:spcPts val="800"/>
              </a:spcAft>
            </a:pPr>
            <a:endParaRPr lang="en-IE" sz="2200" dirty="0">
              <a:effectLst/>
              <a:latin typeface="Calibri" panose="020F0502020204030204" pitchFamily="34" charset="0"/>
              <a:ea typeface="Calibri" panose="020F0502020204030204" pitchFamily="34" charset="0"/>
              <a:cs typeface="Calibri" panose="020F0502020204030204" pitchFamily="34" charset="0"/>
            </a:endParaRPr>
          </a:p>
          <a:p>
            <a:pPr marL="228600" indent="-228600" algn="just">
              <a:lnSpc>
                <a:spcPct val="150000"/>
              </a:lnSpc>
              <a:spcAft>
                <a:spcPts val="800"/>
              </a:spcAft>
            </a:pPr>
            <a:endParaRPr lang="en-IE" sz="2200" dirty="0">
              <a:effectLst/>
              <a:latin typeface="Calibri" panose="020F0502020204030204" pitchFamily="34" charset="0"/>
              <a:ea typeface="Calibri" panose="020F0502020204030204" pitchFamily="34" charset="0"/>
              <a:cs typeface="Calibri" panose="020F0502020204030204" pitchFamily="34" charset="0"/>
            </a:endParaRPr>
          </a:p>
          <a:p>
            <a:pPr marL="228600" indent="-228600" algn="just">
              <a:lnSpc>
                <a:spcPct val="150000"/>
              </a:lnSpc>
              <a:spcAft>
                <a:spcPts val="800"/>
              </a:spcAft>
            </a:pPr>
            <a:endParaRPr lang="en-IE" sz="2200" dirty="0">
              <a:effectLst/>
              <a:latin typeface="Calibri" panose="020F0502020204030204" pitchFamily="34" charset="0"/>
              <a:ea typeface="Calibri" panose="020F0502020204030204" pitchFamily="34" charset="0"/>
              <a:cs typeface="Calibri" panose="020F0502020204030204" pitchFamily="34" charset="0"/>
            </a:endParaRPr>
          </a:p>
        </p:txBody>
      </p:sp>
      <p:sp>
        <p:nvSpPr>
          <p:cNvPr id="6" name="Oval 5">
            <a:extLst>
              <a:ext uri="{FF2B5EF4-FFF2-40B4-BE49-F238E27FC236}">
                <a16:creationId xmlns:a16="http://schemas.microsoft.com/office/drawing/2014/main" id="{02B14553-3009-8676-DC6F-2B300AAB45A6}"/>
              </a:ext>
            </a:extLst>
          </p:cNvPr>
          <p:cNvSpPr/>
          <p:nvPr/>
        </p:nvSpPr>
        <p:spPr>
          <a:xfrm>
            <a:off x="3090905" y="2217195"/>
            <a:ext cx="363056" cy="315844"/>
          </a:xfrm>
          <a:prstGeom prst="ellipse">
            <a:avLst/>
          </a:prstGeom>
          <a:ln>
            <a:solidFill>
              <a:schemeClr val="accent2"/>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7" name="Oval 6">
            <a:extLst>
              <a:ext uri="{FF2B5EF4-FFF2-40B4-BE49-F238E27FC236}">
                <a16:creationId xmlns:a16="http://schemas.microsoft.com/office/drawing/2014/main" id="{A6B80D2A-F698-D68F-3F70-6FC330C7E586}"/>
              </a:ext>
            </a:extLst>
          </p:cNvPr>
          <p:cNvSpPr>
            <a:spLocks noChangeAspect="1"/>
          </p:cNvSpPr>
          <p:nvPr/>
        </p:nvSpPr>
        <p:spPr>
          <a:xfrm>
            <a:off x="2912603" y="2441309"/>
            <a:ext cx="275151" cy="266945"/>
          </a:xfrm>
          <a:prstGeom prst="ellipse">
            <a:avLst/>
          </a:prstGeom>
          <a:ln>
            <a:solidFill>
              <a:schemeClr val="accent2"/>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pic>
        <p:nvPicPr>
          <p:cNvPr id="3" name="Picture 2">
            <a:extLst>
              <a:ext uri="{FF2B5EF4-FFF2-40B4-BE49-F238E27FC236}">
                <a16:creationId xmlns:a16="http://schemas.microsoft.com/office/drawing/2014/main" id="{B1250F2F-8C86-C165-E05E-33DBA605D6FD}"/>
              </a:ext>
            </a:extLst>
          </p:cNvPr>
          <p:cNvPicPr>
            <a:picLocks noChangeAspect="1"/>
          </p:cNvPicPr>
          <p:nvPr/>
        </p:nvPicPr>
        <p:blipFill rotWithShape="1">
          <a:blip r:embed="rId3"/>
          <a:srcRect t="1414"/>
          <a:stretch/>
        </p:blipFill>
        <p:spPr>
          <a:xfrm>
            <a:off x="0" y="697695"/>
            <a:ext cx="2938272" cy="6199788"/>
          </a:xfrm>
          <a:prstGeom prst="rect">
            <a:avLst/>
          </a:prstGeom>
        </p:spPr>
      </p:pic>
      <p:sp>
        <p:nvSpPr>
          <p:cNvPr id="10" name="Oval 9">
            <a:extLst>
              <a:ext uri="{FF2B5EF4-FFF2-40B4-BE49-F238E27FC236}">
                <a16:creationId xmlns:a16="http://schemas.microsoft.com/office/drawing/2014/main" id="{C6CB7ED4-52B3-268C-7F97-FAFF00EAEB0B}"/>
              </a:ext>
            </a:extLst>
          </p:cNvPr>
          <p:cNvSpPr>
            <a:spLocks noChangeAspect="1"/>
          </p:cNvSpPr>
          <p:nvPr/>
        </p:nvSpPr>
        <p:spPr>
          <a:xfrm>
            <a:off x="2744041" y="2658018"/>
            <a:ext cx="220121" cy="213556"/>
          </a:xfrm>
          <a:prstGeom prst="ellipse">
            <a:avLst/>
          </a:prstGeom>
          <a:ln>
            <a:solidFill>
              <a:schemeClr val="accent2"/>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311811915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DE7EBE-7CA6-7AF3-9428-5EC499BD1CA1}"/>
              </a:ext>
            </a:extLst>
          </p:cNvPr>
          <p:cNvSpPr>
            <a:spLocks noGrp="1"/>
          </p:cNvSpPr>
          <p:nvPr>
            <p:ph type="title"/>
          </p:nvPr>
        </p:nvSpPr>
        <p:spPr>
          <a:xfrm>
            <a:off x="0" y="14605"/>
            <a:ext cx="12192000" cy="683090"/>
          </a:xfrm>
        </p:spPr>
        <p:txBody>
          <a:bodyPr>
            <a:normAutofit fontScale="90000"/>
          </a:bodyPr>
          <a:lstStyle/>
          <a:p>
            <a:pPr algn="ctr"/>
            <a:r>
              <a:rPr lang="en-US" b="1" dirty="0">
                <a:solidFill>
                  <a:schemeClr val="accent2">
                    <a:lumMod val="75000"/>
                  </a:schemeClr>
                </a:solidFill>
                <a:latin typeface="+mn-lt"/>
              </a:rPr>
              <a:t>Living in Athens Necessitates Obeying the Law (51c-52e)</a:t>
            </a:r>
          </a:p>
        </p:txBody>
      </p:sp>
      <p:sp>
        <p:nvSpPr>
          <p:cNvPr id="5" name="Rounded Rectangle 4">
            <a:extLst>
              <a:ext uri="{FF2B5EF4-FFF2-40B4-BE49-F238E27FC236}">
                <a16:creationId xmlns:a16="http://schemas.microsoft.com/office/drawing/2014/main" id="{8701C77E-1BA5-218B-AEE6-FFC31FA33567}"/>
              </a:ext>
            </a:extLst>
          </p:cNvPr>
          <p:cNvSpPr/>
          <p:nvPr/>
        </p:nvSpPr>
        <p:spPr>
          <a:xfrm>
            <a:off x="3406759" y="834044"/>
            <a:ext cx="8690583" cy="6009351"/>
          </a:xfrm>
          <a:prstGeom prst="roundRect">
            <a:avLst/>
          </a:prstGeom>
          <a:ln>
            <a:solidFill>
              <a:schemeClr val="accent2"/>
            </a:solidFill>
          </a:ln>
        </p:spPr>
        <p:style>
          <a:lnRef idx="2">
            <a:schemeClr val="accent6"/>
          </a:lnRef>
          <a:fillRef idx="1">
            <a:schemeClr val="lt1"/>
          </a:fillRef>
          <a:effectRef idx="0">
            <a:schemeClr val="accent6"/>
          </a:effectRef>
          <a:fontRef idx="minor">
            <a:schemeClr val="dk1"/>
          </a:fontRef>
        </p:style>
        <p:txBody>
          <a:bodyPr rtlCol="0" anchor="ctr"/>
          <a:lstStyle/>
          <a:p>
            <a:pPr marL="228600" indent="-228600" algn="just">
              <a:lnSpc>
                <a:spcPct val="150000"/>
              </a:lnSpc>
              <a:spcAft>
                <a:spcPts val="800"/>
              </a:spcAft>
            </a:pPr>
            <a:endParaRPr lang="en-IE" sz="2200" b="1" dirty="0">
              <a:effectLst/>
              <a:latin typeface="Calibri" panose="020F0502020204030204" pitchFamily="34" charset="0"/>
              <a:ea typeface="Calibri" panose="020F0502020204030204" pitchFamily="34" charset="0"/>
              <a:cs typeface="Calibri" panose="020F0502020204030204" pitchFamily="34" charset="0"/>
            </a:endParaRPr>
          </a:p>
          <a:p>
            <a:pPr marL="228600" indent="-228600" algn="just">
              <a:lnSpc>
                <a:spcPct val="150000"/>
              </a:lnSpc>
              <a:spcAft>
                <a:spcPts val="800"/>
              </a:spcAft>
            </a:pPr>
            <a:endParaRPr lang="en-IE" sz="2200" b="1" dirty="0">
              <a:latin typeface="Calibri" panose="020F0502020204030204" pitchFamily="34" charset="0"/>
              <a:ea typeface="Calibri" panose="020F0502020204030204" pitchFamily="34" charset="0"/>
              <a:cs typeface="Calibri" panose="020F0502020204030204" pitchFamily="34" charset="0"/>
            </a:endParaRPr>
          </a:p>
          <a:p>
            <a:pPr marL="228600" indent="-228600" algn="just">
              <a:lnSpc>
                <a:spcPct val="150000"/>
              </a:lnSpc>
              <a:spcAft>
                <a:spcPts val="800"/>
              </a:spcAft>
            </a:pPr>
            <a:r>
              <a:rPr lang="en-IE" sz="2200" b="1" dirty="0">
                <a:effectLst/>
                <a:latin typeface="Calibri" panose="020F0502020204030204" pitchFamily="34" charset="0"/>
                <a:ea typeface="Calibri" panose="020F0502020204030204" pitchFamily="34" charset="0"/>
                <a:cs typeface="Calibri" panose="020F0502020204030204" pitchFamily="34" charset="0"/>
              </a:rPr>
              <a:t>Laws:</a:t>
            </a:r>
            <a:r>
              <a:rPr lang="en-IE" sz="2200" dirty="0">
                <a:effectLst/>
                <a:latin typeface="Calibri" panose="020F0502020204030204" pitchFamily="34" charset="0"/>
                <a:ea typeface="Calibri" panose="020F0502020204030204" pitchFamily="34" charset="0"/>
                <a:cs typeface="Calibri" panose="020F0502020204030204" pitchFamily="34" charset="0"/>
              </a:rPr>
              <a:t> If any one of you stands his ground when he can see how we administer justice and the rest of our public organisation, we hold that by so doing he has in fact undertaken to do anything that we tell him; and </a:t>
            </a:r>
            <a:r>
              <a:rPr lang="en-IE" sz="2200" b="1" dirty="0">
                <a:solidFill>
                  <a:schemeClr val="accent2">
                    <a:lumMod val="75000"/>
                  </a:schemeClr>
                </a:solidFill>
                <a:effectLst/>
                <a:latin typeface="Calibri" panose="020F0502020204030204" pitchFamily="34" charset="0"/>
                <a:ea typeface="Calibri" panose="020F0502020204030204" pitchFamily="34" charset="0"/>
                <a:cs typeface="Calibri" panose="020F0502020204030204" pitchFamily="34" charset="0"/>
              </a:rPr>
              <a:t>we maintain that anyone who disobeys is guilty of doing wrong</a:t>
            </a:r>
            <a:r>
              <a:rPr lang="en-IE" sz="2200" dirty="0">
                <a:effectLst/>
                <a:latin typeface="Calibri" panose="020F0502020204030204" pitchFamily="34" charset="0"/>
                <a:ea typeface="Calibri" panose="020F0502020204030204" pitchFamily="34" charset="0"/>
                <a:cs typeface="Calibri" panose="020F0502020204030204" pitchFamily="34" charset="0"/>
              </a:rPr>
              <a:t>…’ (51e)</a:t>
            </a:r>
          </a:p>
          <a:p>
            <a:pPr marL="228600" indent="-228600" algn="just">
              <a:lnSpc>
                <a:spcPct val="150000"/>
              </a:lnSpc>
              <a:spcAft>
                <a:spcPts val="800"/>
              </a:spcAft>
            </a:pPr>
            <a:r>
              <a:rPr lang="en-IE" sz="2200" b="1" dirty="0">
                <a:latin typeface="Calibri" panose="020F0502020204030204" pitchFamily="34" charset="0"/>
                <a:ea typeface="Calibri" panose="020F0502020204030204" pitchFamily="34" charset="0"/>
                <a:cs typeface="Calibri" panose="020F0502020204030204" pitchFamily="34" charset="0"/>
              </a:rPr>
              <a:t>Laws:</a:t>
            </a:r>
            <a:r>
              <a:rPr lang="en-IE" sz="2200" dirty="0">
                <a:latin typeface="Calibri" panose="020F0502020204030204" pitchFamily="34" charset="0"/>
                <a:ea typeface="Calibri" panose="020F0502020204030204" pitchFamily="34" charset="0"/>
                <a:cs typeface="Calibri" panose="020F0502020204030204" pitchFamily="34" charset="0"/>
              </a:rPr>
              <a:t> ‘Are we or are we not speaking the truth when we say that you have undertaken, in deed and not in word, to play the role of citizen in obedience to us? </a:t>
            </a:r>
          </a:p>
          <a:p>
            <a:pPr marL="228600" indent="-228600" algn="just">
              <a:lnSpc>
                <a:spcPct val="150000"/>
              </a:lnSpc>
              <a:spcAft>
                <a:spcPts val="800"/>
              </a:spcAft>
            </a:pPr>
            <a:r>
              <a:rPr lang="en-IE" sz="2200" dirty="0">
                <a:latin typeface="Calibri" panose="020F0502020204030204" pitchFamily="34" charset="0"/>
                <a:ea typeface="Calibri" panose="020F0502020204030204" pitchFamily="34" charset="0"/>
                <a:cs typeface="Calibri" panose="020F0502020204030204" pitchFamily="34" charset="0"/>
              </a:rPr>
              <a:t>Socrates: </a:t>
            </a:r>
            <a:r>
              <a:rPr lang="en-IE" sz="2200" b="1" u="sng" dirty="0">
                <a:solidFill>
                  <a:schemeClr val="accent2">
                    <a:lumMod val="75000"/>
                  </a:schemeClr>
                </a:solidFill>
                <a:latin typeface="Calibri" panose="020F0502020204030204" pitchFamily="34" charset="0"/>
                <a:ea typeface="Calibri" panose="020F0502020204030204" pitchFamily="34" charset="0"/>
                <a:cs typeface="Calibri" panose="020F0502020204030204" pitchFamily="34" charset="0"/>
              </a:rPr>
              <a:t>What are we to say to that, Crito? Are we not bound to admit it?</a:t>
            </a:r>
          </a:p>
          <a:p>
            <a:pPr marL="228600" indent="-228600" algn="just">
              <a:lnSpc>
                <a:spcPct val="150000"/>
              </a:lnSpc>
              <a:spcAft>
                <a:spcPts val="800"/>
              </a:spcAft>
            </a:pPr>
            <a:r>
              <a:rPr lang="en-IE" sz="2200" b="1" dirty="0">
                <a:effectLst/>
                <a:latin typeface="Calibri" panose="020F0502020204030204" pitchFamily="34" charset="0"/>
                <a:ea typeface="Calibri" panose="020F0502020204030204" pitchFamily="34" charset="0"/>
                <a:cs typeface="Calibri" panose="020F0502020204030204" pitchFamily="34" charset="0"/>
              </a:rPr>
              <a:t>Crito:</a:t>
            </a:r>
            <a:r>
              <a:rPr lang="en-IE" sz="2200" dirty="0">
                <a:effectLst/>
                <a:latin typeface="Calibri" panose="020F0502020204030204" pitchFamily="34" charset="0"/>
                <a:ea typeface="Calibri" panose="020F0502020204030204" pitchFamily="34" charset="0"/>
                <a:cs typeface="Calibri" panose="020F0502020204030204" pitchFamily="34" charset="0"/>
              </a:rPr>
              <a:t> </a:t>
            </a:r>
            <a:r>
              <a:rPr lang="en-IE" sz="2200" b="1" u="sng" dirty="0">
                <a:solidFill>
                  <a:schemeClr val="accent2">
                    <a:lumMod val="75000"/>
                  </a:schemeClr>
                </a:solidFill>
                <a:effectLst/>
                <a:latin typeface="Calibri" panose="020F0502020204030204" pitchFamily="34" charset="0"/>
                <a:ea typeface="Calibri" panose="020F0502020204030204" pitchFamily="34" charset="0"/>
                <a:cs typeface="Calibri" panose="020F0502020204030204" pitchFamily="34" charset="0"/>
              </a:rPr>
              <a:t>We must, Socrates</a:t>
            </a:r>
            <a:r>
              <a:rPr lang="en-IE" sz="2200" dirty="0">
                <a:solidFill>
                  <a:schemeClr val="accent2">
                    <a:lumMod val="75000"/>
                  </a:schemeClr>
                </a:solidFill>
                <a:effectLst/>
                <a:latin typeface="Calibri" panose="020F0502020204030204" pitchFamily="34" charset="0"/>
                <a:ea typeface="Calibri" panose="020F0502020204030204" pitchFamily="34" charset="0"/>
                <a:cs typeface="Calibri" panose="020F0502020204030204" pitchFamily="34" charset="0"/>
              </a:rPr>
              <a:t>.</a:t>
            </a:r>
          </a:p>
          <a:p>
            <a:pPr marL="228600" indent="-228600" algn="just">
              <a:lnSpc>
                <a:spcPct val="150000"/>
              </a:lnSpc>
              <a:spcAft>
                <a:spcPts val="800"/>
              </a:spcAft>
            </a:pPr>
            <a:endParaRPr lang="en-IE" sz="2200" dirty="0">
              <a:effectLst/>
              <a:latin typeface="Calibri" panose="020F0502020204030204" pitchFamily="34" charset="0"/>
              <a:ea typeface="Calibri" panose="020F0502020204030204" pitchFamily="34" charset="0"/>
              <a:cs typeface="Calibri" panose="020F0502020204030204" pitchFamily="34" charset="0"/>
            </a:endParaRPr>
          </a:p>
          <a:p>
            <a:pPr marL="228600" indent="-228600" algn="just">
              <a:lnSpc>
                <a:spcPct val="150000"/>
              </a:lnSpc>
              <a:spcAft>
                <a:spcPts val="800"/>
              </a:spcAft>
            </a:pPr>
            <a:endParaRPr lang="en-IE" sz="2200" dirty="0">
              <a:effectLst/>
              <a:latin typeface="Calibri" panose="020F0502020204030204" pitchFamily="34" charset="0"/>
              <a:ea typeface="Calibri" panose="020F0502020204030204" pitchFamily="34" charset="0"/>
              <a:cs typeface="Calibri" panose="020F0502020204030204" pitchFamily="34" charset="0"/>
            </a:endParaRPr>
          </a:p>
        </p:txBody>
      </p:sp>
      <p:sp>
        <p:nvSpPr>
          <p:cNvPr id="6" name="Oval 5">
            <a:extLst>
              <a:ext uri="{FF2B5EF4-FFF2-40B4-BE49-F238E27FC236}">
                <a16:creationId xmlns:a16="http://schemas.microsoft.com/office/drawing/2014/main" id="{02B14553-3009-8676-DC6F-2B300AAB45A6}"/>
              </a:ext>
            </a:extLst>
          </p:cNvPr>
          <p:cNvSpPr/>
          <p:nvPr/>
        </p:nvSpPr>
        <p:spPr>
          <a:xfrm>
            <a:off x="3191959" y="2231991"/>
            <a:ext cx="363056" cy="315844"/>
          </a:xfrm>
          <a:prstGeom prst="ellipse">
            <a:avLst/>
          </a:prstGeom>
          <a:ln>
            <a:solidFill>
              <a:schemeClr val="accent2"/>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7" name="Oval 6">
            <a:extLst>
              <a:ext uri="{FF2B5EF4-FFF2-40B4-BE49-F238E27FC236}">
                <a16:creationId xmlns:a16="http://schemas.microsoft.com/office/drawing/2014/main" id="{A6B80D2A-F698-D68F-3F70-6FC330C7E586}"/>
              </a:ext>
            </a:extLst>
          </p:cNvPr>
          <p:cNvSpPr>
            <a:spLocks noChangeAspect="1"/>
          </p:cNvSpPr>
          <p:nvPr/>
        </p:nvSpPr>
        <p:spPr>
          <a:xfrm>
            <a:off x="2975565" y="2468081"/>
            <a:ext cx="275151" cy="266945"/>
          </a:xfrm>
          <a:prstGeom prst="ellipse">
            <a:avLst/>
          </a:prstGeom>
          <a:ln>
            <a:solidFill>
              <a:schemeClr val="accent2"/>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8" name="Oval 7">
            <a:extLst>
              <a:ext uri="{FF2B5EF4-FFF2-40B4-BE49-F238E27FC236}">
                <a16:creationId xmlns:a16="http://schemas.microsoft.com/office/drawing/2014/main" id="{6D7820C3-10CC-A3C0-C406-B07DA098F615}"/>
              </a:ext>
            </a:extLst>
          </p:cNvPr>
          <p:cNvSpPr>
            <a:spLocks noChangeAspect="1"/>
          </p:cNvSpPr>
          <p:nvPr/>
        </p:nvSpPr>
        <p:spPr>
          <a:xfrm>
            <a:off x="2770682" y="2697596"/>
            <a:ext cx="220121" cy="213556"/>
          </a:xfrm>
          <a:prstGeom prst="ellipse">
            <a:avLst/>
          </a:prstGeom>
          <a:ln>
            <a:solidFill>
              <a:schemeClr val="accent2"/>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pic>
        <p:nvPicPr>
          <p:cNvPr id="3" name="Picture 2">
            <a:extLst>
              <a:ext uri="{FF2B5EF4-FFF2-40B4-BE49-F238E27FC236}">
                <a16:creationId xmlns:a16="http://schemas.microsoft.com/office/drawing/2014/main" id="{B1250F2F-8C86-C165-E05E-33DBA605D6FD}"/>
              </a:ext>
            </a:extLst>
          </p:cNvPr>
          <p:cNvPicPr>
            <a:picLocks noChangeAspect="1"/>
          </p:cNvPicPr>
          <p:nvPr/>
        </p:nvPicPr>
        <p:blipFill>
          <a:blip r:embed="rId3"/>
          <a:stretch>
            <a:fillRect/>
          </a:stretch>
        </p:blipFill>
        <p:spPr>
          <a:xfrm>
            <a:off x="0" y="608783"/>
            <a:ext cx="2938272" cy="6288700"/>
          </a:xfrm>
          <a:prstGeom prst="rect">
            <a:avLst/>
          </a:prstGeom>
        </p:spPr>
      </p:pic>
    </p:spTree>
    <p:extLst>
      <p:ext uri="{BB962C8B-B14F-4D97-AF65-F5344CB8AC3E}">
        <p14:creationId xmlns:p14="http://schemas.microsoft.com/office/powerpoint/2010/main" val="330942792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DE7EBE-7CA6-7AF3-9428-5EC499BD1CA1}"/>
              </a:ext>
            </a:extLst>
          </p:cNvPr>
          <p:cNvSpPr>
            <a:spLocks noGrp="1"/>
          </p:cNvSpPr>
          <p:nvPr>
            <p:ph type="title"/>
          </p:nvPr>
        </p:nvSpPr>
        <p:spPr>
          <a:xfrm>
            <a:off x="0" y="14605"/>
            <a:ext cx="12192000" cy="683090"/>
          </a:xfrm>
        </p:spPr>
        <p:txBody>
          <a:bodyPr>
            <a:normAutofit/>
          </a:bodyPr>
          <a:lstStyle/>
          <a:p>
            <a:pPr algn="ctr"/>
            <a:r>
              <a:rPr lang="en-US" sz="3700" b="1" dirty="0">
                <a:solidFill>
                  <a:schemeClr val="accent2">
                    <a:lumMod val="75000"/>
                  </a:schemeClr>
                </a:solidFill>
                <a:latin typeface="+mn-lt"/>
              </a:rPr>
              <a:t>Socrates’ Children: the Argument of the Athenian Laws 54a-b</a:t>
            </a:r>
          </a:p>
        </p:txBody>
      </p:sp>
      <p:sp>
        <p:nvSpPr>
          <p:cNvPr id="5" name="Rounded Rectangle 4">
            <a:extLst>
              <a:ext uri="{FF2B5EF4-FFF2-40B4-BE49-F238E27FC236}">
                <a16:creationId xmlns:a16="http://schemas.microsoft.com/office/drawing/2014/main" id="{8701C77E-1BA5-218B-AEE6-FFC31FA33567}"/>
              </a:ext>
            </a:extLst>
          </p:cNvPr>
          <p:cNvSpPr/>
          <p:nvPr/>
        </p:nvSpPr>
        <p:spPr>
          <a:xfrm>
            <a:off x="3363241" y="792479"/>
            <a:ext cx="8734102" cy="5937505"/>
          </a:xfrm>
          <a:prstGeom prst="roundRect">
            <a:avLst/>
          </a:prstGeom>
          <a:ln>
            <a:solidFill>
              <a:schemeClr val="accent2"/>
            </a:solidFill>
          </a:ln>
        </p:spPr>
        <p:style>
          <a:lnRef idx="2">
            <a:schemeClr val="accent6"/>
          </a:lnRef>
          <a:fillRef idx="1">
            <a:schemeClr val="lt1"/>
          </a:fillRef>
          <a:effectRef idx="0">
            <a:schemeClr val="accent6"/>
          </a:effectRef>
          <a:fontRef idx="minor">
            <a:schemeClr val="dk1"/>
          </a:fontRef>
        </p:style>
        <p:txBody>
          <a:bodyPr rtlCol="0" anchor="ctr"/>
          <a:lstStyle/>
          <a:p>
            <a:pPr marL="228600" indent="-228600" algn="just">
              <a:lnSpc>
                <a:spcPct val="150000"/>
              </a:lnSpc>
              <a:spcAft>
                <a:spcPts val="800"/>
              </a:spcAft>
            </a:pPr>
            <a:endParaRPr lang="en-IE" sz="2200" b="1" dirty="0">
              <a:effectLst/>
              <a:latin typeface="Calibri" panose="020F0502020204030204" pitchFamily="34" charset="0"/>
              <a:ea typeface="Calibri" panose="020F0502020204030204" pitchFamily="34" charset="0"/>
              <a:cs typeface="Calibri" panose="020F0502020204030204" pitchFamily="34" charset="0"/>
            </a:endParaRPr>
          </a:p>
          <a:p>
            <a:pPr marL="228600" indent="-228600" algn="just">
              <a:lnSpc>
                <a:spcPct val="150000"/>
              </a:lnSpc>
              <a:spcAft>
                <a:spcPts val="800"/>
              </a:spcAft>
            </a:pPr>
            <a:endParaRPr lang="en-IE" sz="2200" b="1" dirty="0">
              <a:latin typeface="Calibri" panose="020F0502020204030204" pitchFamily="34" charset="0"/>
              <a:ea typeface="Calibri" panose="020F0502020204030204" pitchFamily="34" charset="0"/>
              <a:cs typeface="Calibri" panose="020F0502020204030204" pitchFamily="34" charset="0"/>
            </a:endParaRPr>
          </a:p>
          <a:p>
            <a:pPr marL="228600" indent="-228600" algn="just">
              <a:spcAft>
                <a:spcPts val="800"/>
              </a:spcAft>
            </a:pPr>
            <a:endParaRPr lang="en-IE" sz="2300" b="1" dirty="0">
              <a:effectLst/>
              <a:latin typeface="Calibri" panose="020F0502020204030204" pitchFamily="34" charset="0"/>
              <a:ea typeface="Calibri" panose="020F0502020204030204" pitchFamily="34" charset="0"/>
              <a:cs typeface="Calibri" panose="020F0502020204030204" pitchFamily="34" charset="0"/>
            </a:endParaRPr>
          </a:p>
          <a:p>
            <a:pPr marL="228600" indent="-228600" algn="just">
              <a:spcAft>
                <a:spcPts val="800"/>
              </a:spcAft>
            </a:pPr>
            <a:r>
              <a:rPr lang="en-US" sz="2300" b="1" kern="0" dirty="0">
                <a:solidFill>
                  <a:srgbClr val="000000"/>
                </a:solidFill>
                <a:latin typeface="Calibri" panose="020F0502020204030204" pitchFamily="34" charset="0"/>
                <a:cs typeface="Calibri" panose="020F0502020204030204" pitchFamily="34" charset="0"/>
              </a:rPr>
              <a:t>   </a:t>
            </a:r>
            <a:r>
              <a:rPr lang="en-US" sz="2300" kern="0" dirty="0">
                <a:solidFill>
                  <a:srgbClr val="000000"/>
                </a:solidFill>
                <a:latin typeface="Calibri" panose="020F0502020204030204" pitchFamily="34" charset="0"/>
                <a:cs typeface="Calibri" panose="020F0502020204030204" pitchFamily="34" charset="0"/>
              </a:rPr>
              <a:t>‘But </a:t>
            </a:r>
            <a:r>
              <a:rPr lang="en-US" sz="2300" b="1" u="sng" kern="0" dirty="0">
                <a:solidFill>
                  <a:srgbClr val="000000"/>
                </a:solidFill>
                <a:latin typeface="Calibri" panose="020F0502020204030204" pitchFamily="34" charset="0"/>
                <a:cs typeface="Calibri" panose="020F0502020204030204" pitchFamily="34" charset="0"/>
              </a:rPr>
              <a:t>of course you want to live for your children’s sake, so that you may be able to bring them up and educate them. Indeed</a:t>
            </a:r>
            <a:r>
              <a:rPr lang="en-US" sz="2300" kern="0" dirty="0">
                <a:solidFill>
                  <a:srgbClr val="000000"/>
                </a:solidFill>
                <a:latin typeface="Calibri" panose="020F0502020204030204" pitchFamily="34" charset="0"/>
                <a:cs typeface="Calibri" panose="020F0502020204030204" pitchFamily="34" charset="0"/>
              </a:rPr>
              <a:t>! By first taking them off to Thessaly and </a:t>
            </a:r>
            <a:r>
              <a:rPr lang="en-US" sz="2300" kern="0" dirty="0">
                <a:latin typeface="Calibri" panose="020F0502020204030204" pitchFamily="34" charset="0"/>
                <a:cs typeface="Calibri" panose="020F0502020204030204" pitchFamily="34" charset="0"/>
              </a:rPr>
              <a:t>making foreigners of them</a:t>
            </a:r>
            <a:r>
              <a:rPr lang="en-US" sz="2300" kern="0" dirty="0">
                <a:solidFill>
                  <a:srgbClr val="000000"/>
                </a:solidFill>
                <a:latin typeface="Calibri" panose="020F0502020204030204" pitchFamily="34" charset="0"/>
                <a:cs typeface="Calibri" panose="020F0502020204030204" pitchFamily="34" charset="0"/>
              </a:rPr>
              <a:t>, so that they’ll have that to enjoy too? Or if that is not your intention, </a:t>
            </a:r>
            <a:r>
              <a:rPr lang="en-US" sz="2300" b="1" kern="0" dirty="0">
                <a:solidFill>
                  <a:srgbClr val="000000"/>
                </a:solidFill>
                <a:latin typeface="Calibri" panose="020F0502020204030204" pitchFamily="34" charset="0"/>
                <a:cs typeface="Calibri" panose="020F0502020204030204" pitchFamily="34" charset="0"/>
              </a:rPr>
              <a:t>supposing</a:t>
            </a:r>
            <a:r>
              <a:rPr lang="en-US" sz="2300" kern="0" dirty="0">
                <a:solidFill>
                  <a:srgbClr val="000000"/>
                </a:solidFill>
                <a:latin typeface="Calibri" panose="020F0502020204030204" pitchFamily="34" charset="0"/>
                <a:cs typeface="Calibri" panose="020F0502020204030204" pitchFamily="34" charset="0"/>
              </a:rPr>
              <a:t> </a:t>
            </a:r>
            <a:r>
              <a:rPr lang="en-US" sz="2300" b="1" kern="0" dirty="0">
                <a:solidFill>
                  <a:srgbClr val="000000"/>
                </a:solidFill>
                <a:latin typeface="Calibri" panose="020F0502020204030204" pitchFamily="34" charset="0"/>
                <a:cs typeface="Calibri" panose="020F0502020204030204" pitchFamily="34" charset="0"/>
              </a:rPr>
              <a:t>that they are brought up here, will they be better cared for and educated</a:t>
            </a:r>
            <a:r>
              <a:rPr lang="en-US" sz="2300" kern="0" dirty="0">
                <a:solidFill>
                  <a:srgbClr val="000000"/>
                </a:solidFill>
                <a:latin typeface="Calibri" panose="020F0502020204030204" pitchFamily="34" charset="0"/>
                <a:cs typeface="Calibri" panose="020F0502020204030204" pitchFamily="34" charset="0"/>
              </a:rPr>
              <a:t> because of your being alive, even without you there? Yes, </a:t>
            </a:r>
            <a:r>
              <a:rPr lang="en-US" sz="2300" b="1" u="sng" kern="0" dirty="0">
                <a:solidFill>
                  <a:schemeClr val="accent2">
                    <a:lumMod val="75000"/>
                  </a:schemeClr>
                </a:solidFill>
                <a:latin typeface="Calibri" panose="020F0502020204030204" pitchFamily="34" charset="0"/>
                <a:cs typeface="Calibri" panose="020F0502020204030204" pitchFamily="34" charset="0"/>
              </a:rPr>
              <a:t>your friends will take care of them</a:t>
            </a:r>
            <a:r>
              <a:rPr lang="en-US" sz="2300" kern="0" dirty="0">
                <a:solidFill>
                  <a:srgbClr val="000000"/>
                </a:solidFill>
                <a:latin typeface="Calibri" panose="020F0502020204030204" pitchFamily="34" charset="0"/>
                <a:cs typeface="Calibri" panose="020F0502020204030204" pitchFamily="34" charset="0"/>
              </a:rPr>
              <a:t>. But will they look after your children if you go away to Thessaly, and not if you go off to the next world? Surely </a:t>
            </a:r>
            <a:r>
              <a:rPr lang="en-US" sz="2300" b="1" u="sng" kern="0" dirty="0">
                <a:solidFill>
                  <a:schemeClr val="accent2">
                    <a:lumMod val="75000"/>
                  </a:schemeClr>
                </a:solidFill>
                <a:latin typeface="Calibri" panose="020F0502020204030204" pitchFamily="34" charset="0"/>
                <a:cs typeface="Calibri" panose="020F0502020204030204" pitchFamily="34" charset="0"/>
              </a:rPr>
              <a:t>if</a:t>
            </a:r>
            <a:r>
              <a:rPr lang="en-US" sz="2300" kern="0" dirty="0">
                <a:solidFill>
                  <a:srgbClr val="000000"/>
                </a:solidFill>
                <a:latin typeface="Calibri" panose="020F0502020204030204" pitchFamily="34" charset="0"/>
                <a:cs typeface="Calibri" panose="020F0502020204030204" pitchFamily="34" charset="0"/>
              </a:rPr>
              <a:t> those who profess to be </a:t>
            </a:r>
            <a:r>
              <a:rPr lang="en-US" sz="2300" b="1" u="sng" kern="0" dirty="0">
                <a:solidFill>
                  <a:schemeClr val="accent2">
                    <a:lumMod val="75000"/>
                  </a:schemeClr>
                </a:solidFill>
                <a:latin typeface="Calibri" panose="020F0502020204030204" pitchFamily="34" charset="0"/>
                <a:cs typeface="Calibri" panose="020F0502020204030204" pitchFamily="34" charset="0"/>
              </a:rPr>
              <a:t>your friends </a:t>
            </a:r>
            <a:r>
              <a:rPr lang="en-US" sz="2300" u="sng" kern="0" dirty="0">
                <a:solidFill>
                  <a:srgbClr val="000000"/>
                </a:solidFill>
                <a:latin typeface="Calibri" panose="020F0502020204030204" pitchFamily="34" charset="0"/>
                <a:cs typeface="Calibri" panose="020F0502020204030204" pitchFamily="34" charset="0"/>
              </a:rPr>
              <a:t>[54b] </a:t>
            </a:r>
            <a:r>
              <a:rPr lang="en-US" sz="2300" b="1" u="sng" kern="0" dirty="0">
                <a:solidFill>
                  <a:schemeClr val="accent2">
                    <a:lumMod val="75000"/>
                  </a:schemeClr>
                </a:solidFill>
                <a:latin typeface="Calibri" panose="020F0502020204030204" pitchFamily="34" charset="0"/>
                <a:cs typeface="Calibri" panose="020F0502020204030204" pitchFamily="34" charset="0"/>
              </a:rPr>
              <a:t>are worth anything, you must believe that they would care for them</a:t>
            </a:r>
            <a:r>
              <a:rPr lang="en-US" sz="2300" kern="0" dirty="0">
                <a:solidFill>
                  <a:srgbClr val="000000"/>
                </a:solidFill>
                <a:latin typeface="Calibri" panose="020F0502020204030204" pitchFamily="34" charset="0"/>
                <a:cs typeface="Calibri" panose="020F0502020204030204" pitchFamily="34" charset="0"/>
              </a:rPr>
              <a:t>. No, Socrates, be advised by us who raised you – </a:t>
            </a:r>
            <a:r>
              <a:rPr lang="en-US" sz="2300" b="1" kern="0" dirty="0">
                <a:solidFill>
                  <a:srgbClr val="000000"/>
                </a:solidFill>
                <a:latin typeface="Calibri" panose="020F0502020204030204" pitchFamily="34" charset="0"/>
                <a:cs typeface="Calibri" panose="020F0502020204030204" pitchFamily="34" charset="0"/>
              </a:rPr>
              <a:t>do not think more</a:t>
            </a:r>
            <a:r>
              <a:rPr lang="en-US" sz="2300" kern="0" dirty="0">
                <a:solidFill>
                  <a:srgbClr val="000000"/>
                </a:solidFill>
                <a:latin typeface="Calibri" panose="020F0502020204030204" pitchFamily="34" charset="0"/>
                <a:cs typeface="Calibri" panose="020F0502020204030204" pitchFamily="34" charset="0"/>
              </a:rPr>
              <a:t> of your children or of your life or </a:t>
            </a:r>
            <a:r>
              <a:rPr lang="en-US" sz="2300" b="1" kern="0" dirty="0">
                <a:solidFill>
                  <a:srgbClr val="000000"/>
                </a:solidFill>
                <a:latin typeface="Calibri" panose="020F0502020204030204" pitchFamily="34" charset="0"/>
                <a:cs typeface="Calibri" panose="020F0502020204030204" pitchFamily="34" charset="0"/>
              </a:rPr>
              <a:t>of anything else than you </a:t>
            </a:r>
            <a:r>
              <a:rPr lang="en-US" sz="2300" b="1" i="1" kern="0" dirty="0">
                <a:solidFill>
                  <a:srgbClr val="000000"/>
                </a:solidFill>
                <a:latin typeface="Calibri" panose="020F0502020204030204" pitchFamily="34" charset="0"/>
                <a:cs typeface="Calibri" panose="020F0502020204030204" pitchFamily="34" charset="0"/>
              </a:rPr>
              <a:t>think of what is just</a:t>
            </a:r>
            <a:r>
              <a:rPr lang="en-US" sz="2300" kern="0" dirty="0">
                <a:solidFill>
                  <a:srgbClr val="000000"/>
                </a:solidFill>
                <a:latin typeface="Calibri" panose="020F0502020204030204" pitchFamily="34" charset="0"/>
                <a:cs typeface="Calibri" panose="020F0502020204030204" pitchFamily="34" charset="0"/>
              </a:rPr>
              <a:t>…’ (Plato </a:t>
            </a:r>
            <a:r>
              <a:rPr lang="en-US" sz="2300" i="1" kern="0" dirty="0">
                <a:solidFill>
                  <a:srgbClr val="000000"/>
                </a:solidFill>
                <a:latin typeface="Calibri" panose="020F0502020204030204" pitchFamily="34" charset="0"/>
                <a:cs typeface="Calibri" panose="020F0502020204030204" pitchFamily="34" charset="0"/>
              </a:rPr>
              <a:t>Crito</a:t>
            </a:r>
            <a:r>
              <a:rPr lang="en-US" sz="2300" kern="0" dirty="0">
                <a:solidFill>
                  <a:srgbClr val="000000"/>
                </a:solidFill>
                <a:latin typeface="Calibri" panose="020F0502020204030204" pitchFamily="34" charset="0"/>
                <a:cs typeface="Calibri" panose="020F0502020204030204" pitchFamily="34" charset="0"/>
              </a:rPr>
              <a:t> 54a-b).</a:t>
            </a:r>
          </a:p>
          <a:p>
            <a:pPr marL="800100" lvl="1" indent="-342900" algn="just">
              <a:spcAft>
                <a:spcPts val="800"/>
              </a:spcAft>
              <a:buFont typeface="Arial" panose="020B0604020202020204" pitchFamily="34" charset="0"/>
              <a:buChar char="•"/>
            </a:pPr>
            <a:r>
              <a:rPr lang="en-US" sz="2300" i="1" kern="0" dirty="0">
                <a:solidFill>
                  <a:srgbClr val="000000"/>
                </a:solidFill>
                <a:latin typeface="Calibri" panose="020F0502020204030204" pitchFamily="34" charset="0"/>
                <a:ea typeface="Calibri" panose="020F0502020204030204" pitchFamily="34" charset="0"/>
                <a:cs typeface="Calibri" panose="020F0502020204030204" pitchFamily="34" charset="0"/>
              </a:rPr>
              <a:t>Crito</a:t>
            </a:r>
            <a:r>
              <a:rPr lang="en-US" sz="2300" kern="0" dirty="0">
                <a:solidFill>
                  <a:srgbClr val="000000"/>
                </a:solidFill>
                <a:latin typeface="Calibri" panose="020F0502020204030204" pitchFamily="34" charset="0"/>
                <a:ea typeface="Calibri" panose="020F0502020204030204" pitchFamily="34" charset="0"/>
                <a:cs typeface="Calibri" panose="020F0502020204030204" pitchFamily="34" charset="0"/>
              </a:rPr>
              <a:t> 48c: Socrates already rejected ‘ordinary concerns’</a:t>
            </a:r>
            <a:endParaRPr lang="en-IE" sz="2300" dirty="0">
              <a:effectLst/>
              <a:latin typeface="Calibri" panose="020F0502020204030204" pitchFamily="34" charset="0"/>
              <a:ea typeface="Calibri" panose="020F0502020204030204" pitchFamily="34" charset="0"/>
              <a:cs typeface="Calibri" panose="020F0502020204030204" pitchFamily="34" charset="0"/>
            </a:endParaRPr>
          </a:p>
          <a:p>
            <a:pPr marL="228600" indent="-228600" algn="just">
              <a:lnSpc>
                <a:spcPct val="150000"/>
              </a:lnSpc>
              <a:spcAft>
                <a:spcPts val="800"/>
              </a:spcAft>
            </a:pPr>
            <a:endParaRPr lang="en-IE" sz="2200" dirty="0">
              <a:effectLst/>
              <a:latin typeface="Calibri" panose="020F0502020204030204" pitchFamily="34" charset="0"/>
              <a:ea typeface="Calibri" panose="020F0502020204030204" pitchFamily="34" charset="0"/>
              <a:cs typeface="Calibri" panose="020F0502020204030204" pitchFamily="34" charset="0"/>
            </a:endParaRPr>
          </a:p>
          <a:p>
            <a:pPr marL="228600" indent="-228600" algn="just">
              <a:lnSpc>
                <a:spcPct val="150000"/>
              </a:lnSpc>
              <a:spcAft>
                <a:spcPts val="800"/>
              </a:spcAft>
            </a:pPr>
            <a:endParaRPr lang="en-IE" sz="2200" dirty="0">
              <a:effectLst/>
              <a:latin typeface="Calibri" panose="020F0502020204030204" pitchFamily="34" charset="0"/>
              <a:ea typeface="Calibri" panose="020F0502020204030204" pitchFamily="34" charset="0"/>
              <a:cs typeface="Calibri" panose="020F0502020204030204" pitchFamily="34" charset="0"/>
            </a:endParaRPr>
          </a:p>
          <a:p>
            <a:pPr marL="228600" indent="-228600" algn="just">
              <a:lnSpc>
                <a:spcPct val="150000"/>
              </a:lnSpc>
              <a:spcAft>
                <a:spcPts val="800"/>
              </a:spcAft>
            </a:pPr>
            <a:endParaRPr lang="en-IE" sz="2200" dirty="0">
              <a:effectLst/>
              <a:latin typeface="Calibri" panose="020F0502020204030204" pitchFamily="34" charset="0"/>
              <a:ea typeface="Calibri" panose="020F0502020204030204" pitchFamily="34" charset="0"/>
              <a:cs typeface="Calibri" panose="020F0502020204030204" pitchFamily="34" charset="0"/>
            </a:endParaRPr>
          </a:p>
        </p:txBody>
      </p:sp>
      <p:sp>
        <p:nvSpPr>
          <p:cNvPr id="6" name="Oval 5">
            <a:extLst>
              <a:ext uri="{FF2B5EF4-FFF2-40B4-BE49-F238E27FC236}">
                <a16:creationId xmlns:a16="http://schemas.microsoft.com/office/drawing/2014/main" id="{02B14553-3009-8676-DC6F-2B300AAB45A6}"/>
              </a:ext>
            </a:extLst>
          </p:cNvPr>
          <p:cNvSpPr/>
          <p:nvPr/>
        </p:nvSpPr>
        <p:spPr>
          <a:xfrm>
            <a:off x="3090905" y="2217195"/>
            <a:ext cx="363056" cy="315844"/>
          </a:xfrm>
          <a:prstGeom prst="ellipse">
            <a:avLst/>
          </a:prstGeom>
          <a:ln>
            <a:solidFill>
              <a:schemeClr val="accent2"/>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7" name="Oval 6">
            <a:extLst>
              <a:ext uri="{FF2B5EF4-FFF2-40B4-BE49-F238E27FC236}">
                <a16:creationId xmlns:a16="http://schemas.microsoft.com/office/drawing/2014/main" id="{A6B80D2A-F698-D68F-3F70-6FC330C7E586}"/>
              </a:ext>
            </a:extLst>
          </p:cNvPr>
          <p:cNvSpPr>
            <a:spLocks noChangeAspect="1"/>
          </p:cNvSpPr>
          <p:nvPr/>
        </p:nvSpPr>
        <p:spPr>
          <a:xfrm>
            <a:off x="2912603" y="2441309"/>
            <a:ext cx="275151" cy="266945"/>
          </a:xfrm>
          <a:prstGeom prst="ellipse">
            <a:avLst/>
          </a:prstGeom>
          <a:ln>
            <a:solidFill>
              <a:schemeClr val="accent2"/>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pic>
        <p:nvPicPr>
          <p:cNvPr id="3" name="Picture 2">
            <a:extLst>
              <a:ext uri="{FF2B5EF4-FFF2-40B4-BE49-F238E27FC236}">
                <a16:creationId xmlns:a16="http://schemas.microsoft.com/office/drawing/2014/main" id="{B1250F2F-8C86-C165-E05E-33DBA605D6FD}"/>
              </a:ext>
            </a:extLst>
          </p:cNvPr>
          <p:cNvPicPr>
            <a:picLocks noChangeAspect="1"/>
          </p:cNvPicPr>
          <p:nvPr/>
        </p:nvPicPr>
        <p:blipFill rotWithShape="1">
          <a:blip r:embed="rId3"/>
          <a:srcRect t="1414"/>
          <a:stretch/>
        </p:blipFill>
        <p:spPr>
          <a:xfrm>
            <a:off x="0" y="697695"/>
            <a:ext cx="2938272" cy="6199788"/>
          </a:xfrm>
          <a:prstGeom prst="rect">
            <a:avLst/>
          </a:prstGeom>
        </p:spPr>
      </p:pic>
      <p:sp>
        <p:nvSpPr>
          <p:cNvPr id="10" name="Oval 9">
            <a:extLst>
              <a:ext uri="{FF2B5EF4-FFF2-40B4-BE49-F238E27FC236}">
                <a16:creationId xmlns:a16="http://schemas.microsoft.com/office/drawing/2014/main" id="{C6CB7ED4-52B3-268C-7F97-FAFF00EAEB0B}"/>
              </a:ext>
            </a:extLst>
          </p:cNvPr>
          <p:cNvSpPr>
            <a:spLocks noChangeAspect="1"/>
          </p:cNvSpPr>
          <p:nvPr/>
        </p:nvSpPr>
        <p:spPr>
          <a:xfrm>
            <a:off x="2744041" y="2658018"/>
            <a:ext cx="220121" cy="213556"/>
          </a:xfrm>
          <a:prstGeom prst="ellipse">
            <a:avLst/>
          </a:prstGeom>
          <a:ln>
            <a:solidFill>
              <a:schemeClr val="accent2"/>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312168291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DE7EBE-7CA6-7AF3-9428-5EC499BD1CA1}"/>
              </a:ext>
            </a:extLst>
          </p:cNvPr>
          <p:cNvSpPr>
            <a:spLocks noGrp="1"/>
          </p:cNvSpPr>
          <p:nvPr>
            <p:ph type="title"/>
          </p:nvPr>
        </p:nvSpPr>
        <p:spPr>
          <a:xfrm>
            <a:off x="0" y="14605"/>
            <a:ext cx="12192000" cy="683090"/>
          </a:xfrm>
        </p:spPr>
        <p:txBody>
          <a:bodyPr>
            <a:normAutofit/>
          </a:bodyPr>
          <a:lstStyle/>
          <a:p>
            <a:pPr lvl="0" algn="ctr"/>
            <a:r>
              <a:rPr lang="en-US" sz="3500" b="1" kern="100" dirty="0">
                <a:solidFill>
                  <a:schemeClr val="accent2">
                    <a:lumMod val="75000"/>
                  </a:schemeClr>
                </a:solidFill>
                <a:effectLst/>
                <a:latin typeface="+mn-lt"/>
                <a:ea typeface="Calibri" panose="020F0502020204030204" pitchFamily="34" charset="0"/>
                <a:cs typeface="Times New Roman" panose="02020603050405020304" pitchFamily="18" charset="0"/>
              </a:rPr>
              <a:t>The Laws Exhort Socrates not to End his Life Unjustly </a:t>
            </a:r>
            <a:r>
              <a:rPr lang="en-US" sz="3500" b="1" dirty="0">
                <a:solidFill>
                  <a:schemeClr val="accent2">
                    <a:lumMod val="75000"/>
                  </a:schemeClr>
                </a:solidFill>
                <a:effectLst/>
                <a:latin typeface="+mn-lt"/>
                <a:ea typeface="Calibri" panose="020F0502020204030204" pitchFamily="34" charset="0"/>
                <a:cs typeface="Times New Roman" panose="02020603050405020304" pitchFamily="18" charset="0"/>
              </a:rPr>
              <a:t>(52e-54c)</a:t>
            </a:r>
            <a:r>
              <a:rPr lang="en-GB" sz="3500" dirty="0">
                <a:solidFill>
                  <a:schemeClr val="accent2">
                    <a:lumMod val="75000"/>
                  </a:schemeClr>
                </a:solidFill>
                <a:effectLst/>
                <a:latin typeface="+mn-lt"/>
              </a:rPr>
              <a:t> </a:t>
            </a:r>
            <a:endParaRPr lang="en-GB" sz="3500" kern="100" dirty="0">
              <a:solidFill>
                <a:schemeClr val="accent2">
                  <a:lumMod val="75000"/>
                </a:schemeClr>
              </a:solidFill>
              <a:effectLst/>
              <a:latin typeface="+mn-lt"/>
              <a:ea typeface="Calibri" panose="020F0502020204030204" pitchFamily="34" charset="0"/>
              <a:cs typeface="Times New Roman" panose="02020603050405020304" pitchFamily="18" charset="0"/>
            </a:endParaRPr>
          </a:p>
        </p:txBody>
      </p:sp>
      <p:sp>
        <p:nvSpPr>
          <p:cNvPr id="5" name="Rounded Rectangle 4">
            <a:extLst>
              <a:ext uri="{FF2B5EF4-FFF2-40B4-BE49-F238E27FC236}">
                <a16:creationId xmlns:a16="http://schemas.microsoft.com/office/drawing/2014/main" id="{8701C77E-1BA5-218B-AEE6-FFC31FA33567}"/>
              </a:ext>
            </a:extLst>
          </p:cNvPr>
          <p:cNvSpPr/>
          <p:nvPr/>
        </p:nvSpPr>
        <p:spPr>
          <a:xfrm>
            <a:off x="3187754" y="667786"/>
            <a:ext cx="8909589" cy="5937505"/>
          </a:xfrm>
          <a:prstGeom prst="roundRect">
            <a:avLst/>
          </a:prstGeom>
          <a:ln>
            <a:solidFill>
              <a:schemeClr val="accent2"/>
            </a:solidFill>
          </a:ln>
        </p:spPr>
        <p:style>
          <a:lnRef idx="2">
            <a:schemeClr val="accent6"/>
          </a:lnRef>
          <a:fillRef idx="1">
            <a:schemeClr val="lt1"/>
          </a:fillRef>
          <a:effectRef idx="0">
            <a:schemeClr val="accent6"/>
          </a:effectRef>
          <a:fontRef idx="minor">
            <a:schemeClr val="dk1"/>
          </a:fontRef>
        </p:style>
        <p:txBody>
          <a:bodyPr rtlCol="0" anchor="ctr"/>
          <a:lstStyle/>
          <a:p>
            <a:pPr marL="228600" indent="-228600" algn="just">
              <a:lnSpc>
                <a:spcPct val="150000"/>
              </a:lnSpc>
              <a:spcAft>
                <a:spcPts val="800"/>
              </a:spcAft>
            </a:pPr>
            <a:endParaRPr lang="en-IE" sz="2200" b="1" dirty="0">
              <a:effectLst/>
              <a:latin typeface="Calibri" panose="020F0502020204030204" pitchFamily="34" charset="0"/>
              <a:ea typeface="Calibri" panose="020F0502020204030204" pitchFamily="34" charset="0"/>
              <a:cs typeface="Calibri" panose="020F0502020204030204" pitchFamily="34" charset="0"/>
            </a:endParaRPr>
          </a:p>
          <a:p>
            <a:pPr marL="228600" indent="-228600" algn="just">
              <a:lnSpc>
                <a:spcPct val="150000"/>
              </a:lnSpc>
              <a:spcAft>
                <a:spcPts val="800"/>
              </a:spcAft>
            </a:pPr>
            <a:endParaRPr lang="en-IE" sz="2200" b="1" dirty="0">
              <a:latin typeface="Calibri" panose="020F0502020204030204" pitchFamily="34" charset="0"/>
              <a:ea typeface="Calibri" panose="020F0502020204030204" pitchFamily="34" charset="0"/>
              <a:cs typeface="Calibri" panose="020F0502020204030204" pitchFamily="34" charset="0"/>
            </a:endParaRPr>
          </a:p>
          <a:p>
            <a:pPr marL="457200" algn="just"/>
            <a:r>
              <a:rPr lang="en-IE" sz="2200" b="1"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Socrates: </a:t>
            </a:r>
            <a:r>
              <a:rPr lang="en-IE" sz="2200"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‘It is a fact, then,’ they [the laws] would say, ‘that you are breaking covenants and undertakings made with us, although you made them under no compulsion or misunderstanding, and were not compelled to decide in a limited time; </a:t>
            </a:r>
            <a:r>
              <a:rPr lang="en-IE" sz="2200" b="1" kern="1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you had seventy years in which you could have left the country if you were not satisfied </a:t>
            </a:r>
            <a:r>
              <a:rPr lang="en-IE" sz="2200"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with us or felt that the agreements were unjust’ (52e)</a:t>
            </a:r>
            <a:endParaRPr lang="en-GB" sz="2200" kern="100" dirty="0">
              <a:effectLst/>
              <a:latin typeface="Calibri" panose="020F0502020204030204" pitchFamily="34" charset="0"/>
              <a:ea typeface="Calibri" panose="020F0502020204030204" pitchFamily="34" charset="0"/>
              <a:cs typeface="Times New Roman" panose="02020603050405020304" pitchFamily="18" charset="0"/>
            </a:endParaRPr>
          </a:p>
          <a:p>
            <a:pPr marL="457200" algn="just"/>
            <a:r>
              <a:rPr lang="en-GB" sz="2200" b="1" kern="100" dirty="0">
                <a:effectLst/>
                <a:latin typeface="Calibri" panose="020F0502020204030204" pitchFamily="34" charset="0"/>
                <a:ea typeface="Calibri" panose="020F0502020204030204" pitchFamily="34" charset="0"/>
                <a:cs typeface="Times New Roman" panose="02020603050405020304" pitchFamily="18" charset="0"/>
              </a:rPr>
              <a:t>Laws:</a:t>
            </a:r>
            <a:r>
              <a:rPr lang="en-GB" sz="2200" kern="100" dirty="0">
                <a:effectLst/>
                <a:latin typeface="Calibri" panose="020F0502020204030204" pitchFamily="34" charset="0"/>
                <a:ea typeface="Calibri" panose="020F0502020204030204" pitchFamily="34" charset="0"/>
                <a:cs typeface="Times New Roman" panose="02020603050405020304" pitchFamily="18" charset="0"/>
              </a:rPr>
              <a:t> ‘</a:t>
            </a:r>
            <a:r>
              <a:rPr lang="en-GB" sz="2200" b="1" kern="1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You [Socrates if you flee] will confirm the opinion of the jurors, so that they’ll seem to have given a correct verdict</a:t>
            </a:r>
            <a:r>
              <a:rPr lang="en-GB" sz="2200" kern="1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 </a:t>
            </a:r>
            <a:r>
              <a:rPr lang="en-GB" sz="2200" kern="100" dirty="0">
                <a:effectLst/>
                <a:latin typeface="Calibri" panose="020F0502020204030204" pitchFamily="34" charset="0"/>
                <a:ea typeface="Calibri" panose="020F0502020204030204" pitchFamily="34" charset="0"/>
                <a:cs typeface="Times New Roman" panose="02020603050405020304" pitchFamily="18" charset="0"/>
              </a:rPr>
              <a:t>– for any destroyer of the laws might very well be supposed to have a destructive influence upon young and foolish human beings. Do you intend, then, to avoid well-governed states and the most disciplined people? And if you do, will life be worth living?’ (53b-c)</a:t>
            </a:r>
          </a:p>
          <a:p>
            <a:pPr marL="457200" algn="just"/>
            <a:r>
              <a:rPr lang="en-GB" sz="2200" b="1" kern="100" dirty="0">
                <a:effectLst/>
                <a:latin typeface="Calibri" panose="020F0502020204030204" pitchFamily="34" charset="0"/>
                <a:ea typeface="Calibri" panose="020F0502020204030204" pitchFamily="34" charset="0"/>
                <a:cs typeface="Times New Roman" panose="02020603050405020304" pitchFamily="18" charset="0"/>
              </a:rPr>
              <a:t>Laws:</a:t>
            </a:r>
            <a:r>
              <a:rPr lang="en-GB" sz="2200" kern="100" dirty="0">
                <a:effectLst/>
                <a:latin typeface="Calibri" panose="020F0502020204030204" pitchFamily="34" charset="0"/>
                <a:ea typeface="Calibri" panose="020F0502020204030204" pitchFamily="34" charset="0"/>
                <a:cs typeface="Times New Roman" panose="02020603050405020304" pitchFamily="18" charset="0"/>
              </a:rPr>
              <a:t> ‘If you leave in that dishonourable way, </a:t>
            </a:r>
            <a:r>
              <a:rPr lang="en-GB" sz="2200" b="1" kern="1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returning injustice for injustice and injury for injury, breaking your agreements </a:t>
            </a:r>
            <a:r>
              <a:rPr lang="en-GB" sz="2200" kern="100" dirty="0">
                <a:effectLst/>
                <a:latin typeface="Calibri" panose="020F0502020204030204" pitchFamily="34" charset="0"/>
                <a:ea typeface="Calibri" panose="020F0502020204030204" pitchFamily="34" charset="0"/>
                <a:cs typeface="Times New Roman" panose="02020603050405020304" pitchFamily="18" charset="0"/>
              </a:rPr>
              <a:t>and covenants with us</a:t>
            </a:r>
            <a:r>
              <a:rPr lang="en-GB" sz="2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and injuring those whom you least ought to injure – […] </a:t>
            </a:r>
            <a:r>
              <a:rPr lang="en-GB" sz="22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Do not take Crito’s advice in preference to ours’ </a:t>
            </a:r>
            <a:r>
              <a:rPr lang="en-GB" sz="2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(54c).</a:t>
            </a:r>
            <a:r>
              <a:rPr lang="en-GB" sz="2200" kern="100" dirty="0">
                <a:effectLst/>
                <a:latin typeface="Calibri" panose="020F0502020204030204" pitchFamily="34" charset="0"/>
                <a:ea typeface="Calibri" panose="020F0502020204030204" pitchFamily="34" charset="0"/>
                <a:cs typeface="Times New Roman" panose="02020603050405020304" pitchFamily="18" charset="0"/>
              </a:rPr>
              <a:t>’</a:t>
            </a:r>
            <a:endParaRPr lang="en-IE" sz="2200" dirty="0">
              <a:effectLst/>
              <a:latin typeface="Calibri" panose="020F0502020204030204" pitchFamily="34" charset="0"/>
              <a:ea typeface="Calibri" panose="020F0502020204030204" pitchFamily="34" charset="0"/>
              <a:cs typeface="Calibri" panose="020F0502020204030204" pitchFamily="34" charset="0"/>
            </a:endParaRPr>
          </a:p>
          <a:p>
            <a:pPr marL="228600" indent="-228600" algn="just">
              <a:lnSpc>
                <a:spcPct val="150000"/>
              </a:lnSpc>
              <a:spcAft>
                <a:spcPts val="800"/>
              </a:spcAft>
            </a:pPr>
            <a:endParaRPr lang="en-IE" sz="2200" dirty="0">
              <a:effectLst/>
              <a:latin typeface="Calibri" panose="020F0502020204030204" pitchFamily="34" charset="0"/>
              <a:ea typeface="Calibri" panose="020F0502020204030204" pitchFamily="34" charset="0"/>
              <a:cs typeface="Calibri" panose="020F0502020204030204" pitchFamily="34" charset="0"/>
            </a:endParaRPr>
          </a:p>
          <a:p>
            <a:pPr marL="228600" indent="-228600" algn="just">
              <a:lnSpc>
                <a:spcPct val="150000"/>
              </a:lnSpc>
              <a:spcAft>
                <a:spcPts val="800"/>
              </a:spcAft>
            </a:pPr>
            <a:endParaRPr lang="en-IE" sz="2200" dirty="0">
              <a:effectLst/>
              <a:latin typeface="Calibri" panose="020F0502020204030204" pitchFamily="34" charset="0"/>
              <a:ea typeface="Calibri" panose="020F0502020204030204" pitchFamily="34" charset="0"/>
              <a:cs typeface="Calibri" panose="020F0502020204030204" pitchFamily="34" charset="0"/>
            </a:endParaRPr>
          </a:p>
        </p:txBody>
      </p:sp>
      <p:sp>
        <p:nvSpPr>
          <p:cNvPr id="6" name="Oval 5">
            <a:extLst>
              <a:ext uri="{FF2B5EF4-FFF2-40B4-BE49-F238E27FC236}">
                <a16:creationId xmlns:a16="http://schemas.microsoft.com/office/drawing/2014/main" id="{02B14553-3009-8676-DC6F-2B300AAB45A6}"/>
              </a:ext>
            </a:extLst>
          </p:cNvPr>
          <p:cNvSpPr/>
          <p:nvPr/>
        </p:nvSpPr>
        <p:spPr>
          <a:xfrm>
            <a:off x="3090905" y="2217195"/>
            <a:ext cx="363056" cy="315844"/>
          </a:xfrm>
          <a:prstGeom prst="ellipse">
            <a:avLst/>
          </a:prstGeom>
          <a:ln>
            <a:solidFill>
              <a:schemeClr val="accent2"/>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7" name="Oval 6">
            <a:extLst>
              <a:ext uri="{FF2B5EF4-FFF2-40B4-BE49-F238E27FC236}">
                <a16:creationId xmlns:a16="http://schemas.microsoft.com/office/drawing/2014/main" id="{A6B80D2A-F698-D68F-3F70-6FC330C7E586}"/>
              </a:ext>
            </a:extLst>
          </p:cNvPr>
          <p:cNvSpPr>
            <a:spLocks noChangeAspect="1"/>
          </p:cNvSpPr>
          <p:nvPr/>
        </p:nvSpPr>
        <p:spPr>
          <a:xfrm>
            <a:off x="2912603" y="2441309"/>
            <a:ext cx="275151" cy="266945"/>
          </a:xfrm>
          <a:prstGeom prst="ellipse">
            <a:avLst/>
          </a:prstGeom>
          <a:ln>
            <a:solidFill>
              <a:schemeClr val="accent2"/>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pic>
        <p:nvPicPr>
          <p:cNvPr id="3" name="Picture 2">
            <a:extLst>
              <a:ext uri="{FF2B5EF4-FFF2-40B4-BE49-F238E27FC236}">
                <a16:creationId xmlns:a16="http://schemas.microsoft.com/office/drawing/2014/main" id="{B1250F2F-8C86-C165-E05E-33DBA605D6FD}"/>
              </a:ext>
            </a:extLst>
          </p:cNvPr>
          <p:cNvPicPr>
            <a:picLocks noChangeAspect="1"/>
          </p:cNvPicPr>
          <p:nvPr/>
        </p:nvPicPr>
        <p:blipFill rotWithShape="1">
          <a:blip r:embed="rId3"/>
          <a:srcRect t="1414"/>
          <a:stretch/>
        </p:blipFill>
        <p:spPr>
          <a:xfrm>
            <a:off x="0" y="697695"/>
            <a:ext cx="2938272" cy="6199788"/>
          </a:xfrm>
          <a:prstGeom prst="rect">
            <a:avLst/>
          </a:prstGeom>
        </p:spPr>
      </p:pic>
      <p:sp>
        <p:nvSpPr>
          <p:cNvPr id="10" name="Oval 9">
            <a:extLst>
              <a:ext uri="{FF2B5EF4-FFF2-40B4-BE49-F238E27FC236}">
                <a16:creationId xmlns:a16="http://schemas.microsoft.com/office/drawing/2014/main" id="{C6CB7ED4-52B3-268C-7F97-FAFF00EAEB0B}"/>
              </a:ext>
            </a:extLst>
          </p:cNvPr>
          <p:cNvSpPr>
            <a:spLocks noChangeAspect="1"/>
          </p:cNvSpPr>
          <p:nvPr/>
        </p:nvSpPr>
        <p:spPr>
          <a:xfrm>
            <a:off x="2744041" y="2658018"/>
            <a:ext cx="220121" cy="213556"/>
          </a:xfrm>
          <a:prstGeom prst="ellipse">
            <a:avLst/>
          </a:prstGeom>
          <a:ln>
            <a:solidFill>
              <a:schemeClr val="accent2"/>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151620349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938CB8-1FAC-2FBF-9024-E89E4982100C}"/>
              </a:ext>
            </a:extLst>
          </p:cNvPr>
          <p:cNvSpPr>
            <a:spLocks noGrp="1"/>
          </p:cNvSpPr>
          <p:nvPr>
            <p:ph type="title"/>
          </p:nvPr>
        </p:nvSpPr>
        <p:spPr>
          <a:xfrm>
            <a:off x="-1" y="136525"/>
            <a:ext cx="12191999" cy="683090"/>
          </a:xfrm>
        </p:spPr>
        <p:txBody>
          <a:bodyPr>
            <a:normAutofit fontScale="90000"/>
          </a:bodyPr>
          <a:lstStyle/>
          <a:p>
            <a:pPr algn="ctr"/>
            <a:r>
              <a:rPr lang="en-US" b="1" dirty="0"/>
              <a:t>Thank you, and good luck with your exams!</a:t>
            </a:r>
          </a:p>
        </p:txBody>
      </p:sp>
      <p:sp>
        <p:nvSpPr>
          <p:cNvPr id="4" name="Rectangle 3">
            <a:extLst>
              <a:ext uri="{FF2B5EF4-FFF2-40B4-BE49-F238E27FC236}">
                <a16:creationId xmlns:a16="http://schemas.microsoft.com/office/drawing/2014/main" id="{5F754A39-E592-60AA-CD7C-88349F2FEDDE}"/>
              </a:ext>
            </a:extLst>
          </p:cNvPr>
          <p:cNvSpPr/>
          <p:nvPr/>
        </p:nvSpPr>
        <p:spPr>
          <a:xfrm>
            <a:off x="0" y="4981283"/>
            <a:ext cx="12192000" cy="1338828"/>
          </a:xfrm>
          <a:prstGeom prst="rect">
            <a:avLst/>
          </a:prstGeom>
        </p:spPr>
        <p:txBody>
          <a:bodyPr wrap="square">
            <a:spAutoFit/>
          </a:bodyPr>
          <a:lstStyle/>
          <a:p>
            <a:pPr marL="0" indent="0" algn="ctr" defTabSz="914400" eaLnBrk="1" hangingPunct="1">
              <a:lnSpc>
                <a:spcPct val="90000"/>
              </a:lnSpc>
              <a:buNone/>
            </a:pPr>
            <a:r>
              <a:rPr lang="en-US" b="1" dirty="0"/>
              <a:t>Want to find out more?</a:t>
            </a:r>
          </a:p>
          <a:p>
            <a:pPr marL="0" indent="0" algn="ctr" defTabSz="914400" eaLnBrk="1" hangingPunct="1">
              <a:lnSpc>
                <a:spcPct val="90000"/>
              </a:lnSpc>
              <a:buNone/>
            </a:pPr>
            <a:r>
              <a:rPr lang="en-US" b="1" dirty="0"/>
              <a:t>Visit UCD’s Access Classics  </a:t>
            </a:r>
          </a:p>
          <a:p>
            <a:pPr marL="0" indent="0" algn="ctr" defTabSz="914400">
              <a:lnSpc>
                <a:spcPct val="90000"/>
              </a:lnSpc>
              <a:buNone/>
            </a:pPr>
            <a:r>
              <a:rPr lang="en-US" dirty="0">
                <a:solidFill>
                  <a:srgbClr val="0070C0"/>
                </a:solidFill>
                <a:hlinkClick r:id="rId2">
                  <a:extLst>
                    <a:ext uri="{A12FA001-AC4F-418D-AE19-62706E023703}">
                      <ahyp:hlinkClr xmlns:ahyp="http://schemas.microsoft.com/office/drawing/2018/hyperlinkcolor" val="tx"/>
                    </a:ext>
                  </a:extLst>
                </a:hlinkClick>
              </a:rPr>
              <a:t>https://accessclassics.ie</a:t>
            </a:r>
            <a:r>
              <a:rPr lang="en-US" dirty="0">
                <a:solidFill>
                  <a:srgbClr val="0070C0"/>
                </a:solidFill>
              </a:rPr>
              <a:t>   </a:t>
            </a:r>
            <a:endParaRPr lang="en-US" dirty="0">
              <a:solidFill>
                <a:srgbClr val="0070C0"/>
              </a:solidFill>
              <a:hlinkClick r:id="" action="ppaction://noaction">
                <a:extLst>
                  <a:ext uri="{A12FA001-AC4F-418D-AE19-62706E023703}">
                    <ahyp:hlinkClr xmlns:ahyp="http://schemas.microsoft.com/office/drawing/2018/hyperlinkcolor" val="tx"/>
                  </a:ext>
                </a:extLst>
              </a:hlinkClick>
            </a:endParaRPr>
          </a:p>
          <a:p>
            <a:pPr marL="0" indent="0" algn="ctr" defTabSz="914400" eaLnBrk="1" hangingPunct="1">
              <a:lnSpc>
                <a:spcPct val="90000"/>
              </a:lnSpc>
              <a:buNone/>
            </a:pPr>
            <a:r>
              <a:rPr lang="en-US" dirty="0">
                <a:solidFill>
                  <a:srgbClr val="0070C0"/>
                </a:solidFill>
                <a:hlinkClick r:id="" action="ppaction://noaction">
                  <a:extLst>
                    <a:ext uri="{A12FA001-AC4F-418D-AE19-62706E023703}">
                      <ahyp:hlinkClr xmlns:ahyp="http://schemas.microsoft.com/office/drawing/2018/hyperlinkcolor" val="tx"/>
                    </a:ext>
                  </a:extLst>
                </a:hlinkClick>
              </a:rPr>
              <a:t>https://www.ucd.ie/classics/</a:t>
            </a:r>
            <a:r>
              <a:rPr lang="en-US" dirty="0">
                <a:solidFill>
                  <a:srgbClr val="0070C0"/>
                </a:solidFill>
              </a:rPr>
              <a:t> </a:t>
            </a:r>
            <a:endParaRPr lang="en-US" dirty="0"/>
          </a:p>
          <a:p>
            <a:pPr marL="0" indent="0" algn="ctr" defTabSz="914400" eaLnBrk="1" hangingPunct="1">
              <a:lnSpc>
                <a:spcPct val="90000"/>
              </a:lnSpc>
              <a:buNone/>
            </a:pPr>
            <a:r>
              <a:rPr lang="en-US" dirty="0"/>
              <a:t>Follow us on Twitter: </a:t>
            </a:r>
            <a:r>
              <a:rPr lang="en-US" dirty="0">
                <a:solidFill>
                  <a:srgbClr val="0070C0"/>
                </a:solidFill>
                <a:hlinkClick r:id="rId3">
                  <a:extLst>
                    <a:ext uri="{A12FA001-AC4F-418D-AE19-62706E023703}">
                      <ahyp:hlinkClr xmlns:ahyp="http://schemas.microsoft.com/office/drawing/2018/hyperlinkcolor" val="tx"/>
                    </a:ext>
                  </a:extLst>
                </a:hlinkClick>
              </a:rPr>
              <a:t>@ClassicsUCD</a:t>
            </a:r>
            <a:endParaRPr lang="en-US" dirty="0">
              <a:solidFill>
                <a:srgbClr val="0070C0"/>
              </a:solidFill>
            </a:endParaRPr>
          </a:p>
        </p:txBody>
      </p:sp>
      <p:pic>
        <p:nvPicPr>
          <p:cNvPr id="5" name="Picture 4">
            <a:extLst>
              <a:ext uri="{FF2B5EF4-FFF2-40B4-BE49-F238E27FC236}">
                <a16:creationId xmlns:a16="http://schemas.microsoft.com/office/drawing/2014/main" id="{BA53C9B0-C3EC-D58E-DB82-591DCACEB58B}"/>
              </a:ext>
            </a:extLst>
          </p:cNvPr>
          <p:cNvPicPr>
            <a:picLocks noChangeAspect="1"/>
          </p:cNvPicPr>
          <p:nvPr/>
        </p:nvPicPr>
        <p:blipFill>
          <a:blip r:embed="rId4"/>
          <a:stretch>
            <a:fillRect/>
          </a:stretch>
        </p:blipFill>
        <p:spPr>
          <a:xfrm>
            <a:off x="4091196" y="1003619"/>
            <a:ext cx="4009608" cy="3959487"/>
          </a:xfrm>
          <a:prstGeom prst="rect">
            <a:avLst/>
          </a:prstGeom>
        </p:spPr>
      </p:pic>
    </p:spTree>
    <p:extLst>
      <p:ext uri="{BB962C8B-B14F-4D97-AF65-F5344CB8AC3E}">
        <p14:creationId xmlns:p14="http://schemas.microsoft.com/office/powerpoint/2010/main" val="295917747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12171</TotalTime>
  <Words>4631</Words>
  <Application>Microsoft Macintosh PowerPoint</Application>
  <PresentationFormat>Widescreen</PresentationFormat>
  <Paragraphs>330</Paragraphs>
  <Slides>32</Slides>
  <Notes>28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32</vt:i4>
      </vt:variant>
    </vt:vector>
  </HeadingPairs>
  <TitlesOfParts>
    <vt:vector size="37" baseType="lpstr">
      <vt:lpstr>Arial</vt:lpstr>
      <vt:lpstr>Calibri</vt:lpstr>
      <vt:lpstr>Calibri Light</vt:lpstr>
      <vt:lpstr>Helvetica</vt:lpstr>
      <vt:lpstr>Office Theme</vt:lpstr>
      <vt:lpstr>Gods and Humans</vt:lpstr>
      <vt:lpstr>I. Socrates the Person and how we study him</vt:lpstr>
      <vt:lpstr>Socrates (469-399 BC)</vt:lpstr>
      <vt:lpstr>Context for the Crito: the Sons of Socrates</vt:lpstr>
      <vt:lpstr>How do we Study Socrates? The Socratics!</vt:lpstr>
      <vt:lpstr>The Socratics in Context: Intellectual Family Trees</vt:lpstr>
      <vt:lpstr>Socrates of Alopece 469-399 BC</vt:lpstr>
      <vt:lpstr>II. The Crito in Context</vt:lpstr>
      <vt:lpstr>The Trial and Execution of Socrates</vt:lpstr>
      <vt:lpstr>Setting the Scene – Plato Crito 43a-44b</vt:lpstr>
      <vt:lpstr>Reference Map for the Crito</vt:lpstr>
      <vt:lpstr>III. Divine Will and Fate vs. Human Decision and Responsibility: Things Beyond Our Control in the Crito   LO 4.14. Explore how the relationship between human decision and responsibility on the one hand and divine will and fate on the other is viewed by Socrates as depicted in Plato’s Crito </vt:lpstr>
      <vt:lpstr>Apollo</vt:lpstr>
      <vt:lpstr>Context for the Crito - Socrates and Apollo: Socrates’ Divine Mission</vt:lpstr>
      <vt:lpstr>The Ship, Fate, and the Gods (Plato Crito 43c-44a)</vt:lpstr>
      <vt:lpstr>The Ship, Fate, and the Gods (Plato Crito 43c-44a)</vt:lpstr>
      <vt:lpstr>The Ship [of Theseus], Fate, and the Gods  (Plato Phaedo 58a-58b)</vt:lpstr>
      <vt:lpstr>The Ship of Theseus and the 7 pairs of Athenian Youths</vt:lpstr>
      <vt:lpstr>The Crito’s Conclusion: Let the God Lead the Way (Crito 54d-e)</vt:lpstr>
      <vt:lpstr>IV. Crito’s Arguments: Why Socrates should choose life and flee Athens  Crito: “But look here, Socrates, it is still not too late to be persuaded by me and to be saved’ (44b). </vt:lpstr>
      <vt:lpstr>Crito’s Plea: Socrates Should Flee (Plato Crito 44b-46a)</vt:lpstr>
      <vt:lpstr>Crito’s Plea: Socrates Should Flee (Plato Crito 44b-46a)</vt:lpstr>
      <vt:lpstr>V. Socrates’ Response Why attempting to escape would contradict his beliefs   LO: 4.13 ‘living well’ when faced with the inevitability of death according to Socrates as depicted in Plato’s Crito </vt:lpstr>
      <vt:lpstr>Socrates has been Consistent His Entire Life (Crito 46b-c)</vt:lpstr>
      <vt:lpstr>Living Well Means Acting Justly (Crito 48b-c)</vt:lpstr>
      <vt:lpstr>Acting Justly Means…  (Crito 49b-d)</vt:lpstr>
      <vt:lpstr>Socrates’ Core Belief: Acting Justly (Crito 49d-e)</vt:lpstr>
      <vt:lpstr>The Argument of the Athenian Laws 50a-54d</vt:lpstr>
      <vt:lpstr>Living in Athens Necessitates Obeying the Law (51c-52e)</vt:lpstr>
      <vt:lpstr>Socrates’ Children: the Argument of the Athenian Laws 54a-b</vt:lpstr>
      <vt:lpstr>The Laws Exhort Socrates not to End his Life Unjustly (52e-54c) </vt:lpstr>
      <vt:lpstr>Thank you, and good luck with your exams!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Christopher Farrell</dc:creator>
  <cp:lastModifiedBy>Christopher Farrell</cp:lastModifiedBy>
  <cp:revision>69</cp:revision>
  <dcterms:created xsi:type="dcterms:W3CDTF">2023-03-15T18:04:34Z</dcterms:created>
  <dcterms:modified xsi:type="dcterms:W3CDTF">2023-04-06T21:03:23Z</dcterms:modified>
</cp:coreProperties>
</file>